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tif" ContentType="image/tiff"/>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0.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2.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3.xml" ContentType="application/vnd.openxmlformats-officedocument.drawingml.chart+xml"/>
  <Override PartName="/ppt/notesSlides/notesSlide47.xml" ContentType="application/vnd.openxmlformats-officedocument.presentationml.notesSlide+xml"/>
  <Override PartName="/ppt/charts/chart14.xml" ContentType="application/vnd.openxmlformats-officedocument.drawingml.chart+xml"/>
  <Override PartName="/ppt/notesSlides/notesSlide48.xml" ContentType="application/vnd.openxmlformats-officedocument.presentationml.notesSlide+xml"/>
  <Override PartName="/ppt/charts/chart15.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54" r:id="rId2"/>
    <p:sldId id="259" r:id="rId3"/>
    <p:sldId id="471" r:id="rId4"/>
    <p:sldId id="359"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407" r:id="rId23"/>
    <p:sldId id="411" r:id="rId24"/>
    <p:sldId id="412" r:id="rId25"/>
    <p:sldId id="413" r:id="rId26"/>
    <p:sldId id="414" r:id="rId27"/>
    <p:sldId id="415" r:id="rId28"/>
    <p:sldId id="416" r:id="rId29"/>
    <p:sldId id="417" r:id="rId30"/>
    <p:sldId id="418" r:id="rId31"/>
    <p:sldId id="419" r:id="rId32"/>
    <p:sldId id="451" r:id="rId33"/>
    <p:sldId id="360" r:id="rId34"/>
    <p:sldId id="452" r:id="rId35"/>
    <p:sldId id="433" r:id="rId36"/>
    <p:sldId id="439" r:id="rId37"/>
    <p:sldId id="438" r:id="rId38"/>
    <p:sldId id="470" r:id="rId39"/>
    <p:sldId id="448" r:id="rId40"/>
    <p:sldId id="434" r:id="rId41"/>
    <p:sldId id="453" r:id="rId42"/>
    <p:sldId id="435" r:id="rId43"/>
    <p:sldId id="436" r:id="rId44"/>
    <p:sldId id="437" r:id="rId45"/>
    <p:sldId id="454" r:id="rId46"/>
    <p:sldId id="441" r:id="rId47"/>
    <p:sldId id="442" r:id="rId48"/>
    <p:sldId id="443" r:id="rId49"/>
    <p:sldId id="444" r:id="rId50"/>
    <p:sldId id="445" r:id="rId51"/>
    <p:sldId id="446" r:id="rId52"/>
    <p:sldId id="447" r:id="rId53"/>
    <p:sldId id="449" r:id="rId54"/>
    <p:sldId id="455" r:id="rId55"/>
    <p:sldId id="469" r:id="rId56"/>
    <p:sldId id="361" r:id="rId57"/>
    <p:sldId id="457" r:id="rId58"/>
    <p:sldId id="420" r:id="rId59"/>
    <p:sldId id="421" r:id="rId60"/>
    <p:sldId id="422" r:id="rId61"/>
    <p:sldId id="423" r:id="rId62"/>
    <p:sldId id="424" r:id="rId63"/>
    <p:sldId id="425" r:id="rId64"/>
    <p:sldId id="426" r:id="rId65"/>
    <p:sldId id="427" r:id="rId66"/>
    <p:sldId id="429" r:id="rId67"/>
    <p:sldId id="430" r:id="rId68"/>
    <p:sldId id="431" r:id="rId69"/>
    <p:sldId id="432" r:id="rId70"/>
    <p:sldId id="362" r:id="rId71"/>
    <p:sldId id="363" r:id="rId72"/>
    <p:sldId id="364" r:id="rId73"/>
    <p:sldId id="367" r:id="rId74"/>
    <p:sldId id="368" r:id="rId75"/>
    <p:sldId id="369" r:id="rId76"/>
    <p:sldId id="370" r:id="rId77"/>
    <p:sldId id="371" r:id="rId78"/>
    <p:sldId id="461" r:id="rId79"/>
    <p:sldId id="462" r:id="rId80"/>
    <p:sldId id="463" r:id="rId81"/>
    <p:sldId id="376" r:id="rId82"/>
    <p:sldId id="378" r:id="rId83"/>
    <p:sldId id="460" r:id="rId84"/>
    <p:sldId id="377" r:id="rId85"/>
    <p:sldId id="464" r:id="rId86"/>
    <p:sldId id="465" r:id="rId87"/>
    <p:sldId id="466" r:id="rId88"/>
    <p:sldId id="467" r:id="rId89"/>
    <p:sldId id="468" r:id="rId90"/>
    <p:sldId id="355" r:id="rId91"/>
    <p:sldId id="356" r:id="rId92"/>
    <p:sldId id="357" r:id="rId93"/>
    <p:sldId id="459" r:id="rId94"/>
    <p:sldId id="399" r:id="rId95"/>
    <p:sldId id="400" r:id="rId96"/>
    <p:sldId id="401" r:id="rId97"/>
    <p:sldId id="402" r:id="rId98"/>
    <p:sldId id="403" r:id="rId99"/>
    <p:sldId id="404" r:id="rId100"/>
    <p:sldId id="405" r:id="rId101"/>
    <p:sldId id="406" r:id="rId102"/>
    <p:sldId id="458" r:id="rId103"/>
    <p:sldId id="408" r:id="rId104"/>
    <p:sldId id="409" r:id="rId105"/>
    <p:sldId id="410"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5387"/>
    <a:srgbClr val="124C8F"/>
    <a:srgbClr val="113B83"/>
    <a:srgbClr val="0038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77" autoAdjust="0"/>
    <p:restoredTop sz="90611" autoAdjust="0"/>
  </p:normalViewPr>
  <p:slideViewPr>
    <p:cSldViewPr snapToGrid="0" snapToObjects="1">
      <p:cViewPr varScale="1">
        <p:scale>
          <a:sx n="160" d="100"/>
          <a:sy n="160" d="100"/>
        </p:scale>
        <p:origin x="-96" y="-384"/>
      </p:cViewPr>
      <p:guideLst>
        <p:guide orient="horz" pos="2136"/>
        <p:guide pos="2880"/>
      </p:guideLst>
    </p:cSldViewPr>
  </p:slideViewPr>
  <p:notesTextViewPr>
    <p:cViewPr>
      <p:scale>
        <a:sx n="3" d="2"/>
        <a:sy n="3" d="2"/>
      </p:scale>
      <p:origin x="0" y="0"/>
    </p:cViewPr>
  </p:notesTextViewPr>
  <p:sorterViewPr>
    <p:cViewPr>
      <p:scale>
        <a:sx n="100" d="100"/>
        <a:sy n="100" d="100"/>
      </p:scale>
      <p:origin x="0" y="-867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 Id="rId2"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62774185368327"/>
          <c:y val="0.0704918646969498"/>
          <c:w val="0.673529036067628"/>
          <c:h val="0.803823766613653"/>
        </c:manualLayout>
      </c:layout>
      <c:areaChart>
        <c:grouping val="stacked"/>
        <c:varyColors val="0"/>
        <c:ser>
          <c:idx val="0"/>
          <c:order val="0"/>
          <c:tx>
            <c:strRef>
              <c:f>Sheet1!$A$5</c:f>
              <c:strCache>
                <c:ptCount val="1"/>
                <c:pt idx="0">
                  <c:v>Coal</c:v>
                </c:pt>
              </c:strCache>
            </c:strRef>
          </c:tx>
          <c:spPr>
            <a:solidFill>
              <a:srgbClr val="666666"/>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Sheet1!$B$5:$BT$5</c:f>
              <c:numCache>
                <c:formatCode>0.0</c:formatCode>
                <c:ptCount val="71"/>
                <c:pt idx="0">
                  <c:v>1431.676483</c:v>
                </c:pt>
                <c:pt idx="1">
                  <c:v>1448.324188</c:v>
                </c:pt>
                <c:pt idx="2">
                  <c:v>1425.950049</c:v>
                </c:pt>
                <c:pt idx="3">
                  <c:v>1447.245219</c:v>
                </c:pt>
                <c:pt idx="4">
                  <c:v>1480.403124</c:v>
                </c:pt>
                <c:pt idx="5">
                  <c:v>1504.844217</c:v>
                </c:pt>
                <c:pt idx="6">
                  <c:v>1495.629564</c:v>
                </c:pt>
                <c:pt idx="7">
                  <c:v>1516.556239</c:v>
                </c:pt>
                <c:pt idx="8">
                  <c:v>1558.970177</c:v>
                </c:pt>
                <c:pt idx="9">
                  <c:v>1557.088695000001</c:v>
                </c:pt>
                <c:pt idx="10">
                  <c:v>1591.707853</c:v>
                </c:pt>
                <c:pt idx="11">
                  <c:v>1654.486293</c:v>
                </c:pt>
                <c:pt idx="12">
                  <c:v>1709.396684</c:v>
                </c:pt>
                <c:pt idx="13">
                  <c:v>1733.587804</c:v>
                </c:pt>
                <c:pt idx="14">
                  <c:v>1802.005643</c:v>
                </c:pt>
                <c:pt idx="15">
                  <c:v>1805.828056</c:v>
                </c:pt>
                <c:pt idx="16">
                  <c:v>1819.85255</c:v>
                </c:pt>
                <c:pt idx="17">
                  <c:v>1846.423096</c:v>
                </c:pt>
                <c:pt idx="18">
                  <c:v>1895.866701</c:v>
                </c:pt>
                <c:pt idx="19">
                  <c:v>1982.306313</c:v>
                </c:pt>
                <c:pt idx="20">
                  <c:v>2072.146804</c:v>
                </c:pt>
                <c:pt idx="21">
                  <c:v>2102.899454</c:v>
                </c:pt>
                <c:pt idx="22">
                  <c:v>2181.350104000001</c:v>
                </c:pt>
                <c:pt idx="23">
                  <c:v>2245.658579</c:v>
                </c:pt>
                <c:pt idx="24">
                  <c:v>2261.440957000001</c:v>
                </c:pt>
                <c:pt idx="25">
                  <c:v>2214.607823</c:v>
                </c:pt>
                <c:pt idx="26">
                  <c:v>2184.0003</c:v>
                </c:pt>
                <c:pt idx="27">
                  <c:v>2160.342016</c:v>
                </c:pt>
                <c:pt idx="28">
                  <c:v>2164.67484</c:v>
                </c:pt>
                <c:pt idx="29">
                  <c:v>2179.636821</c:v>
                </c:pt>
                <c:pt idx="30">
                  <c:v>2236.077807</c:v>
                </c:pt>
                <c:pt idx="31">
                  <c:v>2283.596736000001</c:v>
                </c:pt>
                <c:pt idx="32">
                  <c:v>2287.181268</c:v>
                </c:pt>
                <c:pt idx="33">
                  <c:v>2255.673574</c:v>
                </c:pt>
                <c:pt idx="34">
                  <c:v>2258.327504000001</c:v>
                </c:pt>
                <c:pt idx="35">
                  <c:v>2342.896440999999</c:v>
                </c:pt>
                <c:pt idx="36">
                  <c:v>2354.531639000001</c:v>
                </c:pt>
                <c:pt idx="37">
                  <c:v>2411.628221999998</c:v>
                </c:pt>
                <c:pt idx="38">
                  <c:v>2611.7579093</c:v>
                </c:pt>
                <c:pt idx="39">
                  <c:v>2798.532375370001</c:v>
                </c:pt>
                <c:pt idx="40">
                  <c:v>2926.34423061</c:v>
                </c:pt>
                <c:pt idx="41">
                  <c:v>3079.46156852</c:v>
                </c:pt>
                <c:pt idx="42">
                  <c:v>3204.15561956</c:v>
                </c:pt>
                <c:pt idx="43">
                  <c:v>3262.301101420001</c:v>
                </c:pt>
                <c:pt idx="44">
                  <c:v>3238.96694818</c:v>
                </c:pt>
                <c:pt idx="45">
                  <c:v>3469.109476709999</c:v>
                </c:pt>
                <c:pt idx="46">
                  <c:v>3630.31209078</c:v>
                </c:pt>
                <c:pt idx="47">
                  <c:v>3723.684648659992</c:v>
                </c:pt>
                <c:pt idx="48">
                  <c:v>3826.711911429999</c:v>
                </c:pt>
                <c:pt idx="49">
                  <c:v>3790.863060117564</c:v>
                </c:pt>
                <c:pt idx="50">
                  <c:v>3816.113574570996</c:v>
                </c:pt>
                <c:pt idx="51">
                  <c:v>3907.872868465768</c:v>
                </c:pt>
                <c:pt idx="52">
                  <c:v>4024.97911740256</c:v>
                </c:pt>
                <c:pt idx="53">
                  <c:v>4103.218482154486</c:v>
                </c:pt>
                <c:pt idx="54">
                  <c:v>4159.437218134709</c:v>
                </c:pt>
                <c:pt idx="55">
                  <c:v>4242.15253369024</c:v>
                </c:pt>
                <c:pt idx="56">
                  <c:v>4274.742322208624</c:v>
                </c:pt>
                <c:pt idx="57">
                  <c:v>4306.98346020279</c:v>
                </c:pt>
                <c:pt idx="58">
                  <c:v>4337.793247659072</c:v>
                </c:pt>
                <c:pt idx="59">
                  <c:v>4355.550289930014</c:v>
                </c:pt>
                <c:pt idx="60">
                  <c:v>4366.353106719543</c:v>
                </c:pt>
                <c:pt idx="61">
                  <c:v>4383.974198879128</c:v>
                </c:pt>
                <c:pt idx="62">
                  <c:v>4397.016677533642</c:v>
                </c:pt>
                <c:pt idx="63">
                  <c:v>4413.61743907723</c:v>
                </c:pt>
                <c:pt idx="64">
                  <c:v>4436.163792785957</c:v>
                </c:pt>
                <c:pt idx="65">
                  <c:v>4455.160887303787</c:v>
                </c:pt>
                <c:pt idx="66">
                  <c:v>4475.301050614761</c:v>
                </c:pt>
                <c:pt idx="67">
                  <c:v>4483.250735921119</c:v>
                </c:pt>
                <c:pt idx="68">
                  <c:v>4508.653544781405</c:v>
                </c:pt>
                <c:pt idx="69">
                  <c:v>4535.41564967622</c:v>
                </c:pt>
                <c:pt idx="70">
                  <c:v>4563.729074798205</c:v>
                </c:pt>
              </c:numCache>
            </c:numRef>
          </c:val>
        </c:ser>
        <c:ser>
          <c:idx val="1"/>
          <c:order val="1"/>
          <c:tx>
            <c:strRef>
              <c:f>Sheet1!$A$3</c:f>
              <c:strCache>
                <c:ptCount val="1"/>
                <c:pt idx="0">
                  <c:v>Oil</c:v>
                </c:pt>
              </c:strCache>
            </c:strRef>
          </c:tx>
          <c:spPr>
            <a:solidFill>
              <a:srgbClr val="99CC00"/>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Sheet1!$B$3:$BT$3</c:f>
              <c:numCache>
                <c:formatCode>0.0</c:formatCode>
                <c:ptCount val="71"/>
                <c:pt idx="0">
                  <c:v>1529.71778747</c:v>
                </c:pt>
                <c:pt idx="1">
                  <c:v>1645.36015728</c:v>
                </c:pt>
                <c:pt idx="2">
                  <c:v>1763.65443822</c:v>
                </c:pt>
                <c:pt idx="3">
                  <c:v>1914.29903971</c:v>
                </c:pt>
                <c:pt idx="4">
                  <c:v>2078.9823347</c:v>
                </c:pt>
                <c:pt idx="5">
                  <c:v>2257.18582809</c:v>
                </c:pt>
                <c:pt idx="6">
                  <c:v>2379.783549</c:v>
                </c:pt>
                <c:pt idx="7">
                  <c:v>2563.363966000001</c:v>
                </c:pt>
                <c:pt idx="8">
                  <c:v>2763.559387</c:v>
                </c:pt>
                <c:pt idx="9">
                  <c:v>2723.973022</c:v>
                </c:pt>
                <c:pt idx="10">
                  <c:v>2692.596177</c:v>
                </c:pt>
                <c:pt idx="11">
                  <c:v>2867.882858</c:v>
                </c:pt>
                <c:pt idx="12">
                  <c:v>2966.805572</c:v>
                </c:pt>
                <c:pt idx="13">
                  <c:v>3047.729312</c:v>
                </c:pt>
                <c:pt idx="14">
                  <c:v>3097.610765999999</c:v>
                </c:pt>
                <c:pt idx="15">
                  <c:v>2975.259879</c:v>
                </c:pt>
                <c:pt idx="16">
                  <c:v>2867.569023999999</c:v>
                </c:pt>
                <c:pt idx="17">
                  <c:v>2777.217097</c:v>
                </c:pt>
                <c:pt idx="18">
                  <c:v>2754.42718</c:v>
                </c:pt>
                <c:pt idx="19">
                  <c:v>2814.965048</c:v>
                </c:pt>
                <c:pt idx="20">
                  <c:v>2816.95912759</c:v>
                </c:pt>
                <c:pt idx="21">
                  <c:v>2900.58656858</c:v>
                </c:pt>
                <c:pt idx="22">
                  <c:v>2956.34190882</c:v>
                </c:pt>
                <c:pt idx="23">
                  <c:v>3056.25463749</c:v>
                </c:pt>
                <c:pt idx="24">
                  <c:v>3108.93516684</c:v>
                </c:pt>
                <c:pt idx="25">
                  <c:v>3155.39712446116</c:v>
                </c:pt>
                <c:pt idx="26">
                  <c:v>3153.723347617994</c:v>
                </c:pt>
                <c:pt idx="27">
                  <c:v>3207.647168166858</c:v>
                </c:pt>
                <c:pt idx="28">
                  <c:v>3178.01792029157</c:v>
                </c:pt>
                <c:pt idx="29">
                  <c:v>3242.690309924203</c:v>
                </c:pt>
                <c:pt idx="30">
                  <c:v>3284.46249683015</c:v>
                </c:pt>
                <c:pt idx="31">
                  <c:v>3359.132652551308</c:v>
                </c:pt>
                <c:pt idx="32">
                  <c:v>3446.84113677121</c:v>
                </c:pt>
                <c:pt idx="33">
                  <c:v>3470.684722422056</c:v>
                </c:pt>
                <c:pt idx="34">
                  <c:v>3539.29017790371</c:v>
                </c:pt>
                <c:pt idx="35">
                  <c:v>3574.51014490284</c:v>
                </c:pt>
                <c:pt idx="36">
                  <c:v>3600.861758828722</c:v>
                </c:pt>
                <c:pt idx="37">
                  <c:v>3629.507327354732</c:v>
                </c:pt>
                <c:pt idx="38">
                  <c:v>3710.486797153649</c:v>
                </c:pt>
                <c:pt idx="39">
                  <c:v>3852.682680988279</c:v>
                </c:pt>
                <c:pt idx="40">
                  <c:v>3899.559791838262</c:v>
                </c:pt>
                <c:pt idx="41">
                  <c:v>3933.648017851836</c:v>
                </c:pt>
                <c:pt idx="42">
                  <c:v>3983.5792027084</c:v>
                </c:pt>
                <c:pt idx="43">
                  <c:v>3953.761444664404</c:v>
                </c:pt>
                <c:pt idx="44">
                  <c:v>3872.684598954417</c:v>
                </c:pt>
                <c:pt idx="45">
                  <c:v>3980.619715350987</c:v>
                </c:pt>
                <c:pt idx="46">
                  <c:v>4024.373336381202</c:v>
                </c:pt>
                <c:pt idx="47">
                  <c:v>4077.19454038292</c:v>
                </c:pt>
                <c:pt idx="48">
                  <c:v>4119.728811238548</c:v>
                </c:pt>
                <c:pt idx="49">
                  <c:v>4153.993300445588</c:v>
                </c:pt>
                <c:pt idx="50">
                  <c:v>4211.287324004154</c:v>
                </c:pt>
                <c:pt idx="51">
                  <c:v>4255.927735535597</c:v>
                </c:pt>
                <c:pt idx="52">
                  <c:v>4303.304971305187</c:v>
                </c:pt>
                <c:pt idx="53">
                  <c:v>4348.715690908884</c:v>
                </c:pt>
                <c:pt idx="54">
                  <c:v>4398.643383463344</c:v>
                </c:pt>
                <c:pt idx="55">
                  <c:v>4451.801698263</c:v>
                </c:pt>
                <c:pt idx="56">
                  <c:v>4499.659930549752</c:v>
                </c:pt>
                <c:pt idx="57">
                  <c:v>4548.259713243589</c:v>
                </c:pt>
                <c:pt idx="58">
                  <c:v>4592.179108611424</c:v>
                </c:pt>
                <c:pt idx="59">
                  <c:v>4636.62062312938</c:v>
                </c:pt>
                <c:pt idx="60">
                  <c:v>4677.063773998961</c:v>
                </c:pt>
                <c:pt idx="61">
                  <c:v>4714.32503470636</c:v>
                </c:pt>
                <c:pt idx="62">
                  <c:v>4750.264010158252</c:v>
                </c:pt>
                <c:pt idx="63">
                  <c:v>4781.582492995507</c:v>
                </c:pt>
                <c:pt idx="64">
                  <c:v>4811.138403917586</c:v>
                </c:pt>
                <c:pt idx="65">
                  <c:v>4836.675192502888</c:v>
                </c:pt>
                <c:pt idx="66">
                  <c:v>4861.91506466504</c:v>
                </c:pt>
                <c:pt idx="67">
                  <c:v>4883.582887049412</c:v>
                </c:pt>
                <c:pt idx="68">
                  <c:v>4902.197205758885</c:v>
                </c:pt>
                <c:pt idx="69">
                  <c:v>4918.563194404892</c:v>
                </c:pt>
                <c:pt idx="70">
                  <c:v>4932.712454281524</c:v>
                </c:pt>
              </c:numCache>
            </c:numRef>
          </c:val>
        </c:ser>
        <c:ser>
          <c:idx val="2"/>
          <c:order val="2"/>
          <c:tx>
            <c:strRef>
              <c:f>Sheet1!$A$4</c:f>
              <c:strCache>
                <c:ptCount val="1"/>
                <c:pt idx="0">
                  <c:v>Gas</c:v>
                </c:pt>
              </c:strCache>
            </c:strRef>
          </c:tx>
          <c:spPr>
            <a:solidFill>
              <a:srgbClr val="DC0000"/>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Sheet1!$B$4:$BT$4</c:f>
              <c:numCache>
                <c:formatCode>0.0</c:formatCode>
                <c:ptCount val="71"/>
                <c:pt idx="0">
                  <c:v>587.997372</c:v>
                </c:pt>
                <c:pt idx="1">
                  <c:v>640.194714</c:v>
                </c:pt>
                <c:pt idx="2">
                  <c:v>686.02107</c:v>
                </c:pt>
                <c:pt idx="3">
                  <c:v>746.285745</c:v>
                </c:pt>
                <c:pt idx="4">
                  <c:v>819.787192</c:v>
                </c:pt>
                <c:pt idx="5">
                  <c:v>892.0215919999994</c:v>
                </c:pt>
                <c:pt idx="6">
                  <c:v>952.3095139999994</c:v>
                </c:pt>
                <c:pt idx="7">
                  <c:v>1000.945262</c:v>
                </c:pt>
                <c:pt idx="8">
                  <c:v>1046.157532</c:v>
                </c:pt>
                <c:pt idx="9">
                  <c:v>1068.727902</c:v>
                </c:pt>
                <c:pt idx="10">
                  <c:v>1064.048135</c:v>
                </c:pt>
                <c:pt idx="11">
                  <c:v>1126.777583</c:v>
                </c:pt>
                <c:pt idx="12">
                  <c:v>1161.4741</c:v>
                </c:pt>
                <c:pt idx="13">
                  <c:v>1207.186381</c:v>
                </c:pt>
                <c:pt idx="14">
                  <c:v>1281.269345</c:v>
                </c:pt>
                <c:pt idx="15">
                  <c:v>1293.887593</c:v>
                </c:pt>
                <c:pt idx="16">
                  <c:v>1308.083788</c:v>
                </c:pt>
                <c:pt idx="17">
                  <c:v>1311.70709</c:v>
                </c:pt>
                <c:pt idx="18">
                  <c:v>1325.49699</c:v>
                </c:pt>
                <c:pt idx="19">
                  <c:v>1435.427718</c:v>
                </c:pt>
                <c:pt idx="20">
                  <c:v>1484.93869</c:v>
                </c:pt>
                <c:pt idx="21">
                  <c:v>1497.54468752</c:v>
                </c:pt>
                <c:pt idx="22">
                  <c:v>1574.53006394</c:v>
                </c:pt>
                <c:pt idx="23">
                  <c:v>1647.41724579</c:v>
                </c:pt>
                <c:pt idx="24">
                  <c:v>1722.70944979</c:v>
                </c:pt>
                <c:pt idx="25">
                  <c:v>1769.47137431</c:v>
                </c:pt>
                <c:pt idx="26">
                  <c:v>1812.03655579</c:v>
                </c:pt>
                <c:pt idx="27">
                  <c:v>1824.46501368</c:v>
                </c:pt>
                <c:pt idx="28">
                  <c:v>1845.43823126</c:v>
                </c:pt>
                <c:pt idx="29">
                  <c:v>1861.44919426</c:v>
                </c:pt>
                <c:pt idx="30">
                  <c:v>1924.938552980001</c:v>
                </c:pt>
                <c:pt idx="31">
                  <c:v>2016.65526155</c:v>
                </c:pt>
                <c:pt idx="32">
                  <c:v>2010.37250655</c:v>
                </c:pt>
                <c:pt idx="33">
                  <c:v>2045.43478401</c:v>
                </c:pt>
                <c:pt idx="34">
                  <c:v>2093.61149502</c:v>
                </c:pt>
                <c:pt idx="35">
                  <c:v>2176.98725973</c:v>
                </c:pt>
                <c:pt idx="36">
                  <c:v>2216.37027426</c:v>
                </c:pt>
                <c:pt idx="37">
                  <c:v>2278.0430022</c:v>
                </c:pt>
                <c:pt idx="38">
                  <c:v>2344.52393111</c:v>
                </c:pt>
                <c:pt idx="39">
                  <c:v>2424.72417933</c:v>
                </c:pt>
                <c:pt idx="40">
                  <c:v>2495.45128114</c:v>
                </c:pt>
                <c:pt idx="41">
                  <c:v>2563.073223990001</c:v>
                </c:pt>
                <c:pt idx="42">
                  <c:v>2666.433463000001</c:v>
                </c:pt>
                <c:pt idx="43">
                  <c:v>2732.51528456</c:v>
                </c:pt>
                <c:pt idx="44">
                  <c:v>2667.90094527</c:v>
                </c:pt>
                <c:pt idx="45">
                  <c:v>2868.17891133</c:v>
                </c:pt>
                <c:pt idx="46">
                  <c:v>2914.69290895</c:v>
                </c:pt>
                <c:pt idx="47">
                  <c:v>2986.25058686</c:v>
                </c:pt>
                <c:pt idx="48">
                  <c:v>3020.37660198</c:v>
                </c:pt>
                <c:pt idx="49">
                  <c:v>3074.6093819365</c:v>
                </c:pt>
                <c:pt idx="50">
                  <c:v>3213.272637212136</c:v>
                </c:pt>
                <c:pt idx="51">
                  <c:v>3309.942260525288</c:v>
                </c:pt>
                <c:pt idx="52">
                  <c:v>3388.659322404761</c:v>
                </c:pt>
                <c:pt idx="53">
                  <c:v>3463.044808667564</c:v>
                </c:pt>
                <c:pt idx="54">
                  <c:v>3564.134604469605</c:v>
                </c:pt>
                <c:pt idx="55">
                  <c:v>3644.573947886592</c:v>
                </c:pt>
                <c:pt idx="56">
                  <c:v>3719.495487037651</c:v>
                </c:pt>
                <c:pt idx="57">
                  <c:v>3788.140813313742</c:v>
                </c:pt>
                <c:pt idx="58">
                  <c:v>3847.758543872426</c:v>
                </c:pt>
                <c:pt idx="59">
                  <c:v>3900.406679566885</c:v>
                </c:pt>
                <c:pt idx="60">
                  <c:v>3964.336097510226</c:v>
                </c:pt>
                <c:pt idx="61">
                  <c:v>4019.696039315386</c:v>
                </c:pt>
                <c:pt idx="62">
                  <c:v>4076.622725393276</c:v>
                </c:pt>
                <c:pt idx="63">
                  <c:v>4132.15862046968</c:v>
                </c:pt>
                <c:pt idx="64">
                  <c:v>4190.001251321863</c:v>
                </c:pt>
                <c:pt idx="65">
                  <c:v>4248.62622977016</c:v>
                </c:pt>
                <c:pt idx="66">
                  <c:v>4304.82438599597</c:v>
                </c:pt>
                <c:pt idx="67">
                  <c:v>4367.056165306872</c:v>
                </c:pt>
                <c:pt idx="68">
                  <c:v>4430.14957377349</c:v>
                </c:pt>
                <c:pt idx="69">
                  <c:v>4491.422916100593</c:v>
                </c:pt>
                <c:pt idx="70">
                  <c:v>4557.61574365398</c:v>
                </c:pt>
              </c:numCache>
            </c:numRef>
          </c:val>
        </c:ser>
        <c:ser>
          <c:idx val="3"/>
          <c:order val="3"/>
          <c:tx>
            <c:strRef>
              <c:f>Sheet1!$A$6</c:f>
              <c:strCache>
                <c:ptCount val="1"/>
                <c:pt idx="0">
                  <c:v>Nuclear</c:v>
                </c:pt>
              </c:strCache>
            </c:strRef>
          </c:tx>
          <c:spPr>
            <a:solidFill>
              <a:srgbClr val="FBCC00"/>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Sheet1!$B$6:$BT$6</c:f>
              <c:numCache>
                <c:formatCode>0.0</c:formatCode>
                <c:ptCount val="71"/>
                <c:pt idx="0">
                  <c:v>5.80603973390053</c:v>
                </c:pt>
                <c:pt idx="1">
                  <c:v>7.782134905190745</c:v>
                </c:pt>
                <c:pt idx="2">
                  <c:v>9.552570484681178</c:v>
                </c:pt>
                <c:pt idx="3">
                  <c:v>11.67277526361044</c:v>
                </c:pt>
                <c:pt idx="4">
                  <c:v>14.22340883377834</c:v>
                </c:pt>
                <c:pt idx="5">
                  <c:v>17.49626759288591</c:v>
                </c:pt>
                <c:pt idx="6">
                  <c:v>24.88401163053808</c:v>
                </c:pt>
                <c:pt idx="7">
                  <c:v>34.12911481196542</c:v>
                </c:pt>
                <c:pt idx="8">
                  <c:v>45.84358193419921</c:v>
                </c:pt>
                <c:pt idx="9">
                  <c:v>59.58877947232654</c:v>
                </c:pt>
                <c:pt idx="10">
                  <c:v>82.44102801285243</c:v>
                </c:pt>
                <c:pt idx="11">
                  <c:v>98.06286364664886</c:v>
                </c:pt>
                <c:pt idx="12">
                  <c:v>121.1668827895189</c:v>
                </c:pt>
                <c:pt idx="13">
                  <c:v>140.1492275422003</c:v>
                </c:pt>
                <c:pt idx="14">
                  <c:v>144.7450278770874</c:v>
                </c:pt>
                <c:pt idx="15">
                  <c:v>160.9754078381681</c:v>
                </c:pt>
                <c:pt idx="16">
                  <c:v>189.1793293207222</c:v>
                </c:pt>
                <c:pt idx="17">
                  <c:v>207.4444538625152</c:v>
                </c:pt>
                <c:pt idx="18">
                  <c:v>232.9618293433498</c:v>
                </c:pt>
                <c:pt idx="19">
                  <c:v>281.644815314296</c:v>
                </c:pt>
                <c:pt idx="20">
                  <c:v>335.330505272208</c:v>
                </c:pt>
                <c:pt idx="21">
                  <c:v>361.2712203466533</c:v>
                </c:pt>
                <c:pt idx="22">
                  <c:v>392.8882395800334</c:v>
                </c:pt>
                <c:pt idx="23">
                  <c:v>428.3815887224509</c:v>
                </c:pt>
                <c:pt idx="24">
                  <c:v>440.5018384848622</c:v>
                </c:pt>
                <c:pt idx="25">
                  <c:v>453.0810162012934</c:v>
                </c:pt>
                <c:pt idx="26">
                  <c:v>474.4607906050595</c:v>
                </c:pt>
                <c:pt idx="27">
                  <c:v>478.3338950536272</c:v>
                </c:pt>
                <c:pt idx="28">
                  <c:v>494.84413218989</c:v>
                </c:pt>
                <c:pt idx="29">
                  <c:v>504.0337553966601</c:v>
                </c:pt>
                <c:pt idx="30">
                  <c:v>525.9034838213332</c:v>
                </c:pt>
                <c:pt idx="31">
                  <c:v>544.8400396886454</c:v>
                </c:pt>
                <c:pt idx="32">
                  <c:v>541.1215523374213</c:v>
                </c:pt>
                <c:pt idx="33">
                  <c:v>550.0895297099154</c:v>
                </c:pt>
                <c:pt idx="34">
                  <c:v>571.1130671131827</c:v>
                </c:pt>
                <c:pt idx="35">
                  <c:v>584.3343389600398</c:v>
                </c:pt>
                <c:pt idx="36">
                  <c:v>600.7889216183195</c:v>
                </c:pt>
                <c:pt idx="37">
                  <c:v>610.469694302393</c:v>
                </c:pt>
                <c:pt idx="38">
                  <c:v>598.2553741684392</c:v>
                </c:pt>
                <c:pt idx="39">
                  <c:v>624.71718862289</c:v>
                </c:pt>
                <c:pt idx="40">
                  <c:v>626.4367525908494</c:v>
                </c:pt>
                <c:pt idx="41">
                  <c:v>634.891766303118</c:v>
                </c:pt>
                <c:pt idx="42">
                  <c:v>621.7395752817125</c:v>
                </c:pt>
                <c:pt idx="43">
                  <c:v>619.4331845951939</c:v>
                </c:pt>
                <c:pt idx="44">
                  <c:v>614.0455070824079</c:v>
                </c:pt>
                <c:pt idx="45">
                  <c:v>626.194864234964</c:v>
                </c:pt>
                <c:pt idx="46">
                  <c:v>600.6994567135807</c:v>
                </c:pt>
                <c:pt idx="47">
                  <c:v>559.9052780920479</c:v>
                </c:pt>
                <c:pt idx="48">
                  <c:v>563.1911870389646</c:v>
                </c:pt>
                <c:pt idx="49">
                  <c:v>581.484037667258</c:v>
                </c:pt>
                <c:pt idx="50">
                  <c:v>633.179724216362</c:v>
                </c:pt>
                <c:pt idx="51">
                  <c:v>667.6437609856977</c:v>
                </c:pt>
                <c:pt idx="52">
                  <c:v>690.62275963374</c:v>
                </c:pt>
                <c:pt idx="53">
                  <c:v>706.0023135467276</c:v>
                </c:pt>
                <c:pt idx="54">
                  <c:v>712.4733969895755</c:v>
                </c:pt>
                <c:pt idx="55">
                  <c:v>719.9019024715478</c:v>
                </c:pt>
                <c:pt idx="56">
                  <c:v>734.9077232592971</c:v>
                </c:pt>
                <c:pt idx="57">
                  <c:v>745.7612952216833</c:v>
                </c:pt>
                <c:pt idx="58">
                  <c:v>754.1537151187912</c:v>
                </c:pt>
                <c:pt idx="59">
                  <c:v>768.7961684620934</c:v>
                </c:pt>
                <c:pt idx="60">
                  <c:v>779.7888956143335</c:v>
                </c:pt>
                <c:pt idx="61">
                  <c:v>786.4232204110731</c:v>
                </c:pt>
                <c:pt idx="62">
                  <c:v>799.9070346313234</c:v>
                </c:pt>
                <c:pt idx="63">
                  <c:v>813.9864610618833</c:v>
                </c:pt>
                <c:pt idx="64">
                  <c:v>826.2473679772075</c:v>
                </c:pt>
                <c:pt idx="65">
                  <c:v>835.0103772250265</c:v>
                </c:pt>
                <c:pt idx="66">
                  <c:v>841.5540152282081</c:v>
                </c:pt>
                <c:pt idx="67">
                  <c:v>850.532304658711</c:v>
                </c:pt>
                <c:pt idx="68">
                  <c:v>849.2880678980547</c:v>
                </c:pt>
                <c:pt idx="69">
                  <c:v>848.5881847097146</c:v>
                </c:pt>
                <c:pt idx="70">
                  <c:v>841.898991576378</c:v>
                </c:pt>
              </c:numCache>
            </c:numRef>
          </c:val>
        </c:ser>
        <c:ser>
          <c:idx val="4"/>
          <c:order val="4"/>
          <c:tx>
            <c:strRef>
              <c:f>Sheet1!$A$7</c:f>
              <c:strCache>
                <c:ptCount val="1"/>
                <c:pt idx="0">
                  <c:v>Hydro</c:v>
                </c:pt>
              </c:strCache>
            </c:strRef>
          </c:tx>
          <c:spPr>
            <a:solidFill>
              <a:srgbClr val="0086B4"/>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Sheet1!$B$7:$BT$7</c:f>
              <c:numCache>
                <c:formatCode>0.0</c:formatCode>
                <c:ptCount val="71"/>
                <c:pt idx="0">
                  <c:v>208.8155250486491</c:v>
                </c:pt>
                <c:pt idx="1">
                  <c:v>223.4402447391048</c:v>
                </c:pt>
                <c:pt idx="2">
                  <c:v>228.7148001538669</c:v>
                </c:pt>
                <c:pt idx="3">
                  <c:v>240.1266984206001</c:v>
                </c:pt>
                <c:pt idx="4">
                  <c:v>254.4288747341268</c:v>
                </c:pt>
                <c:pt idx="5">
                  <c:v>265.4558532832512</c:v>
                </c:pt>
                <c:pt idx="6">
                  <c:v>276.7536986468751</c:v>
                </c:pt>
                <c:pt idx="7">
                  <c:v>289.6346801375752</c:v>
                </c:pt>
                <c:pt idx="8">
                  <c:v>292.3953942616639</c:v>
                </c:pt>
                <c:pt idx="9">
                  <c:v>320.6491476218491</c:v>
                </c:pt>
                <c:pt idx="10">
                  <c:v>324.6965361813819</c:v>
                </c:pt>
                <c:pt idx="11">
                  <c:v>325.3289178621524</c:v>
                </c:pt>
                <c:pt idx="12">
                  <c:v>334.2295913924967</c:v>
                </c:pt>
                <c:pt idx="13">
                  <c:v>359.5014692944742</c:v>
                </c:pt>
                <c:pt idx="14">
                  <c:v>376.5756757025839</c:v>
                </c:pt>
                <c:pt idx="15">
                  <c:v>383.7440118115582</c:v>
                </c:pt>
                <c:pt idx="16">
                  <c:v>390.7129165045026</c:v>
                </c:pt>
                <c:pt idx="17">
                  <c:v>407.1082850613206</c:v>
                </c:pt>
                <c:pt idx="18">
                  <c:v>426.3053872018825</c:v>
                </c:pt>
                <c:pt idx="19">
                  <c:v>440.0778171697517</c:v>
                </c:pt>
                <c:pt idx="20">
                  <c:v>448.2213323528072</c:v>
                </c:pt>
                <c:pt idx="21">
                  <c:v>453.9670012671402</c:v>
                </c:pt>
                <c:pt idx="22">
                  <c:v>462.0293634882563</c:v>
                </c:pt>
                <c:pt idx="23">
                  <c:v>473.9821878988096</c:v>
                </c:pt>
                <c:pt idx="24">
                  <c:v>472.7936123003122</c:v>
                </c:pt>
                <c:pt idx="25">
                  <c:v>489.8200984138118</c:v>
                </c:pt>
                <c:pt idx="26">
                  <c:v>500.6968300515906</c:v>
                </c:pt>
                <c:pt idx="27">
                  <c:v>500.9066158573561</c:v>
                </c:pt>
                <c:pt idx="28">
                  <c:v>531.3951127143954</c:v>
                </c:pt>
                <c:pt idx="29">
                  <c:v>534.3408635040954</c:v>
                </c:pt>
                <c:pt idx="30">
                  <c:v>562.9060439969227</c:v>
                </c:pt>
                <c:pt idx="31">
                  <c:v>571.204401676699</c:v>
                </c:pt>
                <c:pt idx="32">
                  <c:v>581.1624642485406</c:v>
                </c:pt>
                <c:pt idx="33">
                  <c:v>589.8938053016246</c:v>
                </c:pt>
                <c:pt idx="34">
                  <c:v>594.9196596008508</c:v>
                </c:pt>
                <c:pt idx="35">
                  <c:v>602.389754559443</c:v>
                </c:pt>
                <c:pt idx="36">
                  <c:v>587.0427498800731</c:v>
                </c:pt>
                <c:pt idx="37">
                  <c:v>598.8253404873964</c:v>
                </c:pt>
                <c:pt idx="38">
                  <c:v>597.210384878038</c:v>
                </c:pt>
                <c:pt idx="39">
                  <c:v>635.0521387156624</c:v>
                </c:pt>
                <c:pt idx="40">
                  <c:v>661.76909597683</c:v>
                </c:pt>
                <c:pt idx="41">
                  <c:v>688.7229435285333</c:v>
                </c:pt>
                <c:pt idx="42">
                  <c:v>700.2828200819114</c:v>
                </c:pt>
                <c:pt idx="43">
                  <c:v>728.0943844141738</c:v>
                </c:pt>
                <c:pt idx="44">
                  <c:v>737.8095147282434</c:v>
                </c:pt>
                <c:pt idx="45">
                  <c:v>783.8985152984567</c:v>
                </c:pt>
                <c:pt idx="46">
                  <c:v>795.8229823867487</c:v>
                </c:pt>
                <c:pt idx="47">
                  <c:v>833.6270677195994</c:v>
                </c:pt>
                <c:pt idx="48">
                  <c:v>855.778868500249</c:v>
                </c:pt>
                <c:pt idx="49">
                  <c:v>881.767508427293</c:v>
                </c:pt>
                <c:pt idx="50">
                  <c:v>897.7937991077545</c:v>
                </c:pt>
                <c:pt idx="51">
                  <c:v>912.235742556259</c:v>
                </c:pt>
                <c:pt idx="52">
                  <c:v>927.3248080767307</c:v>
                </c:pt>
                <c:pt idx="53">
                  <c:v>942.147937404121</c:v>
                </c:pt>
                <c:pt idx="54">
                  <c:v>958.0710626715225</c:v>
                </c:pt>
                <c:pt idx="55">
                  <c:v>974.0729739588485</c:v>
                </c:pt>
                <c:pt idx="56">
                  <c:v>992.748416511885</c:v>
                </c:pt>
                <c:pt idx="57">
                  <c:v>1011.318228126333</c:v>
                </c:pt>
                <c:pt idx="58">
                  <c:v>1030.51386294602</c:v>
                </c:pt>
                <c:pt idx="59">
                  <c:v>1051.031529253963</c:v>
                </c:pt>
                <c:pt idx="60">
                  <c:v>1073.238284486245</c:v>
                </c:pt>
                <c:pt idx="61">
                  <c:v>1090.898571665636</c:v>
                </c:pt>
                <c:pt idx="62">
                  <c:v>1108.540169230746</c:v>
                </c:pt>
                <c:pt idx="63">
                  <c:v>1126.124741517238</c:v>
                </c:pt>
                <c:pt idx="64">
                  <c:v>1143.606454899443</c:v>
                </c:pt>
                <c:pt idx="65">
                  <c:v>1161.207939797522</c:v>
                </c:pt>
                <c:pt idx="66">
                  <c:v>1179.548727731053</c:v>
                </c:pt>
                <c:pt idx="67">
                  <c:v>1197.01990558231</c:v>
                </c:pt>
                <c:pt idx="68">
                  <c:v>1214.390975736395</c:v>
                </c:pt>
                <c:pt idx="69">
                  <c:v>1231.784746877</c:v>
                </c:pt>
                <c:pt idx="70">
                  <c:v>1249.285999651246</c:v>
                </c:pt>
              </c:numCache>
            </c:numRef>
          </c:val>
        </c:ser>
        <c:ser>
          <c:idx val="5"/>
          <c:order val="5"/>
          <c:tx>
            <c:strRef>
              <c:f>Sheet1!$A$8</c:f>
              <c:strCache>
                <c:ptCount val="1"/>
                <c:pt idx="0">
                  <c:v>Renewables*</c:v>
                </c:pt>
              </c:strCache>
            </c:strRef>
          </c:tx>
          <c:spPr>
            <a:solidFill>
              <a:srgbClr val="F47920"/>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Sheet1!$B$8:$BT$8</c:f>
              <c:numCache>
                <c:formatCode>0.0</c:formatCode>
                <c:ptCount val="71"/>
                <c:pt idx="0">
                  <c:v>1.135900801013712</c:v>
                </c:pt>
                <c:pt idx="1">
                  <c:v>1.394985744671223</c:v>
                </c:pt>
                <c:pt idx="2">
                  <c:v>1.453817260261574</c:v>
                </c:pt>
                <c:pt idx="3">
                  <c:v>1.639136534371182</c:v>
                </c:pt>
                <c:pt idx="4">
                  <c:v>1.790944472100285</c:v>
                </c:pt>
                <c:pt idx="5">
                  <c:v>2.407691315563198</c:v>
                </c:pt>
                <c:pt idx="6">
                  <c:v>2.821126170973435</c:v>
                </c:pt>
                <c:pt idx="7">
                  <c:v>3.044102593112187</c:v>
                </c:pt>
                <c:pt idx="8">
                  <c:v>3.361867674344934</c:v>
                </c:pt>
                <c:pt idx="9">
                  <c:v>3.791352446033398</c:v>
                </c:pt>
                <c:pt idx="10">
                  <c:v>4.237389238358148</c:v>
                </c:pt>
                <c:pt idx="11">
                  <c:v>4.615050459338366</c:v>
                </c:pt>
                <c:pt idx="12">
                  <c:v>4.93524845001584</c:v>
                </c:pt>
                <c:pt idx="13">
                  <c:v>5.06243109924424</c:v>
                </c:pt>
                <c:pt idx="14">
                  <c:v>5.855018554554909</c:v>
                </c:pt>
                <c:pt idx="15">
                  <c:v>6.778985156356065</c:v>
                </c:pt>
                <c:pt idx="16">
                  <c:v>7.503035027379275</c:v>
                </c:pt>
                <c:pt idx="17">
                  <c:v>9.45189346970177</c:v>
                </c:pt>
                <c:pt idx="18">
                  <c:v>10.41521111457362</c:v>
                </c:pt>
                <c:pt idx="19">
                  <c:v>11.62144589751257</c:v>
                </c:pt>
                <c:pt idx="20">
                  <c:v>12.17629791351947</c:v>
                </c:pt>
                <c:pt idx="21">
                  <c:v>13.52012128314198</c:v>
                </c:pt>
                <c:pt idx="22">
                  <c:v>14.37298547293853</c:v>
                </c:pt>
                <c:pt idx="23">
                  <c:v>15.05681970383738</c:v>
                </c:pt>
                <c:pt idx="24">
                  <c:v>24.99174367060108</c:v>
                </c:pt>
                <c:pt idx="25">
                  <c:v>35.6890152322161</c:v>
                </c:pt>
                <c:pt idx="26">
                  <c:v>38.41145090985744</c:v>
                </c:pt>
                <c:pt idx="27">
                  <c:v>40.45759274157634</c:v>
                </c:pt>
                <c:pt idx="28">
                  <c:v>41.92741305397696</c:v>
                </c:pt>
                <c:pt idx="29">
                  <c:v>44.57403279043555</c:v>
                </c:pt>
                <c:pt idx="30">
                  <c:v>46.36123138018053</c:v>
                </c:pt>
                <c:pt idx="31">
                  <c:v>48.07144360479671</c:v>
                </c:pt>
                <c:pt idx="32">
                  <c:v>52.15652015026505</c:v>
                </c:pt>
                <c:pt idx="33">
                  <c:v>54.15300614709762</c:v>
                </c:pt>
                <c:pt idx="34">
                  <c:v>57.8622942288004</c:v>
                </c:pt>
                <c:pt idx="35">
                  <c:v>61.00008319011005</c:v>
                </c:pt>
                <c:pt idx="36">
                  <c:v>64.54030989444961</c:v>
                </c:pt>
                <c:pt idx="37">
                  <c:v>73.22720588498488</c:v>
                </c:pt>
                <c:pt idx="38">
                  <c:v>81.58213175131421</c:v>
                </c:pt>
                <c:pt idx="39">
                  <c:v>92.44579025246396</c:v>
                </c:pt>
                <c:pt idx="40">
                  <c:v>104.8394089333805</c:v>
                </c:pt>
                <c:pt idx="41">
                  <c:v>121.0133456528764</c:v>
                </c:pt>
                <c:pt idx="42">
                  <c:v>143.261777087526</c:v>
                </c:pt>
                <c:pt idx="43">
                  <c:v>170.1082106064823</c:v>
                </c:pt>
                <c:pt idx="44">
                  <c:v>194.4506424257335</c:v>
                </c:pt>
                <c:pt idx="45">
                  <c:v>227.5907130006262</c:v>
                </c:pt>
                <c:pt idx="46">
                  <c:v>265.6292497487141</c:v>
                </c:pt>
                <c:pt idx="47">
                  <c:v>302.5583939639657</c:v>
                </c:pt>
                <c:pt idx="48">
                  <c:v>344.642497249093</c:v>
                </c:pt>
                <c:pt idx="49">
                  <c:v>381.4854693399085</c:v>
                </c:pt>
                <c:pt idx="50">
                  <c:v>414.8622829256656</c:v>
                </c:pt>
                <c:pt idx="51">
                  <c:v>454.0156719566326</c:v>
                </c:pt>
                <c:pt idx="52">
                  <c:v>490.7010374320622</c:v>
                </c:pt>
                <c:pt idx="53">
                  <c:v>531.1741609994416</c:v>
                </c:pt>
                <c:pt idx="54">
                  <c:v>572.9524366484119</c:v>
                </c:pt>
                <c:pt idx="55">
                  <c:v>618.3740410120092</c:v>
                </c:pt>
                <c:pt idx="56">
                  <c:v>663.6445047705741</c:v>
                </c:pt>
                <c:pt idx="57">
                  <c:v>710.8266780201756</c:v>
                </c:pt>
                <c:pt idx="58">
                  <c:v>758.1786943832621</c:v>
                </c:pt>
                <c:pt idx="59">
                  <c:v>807.9478075027633</c:v>
                </c:pt>
                <c:pt idx="60">
                  <c:v>853.9931733858871</c:v>
                </c:pt>
                <c:pt idx="61">
                  <c:v>902.825990314527</c:v>
                </c:pt>
                <c:pt idx="62">
                  <c:v>950.165482779047</c:v>
                </c:pt>
                <c:pt idx="63">
                  <c:v>997.512598344632</c:v>
                </c:pt>
                <c:pt idx="64">
                  <c:v>1038.606485287213</c:v>
                </c:pt>
                <c:pt idx="65">
                  <c:v>1082.45692237968</c:v>
                </c:pt>
                <c:pt idx="66">
                  <c:v>1127.466993687191</c:v>
                </c:pt>
                <c:pt idx="67">
                  <c:v>1176.614519257051</c:v>
                </c:pt>
                <c:pt idx="68">
                  <c:v>1219.62940710398</c:v>
                </c:pt>
                <c:pt idx="69">
                  <c:v>1264.596168164446</c:v>
                </c:pt>
                <c:pt idx="70">
                  <c:v>1309.433151742702</c:v>
                </c:pt>
              </c:numCache>
            </c:numRef>
          </c:val>
        </c:ser>
        <c:dLbls>
          <c:showLegendKey val="0"/>
          <c:showVal val="0"/>
          <c:showCatName val="0"/>
          <c:showSerName val="0"/>
          <c:showPercent val="0"/>
          <c:showBubbleSize val="0"/>
        </c:dLbls>
        <c:axId val="-1993094792"/>
        <c:axId val="-1993098392"/>
      </c:areaChart>
      <c:catAx>
        <c:axId val="-1993094792"/>
        <c:scaling>
          <c:orientation val="minMax"/>
        </c:scaling>
        <c:delete val="0"/>
        <c:axPos val="b"/>
        <c:numFmt formatCode="General" sourceLinked="0"/>
        <c:majorTickMark val="none"/>
        <c:minorTickMark val="none"/>
        <c:tickLblPos val="low"/>
        <c:spPr>
          <a:ln w="9525">
            <a:solidFill>
              <a:srgbClr val="000000"/>
            </a:solidFill>
            <a:prstDash val="solid"/>
          </a:ln>
        </c:spPr>
        <c:txPr>
          <a:bodyPr rot="0" vert="horz"/>
          <a:lstStyle/>
          <a:p>
            <a:pPr algn="ctr" rtl="0">
              <a:defRPr lang="en-GB" sz="1500" b="0" i="0" u="none" strike="noStrike" kern="1200" baseline="0">
                <a:solidFill>
                  <a:schemeClr val="tx1"/>
                </a:solidFill>
                <a:latin typeface="Univers 55"/>
                <a:ea typeface="Univers 55"/>
                <a:cs typeface="Univers 55"/>
              </a:defRPr>
            </a:pPr>
            <a:endParaRPr lang="en-US"/>
          </a:p>
        </c:txPr>
        <c:crossAx val="-1993098392"/>
        <c:crossesAt val="0.0"/>
        <c:auto val="1"/>
        <c:lblAlgn val="ctr"/>
        <c:lblOffset val="0"/>
        <c:tickLblSkip val="35"/>
        <c:noMultiLvlLbl val="0"/>
      </c:catAx>
      <c:valAx>
        <c:axId val="-1993098392"/>
        <c:scaling>
          <c:orientation val="minMax"/>
          <c:max val="18000.0"/>
        </c:scaling>
        <c:delete val="0"/>
        <c:axPos val="l"/>
        <c:numFmt formatCode="General" sourceLinked="0"/>
        <c:majorTickMark val="in"/>
        <c:minorTickMark val="none"/>
        <c:tickLblPos val="nextTo"/>
        <c:spPr>
          <a:ln w="9525">
            <a:solidFill>
              <a:schemeClr val="bg1">
                <a:lumMod val="75000"/>
              </a:schemeClr>
            </a:solidFill>
            <a:prstDash val="solid"/>
          </a:ln>
        </c:spPr>
        <c:txPr>
          <a:bodyPr rot="0" vert="horz"/>
          <a:lstStyle/>
          <a:p>
            <a:pPr>
              <a:defRPr>
                <a:solidFill>
                  <a:srgbClr val="FFFFFF"/>
                </a:solidFill>
              </a:defRPr>
            </a:pPr>
            <a:endParaRPr lang="en-US"/>
          </a:p>
        </c:txPr>
        <c:crossAx val="-1993094792"/>
        <c:crosses val="autoZero"/>
        <c:crossBetween val="midCat"/>
        <c:majorUnit val="3000.0"/>
        <c:dispUnits>
          <c:builtInUnit val="thousands"/>
          <c:dispUnitsLbl>
            <c:layout/>
          </c:dispUnitsLbl>
        </c:dispUnits>
      </c:valAx>
      <c:spPr>
        <a:noFill/>
        <a:ln w="25428">
          <a:noFill/>
        </a:ln>
      </c:spPr>
    </c:plotArea>
    <c:plotVisOnly val="1"/>
    <c:dispBlanksAs val="gap"/>
    <c:showDLblsOverMax val="0"/>
  </c:chart>
  <c:spPr>
    <a:noFill/>
    <a:ln>
      <a:noFill/>
    </a:ln>
  </c:spPr>
  <c:txPr>
    <a:bodyPr/>
    <a:lstStyle/>
    <a:p>
      <a:pPr algn="ctr">
        <a:defRPr lang="en-GB" sz="1500" b="0" i="0" u="none" strike="noStrike" kern="1200" baseline="0">
          <a:solidFill>
            <a:srgbClr val="000000"/>
          </a:solidFill>
          <a:latin typeface="Univers 55"/>
          <a:ea typeface="Univers 55"/>
          <a:cs typeface="Univers 55"/>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143878336547"/>
          <c:y val="0.0448473075269257"/>
          <c:w val="0.723562985853154"/>
          <c:h val="0.835073068893528"/>
        </c:manualLayout>
      </c:layout>
      <c:lineChart>
        <c:grouping val="standard"/>
        <c:varyColors val="0"/>
        <c:ser>
          <c:idx val="4"/>
          <c:order val="0"/>
          <c:tx>
            <c:strRef>
              <c:f>Sheet1!$A$2</c:f>
              <c:strCache>
                <c:ptCount val="1"/>
                <c:pt idx="0">
                  <c:v>Nuclear</c:v>
                </c:pt>
              </c:strCache>
            </c:strRef>
          </c:tx>
          <c:spPr>
            <a:ln>
              <a:solidFill>
                <a:srgbClr val="FBCC00"/>
              </a:solidFill>
            </a:ln>
          </c:spPr>
          <c:marker>
            <c:symbol val="none"/>
          </c:marker>
          <c:cat>
            <c:numRef>
              <c:f>Sheet1!$B$1:$AU$1</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Sheet1!$B$2:$AU$2</c:f>
              <c:numCache>
                <c:formatCode>0.0%</c:formatCode>
                <c:ptCount val="46"/>
                <c:pt idx="0">
                  <c:v>0.169854752322854</c:v>
                </c:pt>
                <c:pt idx="1">
                  <c:v>0.173634267248515</c:v>
                </c:pt>
                <c:pt idx="2">
                  <c:v>0.173548803627246</c:v>
                </c:pt>
                <c:pt idx="3">
                  <c:v>0.175087935894366</c:v>
                </c:pt>
                <c:pt idx="4">
                  <c:v>0.174374843384268</c:v>
                </c:pt>
                <c:pt idx="5">
                  <c:v>0.175730825538102</c:v>
                </c:pt>
                <c:pt idx="6">
                  <c:v>0.176347435447555</c:v>
                </c:pt>
                <c:pt idx="7">
                  <c:v>0.171215265861332</c:v>
                </c:pt>
                <c:pt idx="8">
                  <c:v>0.169538634247089</c:v>
                </c:pt>
                <c:pt idx="9">
                  <c:v>0.170898865145413</c:v>
                </c:pt>
                <c:pt idx="10">
                  <c:v>0.167344543271963</c:v>
                </c:pt>
                <c:pt idx="11">
                  <c:v>0.170574944934068</c:v>
                </c:pt>
                <c:pt idx="12">
                  <c:v>0.166765954216078</c:v>
                </c:pt>
                <c:pt idx="13">
                  <c:v>0.158233802369614</c:v>
                </c:pt>
                <c:pt idx="14">
                  <c:v>0.157703641203153</c:v>
                </c:pt>
                <c:pt idx="15">
                  <c:v>0.151822544890509</c:v>
                </c:pt>
                <c:pt idx="16">
                  <c:v>0.147924639070627</c:v>
                </c:pt>
                <c:pt idx="17">
                  <c:v>0.138566319036992</c:v>
                </c:pt>
                <c:pt idx="18">
                  <c:v>0.135642328300143</c:v>
                </c:pt>
                <c:pt idx="19">
                  <c:v>0.134972758693972</c:v>
                </c:pt>
                <c:pt idx="20">
                  <c:v>0.129484399445356</c:v>
                </c:pt>
                <c:pt idx="21">
                  <c:v>0.119831983232324</c:v>
                </c:pt>
                <c:pt idx="22">
                  <c:v>0.109390907735061</c:v>
                </c:pt>
                <c:pt idx="23">
                  <c:v>0.10766121100853</c:v>
                </c:pt>
                <c:pt idx="24">
                  <c:v>0.109328202751511</c:v>
                </c:pt>
                <c:pt idx="25">
                  <c:v>0.115146745924028</c:v>
                </c:pt>
                <c:pt idx="26">
                  <c:v>0.117332406595505</c:v>
                </c:pt>
                <c:pt idx="27">
                  <c:v>0.117726235760313</c:v>
                </c:pt>
                <c:pt idx="28">
                  <c:v>0.11684842009925</c:v>
                </c:pt>
                <c:pt idx="29">
                  <c:v>0.11461059069427</c:v>
                </c:pt>
                <c:pt idx="30">
                  <c:v>0.112481726403661</c:v>
                </c:pt>
                <c:pt idx="31">
                  <c:v>0.11193349059198</c:v>
                </c:pt>
                <c:pt idx="32">
                  <c:v>0.110726151281486</c:v>
                </c:pt>
                <c:pt idx="33">
                  <c:v>0.109369016681688</c:v>
                </c:pt>
                <c:pt idx="34">
                  <c:v>0.109031475714365</c:v>
                </c:pt>
                <c:pt idx="35">
                  <c:v>0.108381978238804</c:v>
                </c:pt>
                <c:pt idx="36">
                  <c:v>0.10717846751824</c:v>
                </c:pt>
                <c:pt idx="37">
                  <c:v>0.106898269016224</c:v>
                </c:pt>
                <c:pt idx="38">
                  <c:v>0.106667444568973</c:v>
                </c:pt>
                <c:pt idx="39">
                  <c:v>0.106166977743579</c:v>
                </c:pt>
                <c:pt idx="40">
                  <c:v>0.105290011668416</c:v>
                </c:pt>
                <c:pt idx="41">
                  <c:v>0.104128594106322</c:v>
                </c:pt>
                <c:pt idx="42">
                  <c:v>0.103274689953338</c:v>
                </c:pt>
                <c:pt idx="43">
                  <c:v>0.101234701684622</c:v>
                </c:pt>
                <c:pt idx="44">
                  <c:v>0.0992956763144895</c:v>
                </c:pt>
                <c:pt idx="45">
                  <c:v>0.0967090250651311</c:v>
                </c:pt>
              </c:numCache>
            </c:numRef>
          </c:val>
          <c:smooth val="0"/>
        </c:ser>
        <c:ser>
          <c:idx val="5"/>
          <c:order val="1"/>
          <c:tx>
            <c:strRef>
              <c:f>Sheet1!$A$3</c:f>
              <c:strCache>
                <c:ptCount val="1"/>
                <c:pt idx="0">
                  <c:v>Hydro</c:v>
                </c:pt>
              </c:strCache>
            </c:strRef>
          </c:tx>
          <c:spPr>
            <a:ln>
              <a:solidFill>
                <a:srgbClr val="0086B4"/>
              </a:solidFill>
            </a:ln>
          </c:spPr>
          <c:marker>
            <c:symbol val="none"/>
          </c:marker>
          <c:cat>
            <c:numRef>
              <c:f>Sheet1!$B$1:$AU$1</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Sheet1!$B$3:$AU$3</c:f>
              <c:numCache>
                <c:formatCode>0.000%</c:formatCode>
                <c:ptCount val="46"/>
                <c:pt idx="0">
                  <c:v>0.183627802807503</c:v>
                </c:pt>
                <c:pt idx="1">
                  <c:v>0.183235641218727</c:v>
                </c:pt>
                <c:pt idx="2">
                  <c:v>0.181738624023854</c:v>
                </c:pt>
                <c:pt idx="3">
                  <c:v>0.188020565218735</c:v>
                </c:pt>
                <c:pt idx="4">
                  <c:v>0.18485984994004</c:v>
                </c:pt>
                <c:pt idx="5">
                  <c:v>0.188095243433627</c:v>
                </c:pt>
                <c:pt idx="6">
                  <c:v>0.184880742996797</c:v>
                </c:pt>
                <c:pt idx="7">
                  <c:v>0.183884536468978</c:v>
                </c:pt>
                <c:pt idx="8">
                  <c:v>0.181806387324614</c:v>
                </c:pt>
                <c:pt idx="9">
                  <c:v>0.178022707819311</c:v>
                </c:pt>
                <c:pt idx="10">
                  <c:v>0.172515342034953</c:v>
                </c:pt>
                <c:pt idx="11">
                  <c:v>0.166672155779785</c:v>
                </c:pt>
                <c:pt idx="12">
                  <c:v>0.163584990782002</c:v>
                </c:pt>
                <c:pt idx="13">
                  <c:v>0.157957410988951</c:v>
                </c:pt>
                <c:pt idx="14">
                  <c:v>0.160312596568822</c:v>
                </c:pt>
                <c:pt idx="15">
                  <c:v>0.160385654043379</c:v>
                </c:pt>
                <c:pt idx="16">
                  <c:v>0.160466867343934</c:v>
                </c:pt>
                <c:pt idx="17">
                  <c:v>0.156071153456216</c:v>
                </c:pt>
                <c:pt idx="18">
                  <c:v>0.159436756021941</c:v>
                </c:pt>
                <c:pt idx="19">
                  <c:v>0.162177207462519</c:v>
                </c:pt>
                <c:pt idx="20">
                  <c:v>0.162094316444986</c:v>
                </c:pt>
                <c:pt idx="21">
                  <c:v>0.158756671436009</c:v>
                </c:pt>
                <c:pt idx="22">
                  <c:v>0.16286901591839</c:v>
                </c:pt>
                <c:pt idx="23">
                  <c:v>0.163592963881362</c:v>
                </c:pt>
                <c:pt idx="24">
                  <c:v>0.165490202288516</c:v>
                </c:pt>
                <c:pt idx="25">
                  <c:v>0.163262431126057</c:v>
                </c:pt>
                <c:pt idx="26">
                  <c:v>0.160316494695151</c:v>
                </c:pt>
                <c:pt idx="27">
                  <c:v>0.158074019055095</c:v>
                </c:pt>
                <c:pt idx="28">
                  <c:v>0.155930256761328</c:v>
                </c:pt>
                <c:pt idx="29">
                  <c:v>0.15394047253351</c:v>
                </c:pt>
                <c:pt idx="30">
                  <c:v>0.152018950034821</c:v>
                </c:pt>
                <c:pt idx="31">
                  <c:v>0.150957293405784</c:v>
                </c:pt>
                <c:pt idx="32">
                  <c:v>0.150028927977788</c:v>
                </c:pt>
                <c:pt idx="33">
                  <c:v>0.149421520703426</c:v>
                </c:pt>
                <c:pt idx="34">
                  <c:v>0.149121048024807</c:v>
                </c:pt>
                <c:pt idx="35">
                  <c:v>0.149257205179694</c:v>
                </c:pt>
                <c:pt idx="36">
                  <c:v>0.148766297365469</c:v>
                </c:pt>
                <c:pt idx="37">
                  <c:v>0.148229370269187</c:v>
                </c:pt>
                <c:pt idx="38">
                  <c:v>0.14765176572777</c:v>
                </c:pt>
                <c:pt idx="39">
                  <c:v>0.147021902879408</c:v>
                </c:pt>
                <c:pt idx="40">
                  <c:v>0.146494941955877</c:v>
                </c:pt>
                <c:pt idx="41">
                  <c:v>0.146021213218711</c:v>
                </c:pt>
                <c:pt idx="42">
                  <c:v>0.145412710843487</c:v>
                </c:pt>
                <c:pt idx="43">
                  <c:v>0.144816453597002</c:v>
                </c:pt>
                <c:pt idx="44">
                  <c:v>0.144192061551573</c:v>
                </c:pt>
                <c:pt idx="45">
                  <c:v>0.143555582194776</c:v>
                </c:pt>
              </c:numCache>
            </c:numRef>
          </c:val>
          <c:smooth val="0"/>
        </c:ser>
        <c:ser>
          <c:idx val="0"/>
          <c:order val="2"/>
          <c:tx>
            <c:strRef>
              <c:f>Sheet1!$A$4</c:f>
              <c:strCache>
                <c:ptCount val="1"/>
                <c:pt idx="0">
                  <c:v>Renewables</c:v>
                </c:pt>
              </c:strCache>
            </c:strRef>
          </c:tx>
          <c:spPr>
            <a:ln w="31750">
              <a:solidFill>
                <a:srgbClr val="F47920"/>
              </a:solidFill>
              <a:prstDash val="solid"/>
            </a:ln>
          </c:spPr>
          <c:marker>
            <c:symbol val="none"/>
          </c:marker>
          <c:cat>
            <c:numRef>
              <c:f>Sheet1!$B$1:$AU$1</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Sheet1!$B$4:$AU$4</c:f>
              <c:numCache>
                <c:formatCode>0.000%</c:formatCode>
                <c:ptCount val="46"/>
                <c:pt idx="0">
                  <c:v>0.01071997404337</c:v>
                </c:pt>
                <c:pt idx="1">
                  <c:v>0.0111660768955997</c:v>
                </c:pt>
                <c:pt idx="2">
                  <c:v>0.0119003026844835</c:v>
                </c:pt>
                <c:pt idx="3">
                  <c:v>0.0120811664617886</c:v>
                </c:pt>
                <c:pt idx="4">
                  <c:v>0.0123839329290712</c:v>
                </c:pt>
                <c:pt idx="5">
                  <c:v>0.0124945106463531</c:v>
                </c:pt>
                <c:pt idx="6">
                  <c:v>0.0125572020578786</c:v>
                </c:pt>
                <c:pt idx="7">
                  <c:v>0.0132048059532436</c:v>
                </c:pt>
                <c:pt idx="8">
                  <c:v>0.0136691865314568</c:v>
                </c:pt>
                <c:pt idx="9">
                  <c:v>0.0144313120438837</c:v>
                </c:pt>
                <c:pt idx="10">
                  <c:v>0.0148416107259031</c:v>
                </c:pt>
                <c:pt idx="11">
                  <c:v>0.0154789500211488</c:v>
                </c:pt>
                <c:pt idx="12">
                  <c:v>0.0167722579520441</c:v>
                </c:pt>
                <c:pt idx="13">
                  <c:v>0.0176944792726839</c:v>
                </c:pt>
                <c:pt idx="14">
                  <c:v>0.0191853026037503</c:v>
                </c:pt>
                <c:pt idx="15">
                  <c:v>0.0206340362534092</c:v>
                </c:pt>
                <c:pt idx="16">
                  <c:v>0.022212441601731</c:v>
                </c:pt>
                <c:pt idx="17">
                  <c:v>0.0241655741867509</c:v>
                </c:pt>
                <c:pt idx="18">
                  <c:v>0.0270778753271121</c:v>
                </c:pt>
                <c:pt idx="19">
                  <c:v>0.0311597070473093</c:v>
                </c:pt>
                <c:pt idx="20">
                  <c:v>0.0347463017528693</c:v>
                </c:pt>
                <c:pt idx="21">
                  <c:v>0.0408840182415878</c:v>
                </c:pt>
                <c:pt idx="22">
                  <c:v>0.0470472815189609</c:v>
                </c:pt>
                <c:pt idx="23">
                  <c:v>0.0533906962205248</c:v>
                </c:pt>
                <c:pt idx="24">
                  <c:v>0.0589888274982473</c:v>
                </c:pt>
                <c:pt idx="25">
                  <c:v>0.0630200610863191</c:v>
                </c:pt>
                <c:pt idx="26">
                  <c:v>0.0673120107424237</c:v>
                </c:pt>
                <c:pt idx="27">
                  <c:v>0.0712775961340064</c:v>
                </c:pt>
                <c:pt idx="28">
                  <c:v>0.0753842148883429</c:v>
                </c:pt>
                <c:pt idx="29">
                  <c:v>0.0794392671331278</c:v>
                </c:pt>
                <c:pt idx="30">
                  <c:v>0.0837014644137189</c:v>
                </c:pt>
                <c:pt idx="31">
                  <c:v>0.087709234739844</c:v>
                </c:pt>
                <c:pt idx="32">
                  <c:v>0.0919629154379893</c:v>
                </c:pt>
                <c:pt idx="33">
                  <c:v>0.0962538315473846</c:v>
                </c:pt>
                <c:pt idx="34">
                  <c:v>0.100809661975792</c:v>
                </c:pt>
                <c:pt idx="35">
                  <c:v>0.104878548484961</c:v>
                </c:pt>
                <c:pt idx="36">
                  <c:v>0.109101443586114</c:v>
                </c:pt>
                <c:pt idx="37">
                  <c:v>0.113000280633671</c:v>
                </c:pt>
                <c:pt idx="38">
                  <c:v>0.116560193763745</c:v>
                </c:pt>
                <c:pt idx="39">
                  <c:v>0.119239560282389</c:v>
                </c:pt>
                <c:pt idx="40">
                  <c:v>0.122134779843063</c:v>
                </c:pt>
                <c:pt idx="41">
                  <c:v>0.124952750242106</c:v>
                </c:pt>
                <c:pt idx="42">
                  <c:v>0.128150662464917</c:v>
                </c:pt>
                <c:pt idx="43">
                  <c:v>0.130509250682051</c:v>
                </c:pt>
                <c:pt idx="44">
                  <c:v>0.132949732187363</c:v>
                </c:pt>
                <c:pt idx="45">
                  <c:v>0.135246979130163</c:v>
                </c:pt>
              </c:numCache>
            </c:numRef>
          </c:val>
          <c:smooth val="1"/>
        </c:ser>
        <c:ser>
          <c:idx val="1"/>
          <c:order val="3"/>
          <c:tx>
            <c:strRef>
              <c:f>Sheet1!$A$5</c:f>
              <c:strCache>
                <c:ptCount val="1"/>
                <c:pt idx="0">
                  <c:v>Total</c:v>
                </c:pt>
              </c:strCache>
            </c:strRef>
          </c:tx>
          <c:spPr>
            <a:ln>
              <a:solidFill>
                <a:srgbClr val="009900"/>
              </a:solidFill>
            </a:ln>
          </c:spPr>
          <c:marker>
            <c:symbol val="none"/>
          </c:marker>
          <c:cat>
            <c:numRef>
              <c:f>Sheet1!$B$1:$AU$1</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Sheet1!$B$5:$AU$5</c:f>
              <c:numCache>
                <c:formatCode>0.000%</c:formatCode>
                <c:ptCount val="46"/>
                <c:pt idx="0">
                  <c:v>0.364202529173727</c:v>
                </c:pt>
                <c:pt idx="1">
                  <c:v>0.368035985362841</c:v>
                </c:pt>
                <c:pt idx="2">
                  <c:v>0.367187730335584</c:v>
                </c:pt>
                <c:pt idx="3">
                  <c:v>0.37518966757489</c:v>
                </c:pt>
                <c:pt idx="4">
                  <c:v>0.371618626253379</c:v>
                </c:pt>
                <c:pt idx="5">
                  <c:v>0.376320579618083</c:v>
                </c:pt>
                <c:pt idx="6">
                  <c:v>0.37378538050223</c:v>
                </c:pt>
                <c:pt idx="7">
                  <c:v>0.368304608283553</c:v>
                </c:pt>
                <c:pt idx="8">
                  <c:v>0.365014208103159</c:v>
                </c:pt>
                <c:pt idx="9">
                  <c:v>0.363352885008608</c:v>
                </c:pt>
                <c:pt idx="10">
                  <c:v>0.354701496032819</c:v>
                </c:pt>
                <c:pt idx="11">
                  <c:v>0.352726050735001</c:v>
                </c:pt>
                <c:pt idx="12">
                  <c:v>0.347123202950124</c:v>
                </c:pt>
                <c:pt idx="13">
                  <c:v>0.33388569263125</c:v>
                </c:pt>
                <c:pt idx="14">
                  <c:v>0.337201540375725</c:v>
                </c:pt>
                <c:pt idx="15">
                  <c:v>0.332842235187297</c:v>
                </c:pt>
                <c:pt idx="16">
                  <c:v>0.330603948016292</c:v>
                </c:pt>
                <c:pt idx="17">
                  <c:v>0.318803046679959</c:v>
                </c:pt>
                <c:pt idx="18">
                  <c:v>0.322156959649197</c:v>
                </c:pt>
                <c:pt idx="19">
                  <c:v>0.3283096732038</c:v>
                </c:pt>
                <c:pt idx="20">
                  <c:v>0.326325017643211</c:v>
                </c:pt>
                <c:pt idx="21">
                  <c:v>0.319472672909921</c:v>
                </c:pt>
                <c:pt idx="22">
                  <c:v>0.319307205172413</c:v>
                </c:pt>
                <c:pt idx="23">
                  <c:v>0.324644871110417</c:v>
                </c:pt>
                <c:pt idx="24">
                  <c:v>0.333807232538275</c:v>
                </c:pt>
                <c:pt idx="25">
                  <c:v>0.341429238136405</c:v>
                </c:pt>
                <c:pt idx="26">
                  <c:v>0.34496091203308</c:v>
                </c:pt>
                <c:pt idx="27">
                  <c:v>0.347077850949414</c:v>
                </c:pt>
                <c:pt idx="28">
                  <c:v>0.34816289174892</c:v>
                </c:pt>
                <c:pt idx="29">
                  <c:v>0.347990330360907</c:v>
                </c:pt>
                <c:pt idx="30">
                  <c:v>0.348202140852201</c:v>
                </c:pt>
                <c:pt idx="31">
                  <c:v>0.350600018737608</c:v>
                </c:pt>
                <c:pt idx="32">
                  <c:v>0.352717994697264</c:v>
                </c:pt>
                <c:pt idx="33">
                  <c:v>0.355044368932499</c:v>
                </c:pt>
                <c:pt idx="34">
                  <c:v>0.358962185714965</c:v>
                </c:pt>
                <c:pt idx="35">
                  <c:v>0.36251773190346</c:v>
                </c:pt>
                <c:pt idx="36">
                  <c:v>0.365046208469824</c:v>
                </c:pt>
                <c:pt idx="37">
                  <c:v>0.368127919919082</c:v>
                </c:pt>
                <c:pt idx="38">
                  <c:v>0.370879404060488</c:v>
                </c:pt>
                <c:pt idx="39">
                  <c:v>0.372428440905376</c:v>
                </c:pt>
                <c:pt idx="40">
                  <c:v>0.373919733467356</c:v>
                </c:pt>
                <c:pt idx="41">
                  <c:v>0.375102557567139</c:v>
                </c:pt>
                <c:pt idx="42">
                  <c:v>0.376838063261741</c:v>
                </c:pt>
                <c:pt idx="43">
                  <c:v>0.376560405963675</c:v>
                </c:pt>
                <c:pt idx="44">
                  <c:v>0.376437470053425</c:v>
                </c:pt>
                <c:pt idx="45">
                  <c:v>0.37551158639007</c:v>
                </c:pt>
              </c:numCache>
            </c:numRef>
          </c:val>
          <c:smooth val="0"/>
        </c:ser>
        <c:dLbls>
          <c:showLegendKey val="0"/>
          <c:showVal val="0"/>
          <c:showCatName val="0"/>
          <c:showSerName val="0"/>
          <c:showPercent val="0"/>
          <c:showBubbleSize val="0"/>
        </c:dLbls>
        <c:marker val="1"/>
        <c:smooth val="0"/>
        <c:axId val="1804781768"/>
        <c:axId val="1804778248"/>
      </c:lineChart>
      <c:catAx>
        <c:axId val="1804781768"/>
        <c:scaling>
          <c:orientation val="minMax"/>
        </c:scaling>
        <c:delete val="0"/>
        <c:axPos val="b"/>
        <c:numFmt formatCode="General" sourceLinked="0"/>
        <c:majorTickMark val="none"/>
        <c:minorTickMark val="none"/>
        <c:tickLblPos val="nextTo"/>
        <c:spPr>
          <a:ln w="12726">
            <a:solidFill>
              <a:srgbClr val="000000"/>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778248"/>
        <c:crossesAt val="0.0"/>
        <c:auto val="1"/>
        <c:lblAlgn val="ctr"/>
        <c:lblOffset val="100"/>
        <c:tickLblSkip val="15"/>
        <c:noMultiLvlLbl val="0"/>
      </c:catAx>
      <c:valAx>
        <c:axId val="1804778248"/>
        <c:scaling>
          <c:orientation val="minMax"/>
          <c:max val="0.4"/>
          <c:min val="0.0"/>
        </c:scaling>
        <c:delete val="0"/>
        <c:axPos val="l"/>
        <c:numFmt formatCode="0%" sourceLinked="0"/>
        <c:majorTickMark val="in"/>
        <c:minorTickMark val="none"/>
        <c:tickLblPos val="nextTo"/>
        <c:spPr>
          <a:ln w="12726">
            <a:solidFill>
              <a:schemeClr val="tx1"/>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781768"/>
        <c:crossesAt val="1.0"/>
        <c:crossBetween val="between"/>
        <c:majorUnit val="0.1"/>
      </c:valAx>
      <c:spPr>
        <a:noFill/>
        <a:ln w="25451">
          <a:noFill/>
        </a:ln>
      </c:spPr>
    </c:plotArea>
    <c:plotVisOnly val="1"/>
    <c:dispBlanksAs val="zero"/>
    <c:showDLblsOverMax val="0"/>
  </c:chart>
  <c:spPr>
    <a:noFill/>
    <a:ln>
      <a:noFill/>
    </a:ln>
  </c:spPr>
  <c:txPr>
    <a:bodyPr/>
    <a:lstStyle/>
    <a:p>
      <a:pPr>
        <a:defRPr sz="1603"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6981028050821"/>
          <c:y val="0.0575810173178506"/>
          <c:w val="0.863952885291195"/>
          <c:h val="0.823376669658381"/>
        </c:manualLayout>
      </c:layout>
      <c:barChart>
        <c:barDir val="col"/>
        <c:grouping val="stacked"/>
        <c:varyColors val="0"/>
        <c:ser>
          <c:idx val="4"/>
          <c:order val="0"/>
          <c:tx>
            <c:strRef>
              <c:f>Sheet1!$A$2</c:f>
              <c:strCache>
                <c:ptCount val="1"/>
                <c:pt idx="0">
                  <c:v>Nuclear</c:v>
                </c:pt>
              </c:strCache>
            </c:strRef>
          </c:tx>
          <c:spPr>
            <a:solidFill>
              <a:srgbClr val="FBCC00"/>
            </a:solidFill>
            <a:ln w="9525">
              <a:solidFill>
                <a:srgbClr val="CCCCCC"/>
              </a:solidFill>
              <a:prstDash val="solid"/>
            </a:ln>
          </c:spPr>
          <c:invertIfNegative val="0"/>
          <c:cat>
            <c:numRef>
              <c:f>Sheet1!$B$1:$F$1</c:f>
              <c:numCache>
                <c:formatCode>General</c:formatCode>
                <c:ptCount val="5"/>
              </c:numCache>
            </c:numRef>
          </c:cat>
          <c:val>
            <c:numRef>
              <c:f>Sheet1!$B$2:$F$2</c:f>
              <c:numCache>
                <c:formatCode>0.0</c:formatCode>
                <c:ptCount val="5"/>
                <c:pt idx="0">
                  <c:v>164.646208</c:v>
                </c:pt>
                <c:pt idx="1">
                  <c:v>-76.97555375376258</c:v>
                </c:pt>
                <c:pt idx="3">
                  <c:v>227.488905999999</c:v>
                </c:pt>
                <c:pt idx="4">
                  <c:v>1308.626837010925</c:v>
                </c:pt>
              </c:numCache>
            </c:numRef>
          </c:val>
        </c:ser>
        <c:ser>
          <c:idx val="3"/>
          <c:order val="1"/>
          <c:tx>
            <c:strRef>
              <c:f>Sheet1!$A$3</c:f>
              <c:strCache>
                <c:ptCount val="1"/>
                <c:pt idx="0">
                  <c:v>Hydro</c:v>
                </c:pt>
              </c:strCache>
            </c:strRef>
          </c:tx>
          <c:spPr>
            <a:solidFill>
              <a:srgbClr val="0086B4"/>
            </a:solidFill>
            <a:ln w="9525">
              <a:solidFill>
                <a:srgbClr val="CCCCCC"/>
              </a:solidFill>
              <a:prstDash val="solid"/>
            </a:ln>
          </c:spPr>
          <c:invertIfNegative val="0"/>
          <c:cat>
            <c:numRef>
              <c:f>Sheet1!$B$1:$F$1</c:f>
              <c:numCache>
                <c:formatCode>General</c:formatCode>
                <c:ptCount val="5"/>
              </c:numCache>
            </c:numRef>
          </c:cat>
          <c:val>
            <c:numRef>
              <c:f>Sheet1!$B$3:$F$3</c:f>
              <c:numCache>
                <c:formatCode>0.0</c:formatCode>
                <c:ptCount val="5"/>
                <c:pt idx="0">
                  <c:v>185.2376659999997</c:v>
                </c:pt>
                <c:pt idx="1">
                  <c:v>172.9507927633601</c:v>
                </c:pt>
                <c:pt idx="3">
                  <c:v>1384.008864526758</c:v>
                </c:pt>
                <c:pt idx="4">
                  <c:v>1567.936219488515</c:v>
                </c:pt>
              </c:numCache>
            </c:numRef>
          </c:val>
        </c:ser>
        <c:ser>
          <c:idx val="0"/>
          <c:order val="2"/>
          <c:tx>
            <c:strRef>
              <c:f>Sheet1!$A$4</c:f>
              <c:strCache>
                <c:ptCount val="1"/>
                <c:pt idx="0">
                  <c:v>Renewables</c:v>
                </c:pt>
              </c:strCache>
            </c:strRef>
          </c:tx>
          <c:spPr>
            <a:solidFill>
              <a:srgbClr val="F47920"/>
            </a:solidFill>
            <a:ln w="9525">
              <a:solidFill>
                <a:srgbClr val="CCCCCC"/>
              </a:solidFill>
              <a:prstDash val="solid"/>
            </a:ln>
          </c:spPr>
          <c:invertIfNegative val="0"/>
          <c:cat>
            <c:numRef>
              <c:f>Sheet1!$B$1:$F$1</c:f>
              <c:numCache>
                <c:formatCode>General</c:formatCode>
                <c:ptCount val="5"/>
              </c:numCache>
            </c:numRef>
          </c:cat>
          <c:val>
            <c:numRef>
              <c:f>Sheet1!$B$4:$F$4</c:f>
              <c:numCache>
                <c:formatCode>0.0</c:formatCode>
                <c:ptCount val="5"/>
                <c:pt idx="0">
                  <c:v>741.576803</c:v>
                </c:pt>
                <c:pt idx="1">
                  <c:v>1887.203888556881</c:v>
                </c:pt>
                <c:pt idx="3">
                  <c:v>357.8935873999999</c:v>
                </c:pt>
                <c:pt idx="4">
                  <c:v>2081.74465588989</c:v>
                </c:pt>
              </c:numCache>
            </c:numRef>
          </c:val>
        </c:ser>
        <c:dLbls>
          <c:showLegendKey val="0"/>
          <c:showVal val="0"/>
          <c:showCatName val="0"/>
          <c:showSerName val="0"/>
          <c:showPercent val="0"/>
          <c:showBubbleSize val="0"/>
        </c:dLbls>
        <c:gapWidth val="74"/>
        <c:overlap val="100"/>
        <c:axId val="1804711944"/>
        <c:axId val="1804708472"/>
      </c:barChart>
      <c:catAx>
        <c:axId val="1804711944"/>
        <c:scaling>
          <c:orientation val="minMax"/>
        </c:scaling>
        <c:delete val="0"/>
        <c:axPos val="b"/>
        <c:numFmt formatCode="General" sourceLinked="0"/>
        <c:majorTickMark val="none"/>
        <c:minorTickMark val="none"/>
        <c:tickLblPos val="low"/>
        <c:spPr>
          <a:ln w="12700">
            <a:solidFill>
              <a:schemeClr val="tx1"/>
            </a:solidFill>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708472"/>
        <c:crossesAt val="0.0"/>
        <c:auto val="1"/>
        <c:lblAlgn val="ctr"/>
        <c:lblOffset val="100"/>
        <c:noMultiLvlLbl val="0"/>
      </c:catAx>
      <c:valAx>
        <c:axId val="1804708472"/>
        <c:scaling>
          <c:orientation val="minMax"/>
          <c:max val="6000.0"/>
        </c:scaling>
        <c:delete val="0"/>
        <c:axPos val="l"/>
        <c:numFmt formatCode="0" sourceLinked="0"/>
        <c:majorTickMark val="in"/>
        <c:minorTickMark val="none"/>
        <c:tickLblPos val="nextTo"/>
        <c:spPr>
          <a:ln w="12700">
            <a:solidFill>
              <a:schemeClr val="tx1"/>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711944"/>
        <c:crossesAt val="1.0"/>
        <c:crossBetween val="between"/>
        <c:majorUnit val="1000.0"/>
        <c:dispUnits>
          <c:builtInUnit val="thousands"/>
        </c:dispUnits>
      </c:valAx>
      <c:spPr>
        <a:noFill/>
        <a:ln w="28657">
          <a:noFill/>
        </a:ln>
      </c:spPr>
    </c:plotArea>
    <c:legend>
      <c:legendPos val="l"/>
      <c:layout>
        <c:manualLayout>
          <c:xMode val="edge"/>
          <c:yMode val="edge"/>
          <c:x val="0.301640774581324"/>
          <c:y val="0.17735728885754"/>
          <c:w val="0.43265044472989"/>
          <c:h val="0.243092805441459"/>
        </c:manualLayout>
      </c:layout>
      <c:overlay val="1"/>
    </c:legend>
    <c:plotVisOnly val="1"/>
    <c:dispBlanksAs val="zero"/>
    <c:showDLblsOverMax val="0"/>
  </c:chart>
  <c:spPr>
    <a:noFill/>
    <a:ln>
      <a:noFill/>
    </a:ln>
  </c:spPr>
  <c:txPr>
    <a:bodyPr/>
    <a:lstStyle/>
    <a:p>
      <a:pPr>
        <a:defRPr sz="158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62774185368327"/>
          <c:y val="0.0704918646969498"/>
          <c:w val="0.596031926060802"/>
          <c:h val="0.803823766613653"/>
        </c:manualLayout>
      </c:layout>
      <c:areaChart>
        <c:grouping val="stacked"/>
        <c:varyColors val="0"/>
        <c:ser>
          <c:idx val="5"/>
          <c:order val="1"/>
          <c:tx>
            <c:strRef>
              <c:f>Sheet1!$A$35</c:f>
              <c:strCache>
                <c:ptCount val="1"/>
                <c:pt idx="0">
                  <c:v>Power</c:v>
                </c:pt>
              </c:strCache>
            </c:strRef>
          </c:tx>
          <c:spPr>
            <a:solidFill>
              <a:srgbClr val="6600C9"/>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Sheet1!$B$35:$BT$35</c:f>
              <c:numCache>
                <c:formatCode>0</c:formatCode>
                <c:ptCount val="71"/>
                <c:pt idx="0">
                  <c:v>2854.126567197803</c:v>
                </c:pt>
                <c:pt idx="1">
                  <c:v>3010.812118498911</c:v>
                </c:pt>
                <c:pt idx="2">
                  <c:v>3054.64350884321</c:v>
                </c:pt>
                <c:pt idx="3">
                  <c:v>3228.128185182973</c:v>
                </c:pt>
                <c:pt idx="4">
                  <c:v>3404.536023772914</c:v>
                </c:pt>
                <c:pt idx="5">
                  <c:v>3592.89623688256</c:v>
                </c:pt>
                <c:pt idx="6">
                  <c:v>3681.838128133355</c:v>
                </c:pt>
                <c:pt idx="7">
                  <c:v>3905.396075485372</c:v>
                </c:pt>
                <c:pt idx="8">
                  <c:v>4185.176758381634</c:v>
                </c:pt>
                <c:pt idx="9">
                  <c:v>4216.275197513281</c:v>
                </c:pt>
                <c:pt idx="10">
                  <c:v>4283.56891675601</c:v>
                </c:pt>
                <c:pt idx="11">
                  <c:v>4582.596798640689</c:v>
                </c:pt>
                <c:pt idx="12">
                  <c:v>4804.783478077518</c:v>
                </c:pt>
                <c:pt idx="13">
                  <c:v>4878.15520451793</c:v>
                </c:pt>
                <c:pt idx="14">
                  <c:v>5072.22559324654</c:v>
                </c:pt>
                <c:pt idx="15">
                  <c:v>5154.328024344432</c:v>
                </c:pt>
                <c:pt idx="16">
                  <c:v>5165.607854256323</c:v>
                </c:pt>
                <c:pt idx="17">
                  <c:v>5176.85565990151</c:v>
                </c:pt>
                <c:pt idx="18">
                  <c:v>5240.971835688818</c:v>
                </c:pt>
                <c:pt idx="19">
                  <c:v>5376.8487590943</c:v>
                </c:pt>
                <c:pt idx="20">
                  <c:v>5429.16770441374</c:v>
                </c:pt>
                <c:pt idx="21">
                  <c:v>5541.14080473459</c:v>
                </c:pt>
                <c:pt idx="22">
                  <c:v>5740.788664258774</c:v>
                </c:pt>
                <c:pt idx="23">
                  <c:v>5903.07826848582</c:v>
                </c:pt>
                <c:pt idx="24">
                  <c:v>6117.86252946117</c:v>
                </c:pt>
                <c:pt idx="25">
                  <c:v>6151.082073893154</c:v>
                </c:pt>
                <c:pt idx="26">
                  <c:v>6222.770191345447</c:v>
                </c:pt>
                <c:pt idx="27">
                  <c:v>6374.778728351321</c:v>
                </c:pt>
                <c:pt idx="28">
                  <c:v>6388.193088353608</c:v>
                </c:pt>
                <c:pt idx="29">
                  <c:v>6496.763655458271</c:v>
                </c:pt>
                <c:pt idx="30">
                  <c:v>6640.793372989838</c:v>
                </c:pt>
                <c:pt idx="31">
                  <c:v>6951.535175305092</c:v>
                </c:pt>
                <c:pt idx="32">
                  <c:v>6992.110480216304</c:v>
                </c:pt>
                <c:pt idx="33">
                  <c:v>7153.699780829158</c:v>
                </c:pt>
                <c:pt idx="34">
                  <c:v>7299.82587640807</c:v>
                </c:pt>
                <c:pt idx="35">
                  <c:v>7644.11466345264</c:v>
                </c:pt>
                <c:pt idx="36">
                  <c:v>7775.30102246508</c:v>
                </c:pt>
                <c:pt idx="37">
                  <c:v>8062.25686432784</c:v>
                </c:pt>
                <c:pt idx="38">
                  <c:v>8539.418498944463</c:v>
                </c:pt>
                <c:pt idx="39">
                  <c:v>8938.621921441209</c:v>
                </c:pt>
                <c:pt idx="40">
                  <c:v>9328.312897776037</c:v>
                </c:pt>
                <c:pt idx="41">
                  <c:v>9718.787713159528</c:v>
                </c:pt>
                <c:pt idx="42">
                  <c:v>10161.24140211744</c:v>
                </c:pt>
                <c:pt idx="43">
                  <c:v>10302.30135090137</c:v>
                </c:pt>
                <c:pt idx="44">
                  <c:v>10130.03740993806</c:v>
                </c:pt>
                <c:pt idx="45">
                  <c:v>10801.09644387202</c:v>
                </c:pt>
                <c:pt idx="46">
                  <c:v>11244.06736684111</c:v>
                </c:pt>
                <c:pt idx="47">
                  <c:v>11524.25958881368</c:v>
                </c:pt>
                <c:pt idx="48">
                  <c:v>11677.31584646457</c:v>
                </c:pt>
                <c:pt idx="49">
                  <c:v>11611.94606189075</c:v>
                </c:pt>
                <c:pt idx="50">
                  <c:v>11741.53521168465</c:v>
                </c:pt>
                <c:pt idx="51">
                  <c:v>12033.34853696107</c:v>
                </c:pt>
                <c:pt idx="52">
                  <c:v>12362.87093602903</c:v>
                </c:pt>
                <c:pt idx="53">
                  <c:v>12631.68998411482</c:v>
                </c:pt>
                <c:pt idx="54">
                  <c:v>12877.29411328754</c:v>
                </c:pt>
                <c:pt idx="55">
                  <c:v>13160.30802518438</c:v>
                </c:pt>
                <c:pt idx="56">
                  <c:v>13338.1387117079</c:v>
                </c:pt>
                <c:pt idx="57">
                  <c:v>13507.08847949661</c:v>
                </c:pt>
                <c:pt idx="58">
                  <c:v>13658.9049399977</c:v>
                </c:pt>
                <c:pt idx="59">
                  <c:v>13759.02484193915</c:v>
                </c:pt>
                <c:pt idx="60">
                  <c:v>13836.47278111588</c:v>
                </c:pt>
                <c:pt idx="61">
                  <c:v>13933.76936570842</c:v>
                </c:pt>
                <c:pt idx="62">
                  <c:v>14013.62219981054</c:v>
                </c:pt>
                <c:pt idx="63">
                  <c:v>14102.370438101</c:v>
                </c:pt>
                <c:pt idx="64">
                  <c:v>14220.00867038217</c:v>
                </c:pt>
                <c:pt idx="65">
                  <c:v>14323.5408820122</c:v>
                </c:pt>
                <c:pt idx="66">
                  <c:v>14444.6665698742</c:v>
                </c:pt>
                <c:pt idx="67">
                  <c:v>14529.25662667116</c:v>
                </c:pt>
                <c:pt idx="68">
                  <c:v>14673.23423520478</c:v>
                </c:pt>
                <c:pt idx="69">
                  <c:v>14817.07656826306</c:v>
                </c:pt>
                <c:pt idx="70">
                  <c:v>14973.71418108512</c:v>
                </c:pt>
              </c:numCache>
            </c:numRef>
          </c:val>
        </c:ser>
        <c:ser>
          <c:idx val="4"/>
          <c:order val="2"/>
          <c:tx>
            <c:strRef>
              <c:f>Sheet1!$A$34</c:f>
              <c:strCache>
                <c:ptCount val="1"/>
                <c:pt idx="0">
                  <c:v>Industry</c:v>
                </c:pt>
              </c:strCache>
            </c:strRef>
          </c:tx>
          <c:spPr>
            <a:solidFill>
              <a:srgbClr val="CC0033"/>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Sheet1!$B$34:$BT$34</c:f>
              <c:numCache>
                <c:formatCode>0</c:formatCode>
                <c:ptCount val="71"/>
                <c:pt idx="0">
                  <c:v>4004.847586615817</c:v>
                </c:pt>
                <c:pt idx="1">
                  <c:v>4160.93466433359</c:v>
                </c:pt>
                <c:pt idx="2">
                  <c:v>4313.80769535171</c:v>
                </c:pt>
                <c:pt idx="3">
                  <c:v>4516.71158240877</c:v>
                </c:pt>
                <c:pt idx="4">
                  <c:v>4778.228447231999</c:v>
                </c:pt>
                <c:pt idx="5">
                  <c:v>5029.10355157843</c:v>
                </c:pt>
                <c:pt idx="6">
                  <c:v>5109.655942382886</c:v>
                </c:pt>
                <c:pt idx="7">
                  <c:v>5291.827599708041</c:v>
                </c:pt>
                <c:pt idx="8">
                  <c:v>5589.38138717973</c:v>
                </c:pt>
                <c:pt idx="9">
                  <c:v>5593.610881161</c:v>
                </c:pt>
                <c:pt idx="10">
                  <c:v>5464.65122996271</c:v>
                </c:pt>
                <c:pt idx="11">
                  <c:v>5703.984952832163</c:v>
                </c:pt>
                <c:pt idx="12">
                  <c:v>5908.391212611173</c:v>
                </c:pt>
                <c:pt idx="13">
                  <c:v>6141.834577049422</c:v>
                </c:pt>
                <c:pt idx="14">
                  <c:v>6407.288486322031</c:v>
                </c:pt>
                <c:pt idx="15">
                  <c:v>6238.212493436993</c:v>
                </c:pt>
                <c:pt idx="16">
                  <c:v>6074.324820632573</c:v>
                </c:pt>
                <c:pt idx="17">
                  <c:v>5954.273935432399</c:v>
                </c:pt>
                <c:pt idx="18">
                  <c:v>5999.466521348471</c:v>
                </c:pt>
                <c:pt idx="19">
                  <c:v>6365.117442725036</c:v>
                </c:pt>
                <c:pt idx="20">
                  <c:v>6469.014183584121</c:v>
                </c:pt>
                <c:pt idx="21">
                  <c:v>6563.59261478989</c:v>
                </c:pt>
                <c:pt idx="22">
                  <c:v>6799.887759013151</c:v>
                </c:pt>
                <c:pt idx="23">
                  <c:v>7064.50907412347</c:v>
                </c:pt>
                <c:pt idx="24">
                  <c:v>7109.347394945516</c:v>
                </c:pt>
                <c:pt idx="25">
                  <c:v>7105.046781969912</c:v>
                </c:pt>
                <c:pt idx="26">
                  <c:v>6991.042280627088</c:v>
                </c:pt>
                <c:pt idx="27">
                  <c:v>7005.692895279402</c:v>
                </c:pt>
                <c:pt idx="28">
                  <c:v>6933.020273543585</c:v>
                </c:pt>
                <c:pt idx="29">
                  <c:v>7082.108769980434</c:v>
                </c:pt>
                <c:pt idx="30">
                  <c:v>7330.999138610894</c:v>
                </c:pt>
                <c:pt idx="31">
                  <c:v>7375.988574709872</c:v>
                </c:pt>
                <c:pt idx="32">
                  <c:v>7516.819443056144</c:v>
                </c:pt>
                <c:pt idx="33">
                  <c:v>7482.062705376773</c:v>
                </c:pt>
                <c:pt idx="34">
                  <c:v>7445.751765644904</c:v>
                </c:pt>
                <c:pt idx="35">
                  <c:v>7615.167112363343</c:v>
                </c:pt>
                <c:pt idx="36">
                  <c:v>7590.612147194903</c:v>
                </c:pt>
                <c:pt idx="37">
                  <c:v>7664.02261080567</c:v>
                </c:pt>
                <c:pt idx="38">
                  <c:v>8067.304455211399</c:v>
                </c:pt>
                <c:pt idx="39">
                  <c:v>8593.025560479201</c:v>
                </c:pt>
                <c:pt idx="40">
                  <c:v>8812.631095807955</c:v>
                </c:pt>
                <c:pt idx="41">
                  <c:v>9128.843931292295</c:v>
                </c:pt>
                <c:pt idx="42">
                  <c:v>9357.041199972807</c:v>
                </c:pt>
                <c:pt idx="43">
                  <c:v>9442.402808562286</c:v>
                </c:pt>
                <c:pt idx="44">
                  <c:v>9303.04286805103</c:v>
                </c:pt>
                <c:pt idx="45">
                  <c:v>9977.328872848371</c:v>
                </c:pt>
                <c:pt idx="46">
                  <c:v>10267.68456693758</c:v>
                </c:pt>
                <c:pt idx="47">
                  <c:v>10563.69919131017</c:v>
                </c:pt>
                <c:pt idx="48">
                  <c:v>10806.40706988758</c:v>
                </c:pt>
                <c:pt idx="49">
                  <c:v>10877.63396747096</c:v>
                </c:pt>
                <c:pt idx="50">
                  <c:v>11125.58911050207</c:v>
                </c:pt>
                <c:pt idx="51">
                  <c:v>11373.82312288229</c:v>
                </c:pt>
                <c:pt idx="52">
                  <c:v>11655.4286210698</c:v>
                </c:pt>
                <c:pt idx="53">
                  <c:v>11852.68676905338</c:v>
                </c:pt>
                <c:pt idx="54">
                  <c:v>12042.16769580977</c:v>
                </c:pt>
                <c:pt idx="55">
                  <c:v>12254.52208434683</c:v>
                </c:pt>
                <c:pt idx="56">
                  <c:v>12385.57639210844</c:v>
                </c:pt>
                <c:pt idx="57">
                  <c:v>12509.13599056649</c:v>
                </c:pt>
                <c:pt idx="58">
                  <c:v>12616.96815374979</c:v>
                </c:pt>
                <c:pt idx="59">
                  <c:v>12724.99590366396</c:v>
                </c:pt>
                <c:pt idx="60">
                  <c:v>12840.03000413133</c:v>
                </c:pt>
                <c:pt idx="61">
                  <c:v>12951.62221584906</c:v>
                </c:pt>
                <c:pt idx="62">
                  <c:v>13064.4034001665</c:v>
                </c:pt>
                <c:pt idx="63">
                  <c:v>13179.30175497602</c:v>
                </c:pt>
                <c:pt idx="64">
                  <c:v>13283.36116313847</c:v>
                </c:pt>
                <c:pt idx="65">
                  <c:v>13390.41108661696</c:v>
                </c:pt>
                <c:pt idx="66">
                  <c:v>13481.4883762272</c:v>
                </c:pt>
                <c:pt idx="67">
                  <c:v>13573.4113625394</c:v>
                </c:pt>
                <c:pt idx="68">
                  <c:v>13670.29292277718</c:v>
                </c:pt>
                <c:pt idx="69">
                  <c:v>13762.54643187175</c:v>
                </c:pt>
                <c:pt idx="70">
                  <c:v>13855.50211716937</c:v>
                </c:pt>
              </c:numCache>
            </c:numRef>
          </c:val>
        </c:ser>
        <c:ser>
          <c:idx val="6"/>
          <c:order val="3"/>
          <c:tx>
            <c:strRef>
              <c:f>Sheet1!$A$36</c:f>
              <c:strCache>
                <c:ptCount val="1"/>
                <c:pt idx="0">
                  <c:v>Transport</c:v>
                </c:pt>
              </c:strCache>
            </c:strRef>
          </c:tx>
          <c:spPr>
            <a:solidFill>
              <a:srgbClr val="0086B4"/>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Sheet1!$B$36:$BT$36</c:f>
              <c:numCache>
                <c:formatCode>0</c:formatCode>
                <c:ptCount val="71"/>
                <c:pt idx="0">
                  <c:v>1901.167568424738</c:v>
                </c:pt>
                <c:pt idx="1">
                  <c:v>2025.349539657296</c:v>
                </c:pt>
                <c:pt idx="2">
                  <c:v>2138.453101266062</c:v>
                </c:pt>
                <c:pt idx="3">
                  <c:v>2289.65361696899</c:v>
                </c:pt>
                <c:pt idx="4">
                  <c:v>2449.689765593805</c:v>
                </c:pt>
                <c:pt idx="5">
                  <c:v>2599.92578876795</c:v>
                </c:pt>
                <c:pt idx="6">
                  <c:v>2740.248072296907</c:v>
                </c:pt>
                <c:pt idx="7">
                  <c:v>2942.73496596542</c:v>
                </c:pt>
                <c:pt idx="8">
                  <c:v>3136.189419244776</c:v>
                </c:pt>
                <c:pt idx="9">
                  <c:v>3109.136486104231</c:v>
                </c:pt>
                <c:pt idx="10">
                  <c:v>3152.059475651396</c:v>
                </c:pt>
                <c:pt idx="11">
                  <c:v>3333.202507550696</c:v>
                </c:pt>
                <c:pt idx="12">
                  <c:v>3448.368603021372</c:v>
                </c:pt>
                <c:pt idx="13">
                  <c:v>3399.570794239345</c:v>
                </c:pt>
                <c:pt idx="14">
                  <c:v>3449.959859359655</c:v>
                </c:pt>
                <c:pt idx="15">
                  <c:v>3414.254268010678</c:v>
                </c:pt>
                <c:pt idx="16">
                  <c:v>3401.267478323743</c:v>
                </c:pt>
                <c:pt idx="17">
                  <c:v>3360.424765029908</c:v>
                </c:pt>
                <c:pt idx="18">
                  <c:v>3395.597693250931</c:v>
                </c:pt>
                <c:pt idx="19">
                  <c:v>3489.645918626844</c:v>
                </c:pt>
                <c:pt idx="20">
                  <c:v>3556.466839537444</c:v>
                </c:pt>
                <c:pt idx="21">
                  <c:v>3690.523274665033</c:v>
                </c:pt>
                <c:pt idx="22">
                  <c:v>3809.34795662293</c:v>
                </c:pt>
                <c:pt idx="23">
                  <c:v>3996.712336330678</c:v>
                </c:pt>
                <c:pt idx="24">
                  <c:v>4158.112447266811</c:v>
                </c:pt>
                <c:pt idx="25">
                  <c:v>4230.074585639853</c:v>
                </c:pt>
                <c:pt idx="26">
                  <c:v>4262.331086906381</c:v>
                </c:pt>
                <c:pt idx="27">
                  <c:v>4315.550350598766</c:v>
                </c:pt>
                <c:pt idx="28">
                  <c:v>4336.997871760161</c:v>
                </c:pt>
                <c:pt idx="29">
                  <c:v>4442.725171594745</c:v>
                </c:pt>
                <c:pt idx="30">
                  <c:v>4532.533270361595</c:v>
                </c:pt>
                <c:pt idx="31">
                  <c:v>4702.625416541634</c:v>
                </c:pt>
                <c:pt idx="32">
                  <c:v>4812.23967618059</c:v>
                </c:pt>
                <c:pt idx="33">
                  <c:v>4909.839640774418</c:v>
                </c:pt>
                <c:pt idx="34">
                  <c:v>5029.409392505409</c:v>
                </c:pt>
                <c:pt idx="35">
                  <c:v>5118.734391625798</c:v>
                </c:pt>
                <c:pt idx="36">
                  <c:v>5177.80101562663</c:v>
                </c:pt>
                <c:pt idx="37">
                  <c:v>5265.551087003813</c:v>
                </c:pt>
                <c:pt idx="38">
                  <c:v>5382.47680672453</c:v>
                </c:pt>
                <c:pt idx="39">
                  <c:v>5634.304118098401</c:v>
                </c:pt>
                <c:pt idx="40">
                  <c:v>5766.508694471775</c:v>
                </c:pt>
                <c:pt idx="41">
                  <c:v>5897.718623040006</c:v>
                </c:pt>
                <c:pt idx="42">
                  <c:v>6055.947892569537</c:v>
                </c:pt>
                <c:pt idx="43">
                  <c:v>6055.99300197956</c:v>
                </c:pt>
                <c:pt idx="44">
                  <c:v>5957.57070976843</c:v>
                </c:pt>
                <c:pt idx="45">
                  <c:v>6132.80402233728</c:v>
                </c:pt>
                <c:pt idx="46">
                  <c:v>6249.74705442184</c:v>
                </c:pt>
                <c:pt idx="47">
                  <c:v>6321.56294198579</c:v>
                </c:pt>
                <c:pt idx="48">
                  <c:v>6402.056557884886</c:v>
                </c:pt>
                <c:pt idx="49">
                  <c:v>6482.82839295492</c:v>
                </c:pt>
                <c:pt idx="50">
                  <c:v>6610.179546142512</c:v>
                </c:pt>
                <c:pt idx="51">
                  <c:v>6713.66643144043</c:v>
                </c:pt>
                <c:pt idx="52">
                  <c:v>6811.175526771055</c:v>
                </c:pt>
                <c:pt idx="53">
                  <c:v>6897.984702147329</c:v>
                </c:pt>
                <c:pt idx="54">
                  <c:v>7002.431276388081</c:v>
                </c:pt>
                <c:pt idx="55">
                  <c:v>7111.44927167986</c:v>
                </c:pt>
                <c:pt idx="56">
                  <c:v>7205.252587074335</c:v>
                </c:pt>
                <c:pt idx="57">
                  <c:v>7305.514132433725</c:v>
                </c:pt>
                <c:pt idx="58">
                  <c:v>7399.90917641773</c:v>
                </c:pt>
                <c:pt idx="59">
                  <c:v>7488.905148758935</c:v>
                </c:pt>
                <c:pt idx="60">
                  <c:v>7571.76524940746</c:v>
                </c:pt>
                <c:pt idx="61">
                  <c:v>7636.495872746807</c:v>
                </c:pt>
                <c:pt idx="62">
                  <c:v>7703.470404044597</c:v>
                </c:pt>
                <c:pt idx="63">
                  <c:v>7759.66327551179</c:v>
                </c:pt>
                <c:pt idx="64">
                  <c:v>7812.85991367535</c:v>
                </c:pt>
                <c:pt idx="65">
                  <c:v>7858.165958052243</c:v>
                </c:pt>
                <c:pt idx="66">
                  <c:v>7898.170253607694</c:v>
                </c:pt>
                <c:pt idx="67">
                  <c:v>7933.877185067046</c:v>
                </c:pt>
                <c:pt idx="68">
                  <c:v>7963.430598380279</c:v>
                </c:pt>
                <c:pt idx="69">
                  <c:v>7994.761530619175</c:v>
                </c:pt>
                <c:pt idx="70">
                  <c:v>8024.23988062124</c:v>
                </c:pt>
              </c:numCache>
            </c:numRef>
          </c:val>
        </c:ser>
        <c:ser>
          <c:idx val="7"/>
          <c:order val="4"/>
          <c:tx>
            <c:strRef>
              <c:f>Sheet1!$A$37</c:f>
              <c:strCache>
                <c:ptCount val="1"/>
                <c:pt idx="0">
                  <c:v>Other</c:v>
                </c:pt>
              </c:strCache>
            </c:strRef>
          </c:tx>
          <c:spPr>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Sheet1!$B$37:$BT$37</c:f>
              <c:numCache>
                <c:formatCode>0</c:formatCode>
                <c:ptCount val="71"/>
                <c:pt idx="0">
                  <c:v>2074.358714501235</c:v>
                </c:pt>
                <c:pt idx="1">
                  <c:v>2138.662720490994</c:v>
                </c:pt>
                <c:pt idx="2">
                  <c:v>2181.258305802011</c:v>
                </c:pt>
                <c:pt idx="3">
                  <c:v>2288.466648327896</c:v>
                </c:pt>
                <c:pt idx="4">
                  <c:v>2437.05894716894</c:v>
                </c:pt>
                <c:pt idx="5">
                  <c:v>2597.822605291206</c:v>
                </c:pt>
                <c:pt idx="6">
                  <c:v>2731.998314074562</c:v>
                </c:pt>
                <c:pt idx="7">
                  <c:v>2825.271688621441</c:v>
                </c:pt>
                <c:pt idx="8">
                  <c:v>2874.088223384823</c:v>
                </c:pt>
                <c:pt idx="9">
                  <c:v>2795.77956483555</c:v>
                </c:pt>
                <c:pt idx="10">
                  <c:v>2842.03880606978</c:v>
                </c:pt>
                <c:pt idx="11">
                  <c:v>2983.978405908797</c:v>
                </c:pt>
                <c:pt idx="12">
                  <c:v>2998.019102938118</c:v>
                </c:pt>
                <c:pt idx="13">
                  <c:v>3156.4895574604</c:v>
                </c:pt>
                <c:pt idx="14">
                  <c:v>3198.230604749773</c:v>
                </c:pt>
                <c:pt idx="15">
                  <c:v>3015.867996748427</c:v>
                </c:pt>
                <c:pt idx="16">
                  <c:v>2958.609684960149</c:v>
                </c:pt>
                <c:pt idx="17">
                  <c:v>2957.41306314165</c:v>
                </c:pt>
                <c:pt idx="18">
                  <c:v>2958.928012672567</c:v>
                </c:pt>
                <c:pt idx="19">
                  <c:v>3088.675396967443</c:v>
                </c:pt>
                <c:pt idx="20">
                  <c:v>3306.764902749613</c:v>
                </c:pt>
                <c:pt idx="21">
                  <c:v>3342.544674569906</c:v>
                </c:pt>
                <c:pt idx="22">
                  <c:v>3398.999970530561</c:v>
                </c:pt>
                <c:pt idx="23">
                  <c:v>3460.401202658066</c:v>
                </c:pt>
                <c:pt idx="24">
                  <c:v>3409.282183709239</c:v>
                </c:pt>
                <c:pt idx="25">
                  <c:v>3370.136413435715</c:v>
                </c:pt>
                <c:pt idx="26">
                  <c:v>3355.856832038017</c:v>
                </c:pt>
                <c:pt idx="27">
                  <c:v>3229.11787039823</c:v>
                </c:pt>
                <c:pt idx="28">
                  <c:v>3244.323569723244</c:v>
                </c:pt>
                <c:pt idx="29">
                  <c:v>3153.356646003782</c:v>
                </c:pt>
                <c:pt idx="30">
                  <c:v>3132.62133057652</c:v>
                </c:pt>
                <c:pt idx="31">
                  <c:v>3190.475957676294</c:v>
                </c:pt>
                <c:pt idx="32">
                  <c:v>3147.219380972796</c:v>
                </c:pt>
                <c:pt idx="33">
                  <c:v>2951.136775130709</c:v>
                </c:pt>
                <c:pt idx="34">
                  <c:v>3030.026741401194</c:v>
                </c:pt>
                <c:pt idx="35">
                  <c:v>3016.287090642531</c:v>
                </c:pt>
                <c:pt idx="36">
                  <c:v>3053.01411175691</c:v>
                </c:pt>
                <c:pt idx="37">
                  <c:v>3028.191913743403</c:v>
                </c:pt>
                <c:pt idx="38">
                  <c:v>3135.222850712586</c:v>
                </c:pt>
                <c:pt idx="39">
                  <c:v>3217.091052528678</c:v>
                </c:pt>
                <c:pt idx="40">
                  <c:v>3228.454534162627</c:v>
                </c:pt>
                <c:pt idx="41">
                  <c:v>3192.941113455778</c:v>
                </c:pt>
                <c:pt idx="42">
                  <c:v>3184.880174497072</c:v>
                </c:pt>
                <c:pt idx="43">
                  <c:v>3229.59740496004</c:v>
                </c:pt>
                <c:pt idx="44">
                  <c:v>3184.901866402627</c:v>
                </c:pt>
                <c:pt idx="45">
                  <c:v>3244.546056941257</c:v>
                </c:pt>
                <c:pt idx="46">
                  <c:v>3207.82847230248</c:v>
                </c:pt>
                <c:pt idx="47">
                  <c:v>3205.478277890375</c:v>
                </c:pt>
                <c:pt idx="48">
                  <c:v>3299.949348680055</c:v>
                </c:pt>
                <c:pt idx="49">
                  <c:v>3296.842509843106</c:v>
                </c:pt>
                <c:pt idx="50">
                  <c:v>3346.793947438067</c:v>
                </c:pt>
                <c:pt idx="51">
                  <c:v>3374.285868620449</c:v>
                </c:pt>
                <c:pt idx="52">
                  <c:v>3398.128461483368</c:v>
                </c:pt>
                <c:pt idx="53">
                  <c:v>3420.777568459279</c:v>
                </c:pt>
                <c:pt idx="54">
                  <c:v>3446.974400522375</c:v>
                </c:pt>
                <c:pt idx="55">
                  <c:v>3469.522779679298</c:v>
                </c:pt>
                <c:pt idx="56">
                  <c:v>3483.687218104491</c:v>
                </c:pt>
                <c:pt idx="57">
                  <c:v>3494.99703437223</c:v>
                </c:pt>
                <c:pt idx="58">
                  <c:v>3506.997649312164</c:v>
                </c:pt>
                <c:pt idx="59">
                  <c:v>3514.590838218619</c:v>
                </c:pt>
                <c:pt idx="60">
                  <c:v>3531.702107837298</c:v>
                </c:pt>
                <c:pt idx="61">
                  <c:v>3547.872524649737</c:v>
                </c:pt>
                <c:pt idx="62">
                  <c:v>3560.977992544182</c:v>
                </c:pt>
                <c:pt idx="63">
                  <c:v>3570.759509982725</c:v>
                </c:pt>
                <c:pt idx="64">
                  <c:v>3587.215507541216</c:v>
                </c:pt>
                <c:pt idx="65">
                  <c:v>3600.028897960749</c:v>
                </c:pt>
                <c:pt idx="66">
                  <c:v>3614.600978915019</c:v>
                </c:pt>
                <c:pt idx="67">
                  <c:v>3627.584986711915</c:v>
                </c:pt>
                <c:pt idx="68">
                  <c:v>3639.361219269176</c:v>
                </c:pt>
                <c:pt idx="69">
                  <c:v>3648.78158127343</c:v>
                </c:pt>
                <c:pt idx="70">
                  <c:v>3656.607622035428</c:v>
                </c:pt>
              </c:numCache>
            </c:numRef>
          </c:val>
        </c:ser>
        <c:dLbls>
          <c:showLegendKey val="0"/>
          <c:showVal val="0"/>
          <c:showCatName val="0"/>
          <c:showSerName val="0"/>
          <c:showPercent val="0"/>
          <c:showBubbleSize val="0"/>
        </c:dLbls>
        <c:axId val="1807152456"/>
        <c:axId val="1807156104"/>
      </c:areaChart>
      <c:lineChart>
        <c:grouping val="standard"/>
        <c:varyColors val="0"/>
        <c:ser>
          <c:idx val="3"/>
          <c:order val="0"/>
          <c:tx>
            <c:strRef>
              <c:f>Sheet1!$A$30</c:f>
              <c:strCache>
                <c:ptCount val="1"/>
                <c:pt idx="0">
                  <c:v>IEA 450 Nov 2014</c:v>
                </c:pt>
              </c:strCache>
            </c:strRef>
          </c:tx>
          <c:spPr>
            <a:ln w="41275">
              <a:solidFill>
                <a:srgbClr val="FDF100"/>
              </a:solidFill>
              <a:prstDash val="sysDash"/>
            </a:ln>
          </c:spPr>
          <c:marker>
            <c:symbol val="none"/>
          </c:marke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Sheet1!$B$30:$BT$30</c:f>
              <c:numCache>
                <c:formatCode>General</c:formatCode>
                <c:ptCount val="71"/>
                <c:pt idx="47">
                  <c:v>31615.0</c:v>
                </c:pt>
                <c:pt idx="48" formatCode="0">
                  <c:v>31892.0</c:v>
                </c:pt>
                <c:pt idx="49" formatCode="0">
                  <c:v>32169.0</c:v>
                </c:pt>
                <c:pt idx="50" formatCode="0">
                  <c:v>32446.0</c:v>
                </c:pt>
                <c:pt idx="51" formatCode="0">
                  <c:v>32723.0</c:v>
                </c:pt>
                <c:pt idx="52">
                  <c:v>33000.0</c:v>
                </c:pt>
                <c:pt idx="53" formatCode="0">
                  <c:v>32826.33333333334</c:v>
                </c:pt>
                <c:pt idx="54" formatCode="0">
                  <c:v>32652.66666666666</c:v>
                </c:pt>
                <c:pt idx="55">
                  <c:v>32479.0</c:v>
                </c:pt>
                <c:pt idx="56" formatCode="0">
                  <c:v>31773.5</c:v>
                </c:pt>
                <c:pt idx="57" formatCode="0">
                  <c:v>31068.0</c:v>
                </c:pt>
                <c:pt idx="58" formatCode="0">
                  <c:v>30362.5</c:v>
                </c:pt>
                <c:pt idx="59" formatCode="0">
                  <c:v>29657.0</c:v>
                </c:pt>
                <c:pt idx="60" formatCode="0">
                  <c:v>28951.5</c:v>
                </c:pt>
                <c:pt idx="61" formatCode="0">
                  <c:v>28246.0</c:v>
                </c:pt>
                <c:pt idx="62" formatCode="0">
                  <c:v>27540.5</c:v>
                </c:pt>
                <c:pt idx="63" formatCode="0">
                  <c:v>26835.0</c:v>
                </c:pt>
                <c:pt idx="64" formatCode="0">
                  <c:v>26129.5</c:v>
                </c:pt>
                <c:pt idx="65">
                  <c:v>25424.0</c:v>
                </c:pt>
                <c:pt idx="66" formatCode="0">
                  <c:v>24811.59999999999</c:v>
                </c:pt>
                <c:pt idx="67" formatCode="0">
                  <c:v>24199.19999999999</c:v>
                </c:pt>
                <c:pt idx="68" formatCode="0">
                  <c:v>23586.8</c:v>
                </c:pt>
                <c:pt idx="69" formatCode="0">
                  <c:v>22974.39999999999</c:v>
                </c:pt>
                <c:pt idx="70" formatCode="0">
                  <c:v>22361.99999999999</c:v>
                </c:pt>
              </c:numCache>
            </c:numRef>
          </c:val>
          <c:smooth val="1"/>
        </c:ser>
        <c:dLbls>
          <c:showLegendKey val="0"/>
          <c:showVal val="0"/>
          <c:showCatName val="0"/>
          <c:showSerName val="0"/>
          <c:showPercent val="0"/>
          <c:showBubbleSize val="0"/>
        </c:dLbls>
        <c:marker val="1"/>
        <c:smooth val="0"/>
        <c:axId val="1807152456"/>
        <c:axId val="1807156104"/>
      </c:lineChart>
      <c:catAx>
        <c:axId val="1807152456"/>
        <c:scaling>
          <c:orientation val="minMax"/>
        </c:scaling>
        <c:delete val="0"/>
        <c:axPos val="b"/>
        <c:numFmt formatCode="General" sourceLinked="0"/>
        <c:majorTickMark val="none"/>
        <c:minorTickMark val="none"/>
        <c:tickLblPos val="low"/>
        <c:spPr>
          <a:ln w="12308">
            <a:solidFill>
              <a:srgbClr val="000000"/>
            </a:solidFill>
            <a:prstDash val="solid"/>
          </a:ln>
        </c:spPr>
        <c:txPr>
          <a:bodyPr rot="0" vert="horz"/>
          <a:lstStyle/>
          <a:p>
            <a:pPr rtl="0">
              <a:defRPr lang="en-GB" sz="1602" b="0" i="0" u="none" strike="noStrike" baseline="0">
                <a:solidFill>
                  <a:schemeClr val="tx1"/>
                </a:solidFill>
                <a:latin typeface="Univers 55"/>
                <a:ea typeface="Univers 55"/>
                <a:cs typeface="Univers 55"/>
              </a:defRPr>
            </a:pPr>
            <a:endParaRPr lang="en-US"/>
          </a:p>
        </c:txPr>
        <c:crossAx val="1807156104"/>
        <c:crossesAt val="0.0"/>
        <c:auto val="1"/>
        <c:lblAlgn val="ctr"/>
        <c:lblOffset val="0"/>
        <c:tickLblSkip val="35"/>
        <c:noMultiLvlLbl val="0"/>
      </c:catAx>
      <c:valAx>
        <c:axId val="1807156104"/>
        <c:scaling>
          <c:orientation val="minMax"/>
          <c:max val="42000.0"/>
        </c:scaling>
        <c:delete val="0"/>
        <c:axPos val="l"/>
        <c:numFmt formatCode="General" sourceLinked="0"/>
        <c:majorTickMark val="in"/>
        <c:minorTickMark val="none"/>
        <c:tickLblPos val="nextTo"/>
        <c:spPr>
          <a:ln w="12700">
            <a:solidFill>
              <a:schemeClr val="tx1"/>
            </a:solidFill>
            <a:prstDash val="solid"/>
          </a:ln>
        </c:spPr>
        <c:txPr>
          <a:bodyPr rot="0" vert="horz"/>
          <a:lstStyle/>
          <a:p>
            <a:pPr>
              <a:defRPr lang="en-GB" sz="1602" b="0" i="0" u="none" strike="noStrike" baseline="0">
                <a:solidFill>
                  <a:schemeClr val="tx1"/>
                </a:solidFill>
                <a:latin typeface="Univers 55"/>
                <a:ea typeface="Univers 55"/>
                <a:cs typeface="Univers 55"/>
              </a:defRPr>
            </a:pPr>
            <a:endParaRPr lang="en-US"/>
          </a:p>
        </c:txPr>
        <c:crossAx val="1807152456"/>
        <c:crosses val="autoZero"/>
        <c:crossBetween val="between"/>
        <c:majorUnit val="6000.0"/>
        <c:dispUnits>
          <c:builtInUnit val="thousands"/>
        </c:dispUnits>
      </c:valAx>
      <c:spPr>
        <a:noFill/>
        <a:ln w="25428">
          <a:noFill/>
        </a:ln>
      </c:spPr>
    </c:plotArea>
    <c:legend>
      <c:legendPos val="l"/>
      <c:legendEntry>
        <c:idx val="4"/>
        <c:delete val="1"/>
      </c:legendEntry>
      <c:layout>
        <c:manualLayout>
          <c:xMode val="edge"/>
          <c:yMode val="edge"/>
          <c:x val="0.115348346329323"/>
          <c:y val="0.09077129161271"/>
          <c:w val="0.31436852116381"/>
          <c:h val="0.299863557575465"/>
        </c:manualLayout>
      </c:layout>
      <c:overlay val="0"/>
      <c:txPr>
        <a:bodyPr/>
        <a:lstStyle/>
        <a:p>
          <a:pPr>
            <a:defRPr sz="1600"/>
          </a:pPr>
          <a:endParaRPr lang="en-US"/>
        </a:p>
      </c:txPr>
    </c:legend>
    <c:plotVisOnly val="1"/>
    <c:dispBlanksAs val="gap"/>
    <c:showDLblsOverMax val="0"/>
  </c:chart>
  <c:spPr>
    <a:noFill/>
    <a:ln>
      <a:noFill/>
    </a:ln>
  </c:spPr>
  <c:txPr>
    <a:bodyPr/>
    <a:lstStyle/>
    <a:p>
      <a:pPr>
        <a:defRPr sz="1551" b="0" i="0" u="none" strike="noStrike" baseline="0">
          <a:solidFill>
            <a:schemeClr val="tx1"/>
          </a:solidFill>
          <a:latin typeface="Univers 55"/>
          <a:ea typeface="Univers 55"/>
          <a:cs typeface="Univers 55"/>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6836083202487"/>
          <c:y val="0.0666470095493382"/>
          <c:w val="0.701801441651301"/>
          <c:h val="0.775134216263458"/>
        </c:manualLayout>
      </c:layout>
      <c:scatterChart>
        <c:scatterStyle val="lineMarker"/>
        <c:varyColors val="0"/>
        <c:ser>
          <c:idx val="0"/>
          <c:order val="0"/>
          <c:tx>
            <c:strRef>
              <c:f>Sheet1!$B$1</c:f>
              <c:strCache>
                <c:ptCount val="1"/>
                <c:pt idx="0">
                  <c:v>Y-Value 1</c:v>
                </c:pt>
              </c:strCache>
            </c:strRef>
          </c:tx>
          <c:spPr>
            <a:ln w="47625">
              <a:noFill/>
            </a:ln>
          </c:spPr>
          <c:xVal>
            <c:numRef>
              <c:f>Sheet1!$A$2:$A$8</c:f>
              <c:numCache>
                <c:formatCode>General</c:formatCode>
                <c:ptCount val="7"/>
                <c:pt idx="0">
                  <c:v>0.0</c:v>
                </c:pt>
                <c:pt idx="5">
                  <c:v>1.0</c:v>
                </c:pt>
              </c:numCache>
            </c:numRef>
          </c:xVal>
          <c:yVal>
            <c:numRef>
              <c:f>Sheet1!$B$2:$B$8</c:f>
              <c:numCache>
                <c:formatCode>General</c:formatCode>
                <c:ptCount val="7"/>
                <c:pt idx="0">
                  <c:v>0.0</c:v>
                </c:pt>
                <c:pt idx="1">
                  <c:v>20.0</c:v>
                </c:pt>
                <c:pt idx="2">
                  <c:v>40.0</c:v>
                </c:pt>
                <c:pt idx="3">
                  <c:v>60.0</c:v>
                </c:pt>
                <c:pt idx="4">
                  <c:v>80.0</c:v>
                </c:pt>
                <c:pt idx="5">
                  <c:v>90.0</c:v>
                </c:pt>
              </c:numCache>
            </c:numRef>
          </c:yVal>
          <c:smooth val="0"/>
        </c:ser>
        <c:dLbls>
          <c:showLegendKey val="0"/>
          <c:showVal val="0"/>
          <c:showCatName val="0"/>
          <c:showSerName val="0"/>
          <c:showPercent val="0"/>
          <c:showBubbleSize val="0"/>
        </c:dLbls>
        <c:axId val="1806570248"/>
        <c:axId val="1804461880"/>
      </c:scatterChart>
      <c:valAx>
        <c:axId val="1806570248"/>
        <c:scaling>
          <c:orientation val="minMax"/>
        </c:scaling>
        <c:delete val="1"/>
        <c:axPos val="b"/>
        <c:numFmt formatCode="General" sourceLinked="1"/>
        <c:majorTickMark val="out"/>
        <c:minorTickMark val="none"/>
        <c:tickLblPos val="nextTo"/>
        <c:crossAx val="1804461880"/>
        <c:crosses val="autoZero"/>
        <c:crossBetween val="midCat"/>
      </c:valAx>
      <c:valAx>
        <c:axId val="1804461880"/>
        <c:scaling>
          <c:orientation val="minMax"/>
          <c:max val="90.0"/>
        </c:scaling>
        <c:delete val="0"/>
        <c:axPos val="l"/>
        <c:majorGridlines/>
        <c:numFmt formatCode="General" sourceLinked="1"/>
        <c:majorTickMark val="out"/>
        <c:minorTickMark val="none"/>
        <c:tickLblPos val="nextTo"/>
        <c:crossAx val="1806570248"/>
        <c:crosses val="autoZero"/>
        <c:crossBetween val="midCat"/>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568120881887172"/>
          <c:y val="0.0333949302052437"/>
          <c:w val="0.932855947782788"/>
          <c:h val="0.921110527196308"/>
        </c:manualLayout>
      </c:layout>
      <c:scatterChart>
        <c:scatterStyle val="lineMarker"/>
        <c:varyColors val="0"/>
        <c:ser>
          <c:idx val="0"/>
          <c:order val="0"/>
          <c:tx>
            <c:strRef>
              <c:f>Sheet1!$B$1</c:f>
              <c:strCache>
                <c:ptCount val="1"/>
                <c:pt idx="0">
                  <c:v>Y-Value 1</c:v>
                </c:pt>
              </c:strCache>
            </c:strRef>
          </c:tx>
          <c:spPr>
            <a:ln w="47625">
              <a:noFill/>
            </a:ln>
          </c:spPr>
          <c:marker>
            <c:symbol val="dot"/>
            <c:size val="9"/>
            <c:spPr>
              <a:noFill/>
              <a:ln>
                <a:noFill/>
              </a:ln>
            </c:spPr>
          </c:marker>
          <c:xVal>
            <c:numRef>
              <c:f>Sheet1!$A$2:$A$11</c:f>
              <c:numCache>
                <c:formatCode>General</c:formatCode>
                <c:ptCount val="10"/>
                <c:pt idx="0">
                  <c:v>0.0</c:v>
                </c:pt>
                <c:pt idx="1">
                  <c:v>0.0</c:v>
                </c:pt>
                <c:pt idx="2">
                  <c:v>0.0</c:v>
                </c:pt>
                <c:pt idx="3">
                  <c:v>0.0</c:v>
                </c:pt>
                <c:pt idx="4">
                  <c:v>0.0</c:v>
                </c:pt>
                <c:pt idx="5">
                  <c:v>0.0</c:v>
                </c:pt>
                <c:pt idx="6">
                  <c:v>0.0</c:v>
                </c:pt>
                <c:pt idx="7">
                  <c:v>0.0</c:v>
                </c:pt>
                <c:pt idx="8">
                  <c:v>0.0</c:v>
                </c:pt>
                <c:pt idx="9">
                  <c:v>0.0</c:v>
                </c:pt>
              </c:numCache>
            </c:numRef>
          </c:xVal>
          <c:yVal>
            <c:numRef>
              <c:f>Sheet1!$B$2:$B$11</c:f>
              <c:numCache>
                <c:formatCode>General</c:formatCode>
                <c:ptCount val="10"/>
                <c:pt idx="0">
                  <c:v>1.0</c:v>
                </c:pt>
                <c:pt idx="1">
                  <c:v>10.0</c:v>
                </c:pt>
                <c:pt idx="2">
                  <c:v>20.0</c:v>
                </c:pt>
                <c:pt idx="3">
                  <c:v>30.0</c:v>
                </c:pt>
                <c:pt idx="4">
                  <c:v>40.0</c:v>
                </c:pt>
                <c:pt idx="5">
                  <c:v>50.0</c:v>
                </c:pt>
                <c:pt idx="6">
                  <c:v>6.0</c:v>
                </c:pt>
                <c:pt idx="7">
                  <c:v>70.0</c:v>
                </c:pt>
                <c:pt idx="8">
                  <c:v>80.0</c:v>
                </c:pt>
                <c:pt idx="9">
                  <c:v>90.0</c:v>
                </c:pt>
              </c:numCache>
            </c:numRef>
          </c:yVal>
          <c:smooth val="0"/>
        </c:ser>
        <c:dLbls>
          <c:showLegendKey val="0"/>
          <c:showVal val="0"/>
          <c:showCatName val="0"/>
          <c:showSerName val="0"/>
          <c:showPercent val="0"/>
          <c:showBubbleSize val="0"/>
        </c:dLbls>
        <c:axId val="1806728152"/>
        <c:axId val="1806733272"/>
      </c:scatterChart>
      <c:valAx>
        <c:axId val="1806728152"/>
        <c:scaling>
          <c:orientation val="minMax"/>
        </c:scaling>
        <c:delete val="1"/>
        <c:axPos val="b"/>
        <c:numFmt formatCode="General" sourceLinked="1"/>
        <c:majorTickMark val="out"/>
        <c:minorTickMark val="none"/>
        <c:tickLblPos val="nextTo"/>
        <c:crossAx val="1806733272"/>
        <c:crosses val="autoZero"/>
        <c:crossBetween val="midCat"/>
      </c:valAx>
      <c:valAx>
        <c:axId val="1806733272"/>
        <c:scaling>
          <c:orientation val="minMax"/>
          <c:max val="6.0"/>
        </c:scaling>
        <c:delete val="0"/>
        <c:axPos val="l"/>
        <c:majorGridlines/>
        <c:numFmt formatCode="General" sourceLinked="1"/>
        <c:majorTickMark val="out"/>
        <c:minorTickMark val="none"/>
        <c:tickLblPos val="nextTo"/>
        <c:crossAx val="1806728152"/>
        <c:crosses val="autoZero"/>
        <c:crossBetween val="midCat"/>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568120881887172"/>
          <c:y val="0.0453597183030654"/>
          <c:w val="0.932855947782788"/>
          <c:h val="0.921110527196308"/>
        </c:manualLayout>
      </c:layout>
      <c:scatterChart>
        <c:scatterStyle val="lineMarker"/>
        <c:varyColors val="0"/>
        <c:ser>
          <c:idx val="0"/>
          <c:order val="0"/>
          <c:tx>
            <c:strRef>
              <c:f>Sheet1!$B$1</c:f>
              <c:strCache>
                <c:ptCount val="1"/>
                <c:pt idx="0">
                  <c:v>Y-Value 1</c:v>
                </c:pt>
              </c:strCache>
            </c:strRef>
          </c:tx>
          <c:spPr>
            <a:ln w="47625">
              <a:noFill/>
            </a:ln>
          </c:spPr>
          <c:marker>
            <c:symbol val="dot"/>
            <c:size val="9"/>
            <c:spPr>
              <a:noFill/>
              <a:ln>
                <a:noFill/>
              </a:ln>
            </c:spPr>
          </c:marker>
          <c:xVal>
            <c:numRef>
              <c:f>Sheet1!$A$2:$A$11</c:f>
              <c:numCache>
                <c:formatCode>General</c:formatCode>
                <c:ptCount val="10"/>
                <c:pt idx="0">
                  <c:v>0.0</c:v>
                </c:pt>
                <c:pt idx="1">
                  <c:v>0.0</c:v>
                </c:pt>
                <c:pt idx="2">
                  <c:v>0.0</c:v>
                </c:pt>
                <c:pt idx="3">
                  <c:v>0.0</c:v>
                </c:pt>
                <c:pt idx="4">
                  <c:v>0.0</c:v>
                </c:pt>
                <c:pt idx="5">
                  <c:v>0.0</c:v>
                </c:pt>
                <c:pt idx="6">
                  <c:v>0.0</c:v>
                </c:pt>
                <c:pt idx="7">
                  <c:v>0.0</c:v>
                </c:pt>
                <c:pt idx="8">
                  <c:v>0.0</c:v>
                </c:pt>
                <c:pt idx="9">
                  <c:v>0.0</c:v>
                </c:pt>
              </c:numCache>
            </c:numRef>
          </c:xVal>
          <c:yVal>
            <c:numRef>
              <c:f>Sheet1!$B$2:$B$11</c:f>
              <c:numCache>
                <c:formatCode>General</c:formatCode>
                <c:ptCount val="10"/>
                <c:pt idx="0">
                  <c:v>1.0</c:v>
                </c:pt>
                <c:pt idx="1">
                  <c:v>10.0</c:v>
                </c:pt>
                <c:pt idx="2">
                  <c:v>20.0</c:v>
                </c:pt>
                <c:pt idx="3">
                  <c:v>30.0</c:v>
                </c:pt>
                <c:pt idx="4">
                  <c:v>40.0</c:v>
                </c:pt>
                <c:pt idx="5">
                  <c:v>50.0</c:v>
                </c:pt>
                <c:pt idx="6">
                  <c:v>6.0</c:v>
                </c:pt>
                <c:pt idx="7">
                  <c:v>70.0</c:v>
                </c:pt>
                <c:pt idx="8">
                  <c:v>80.0</c:v>
                </c:pt>
                <c:pt idx="9">
                  <c:v>90.0</c:v>
                </c:pt>
              </c:numCache>
            </c:numRef>
          </c:yVal>
          <c:smooth val="0"/>
        </c:ser>
        <c:dLbls>
          <c:showLegendKey val="0"/>
          <c:showVal val="0"/>
          <c:showCatName val="0"/>
          <c:showSerName val="0"/>
          <c:showPercent val="0"/>
          <c:showBubbleSize val="0"/>
        </c:dLbls>
        <c:axId val="1809292728"/>
        <c:axId val="1809297848"/>
      </c:scatterChart>
      <c:valAx>
        <c:axId val="1809292728"/>
        <c:scaling>
          <c:orientation val="minMax"/>
        </c:scaling>
        <c:delete val="1"/>
        <c:axPos val="b"/>
        <c:numFmt formatCode="General" sourceLinked="1"/>
        <c:majorTickMark val="out"/>
        <c:minorTickMark val="none"/>
        <c:tickLblPos val="nextTo"/>
        <c:crossAx val="1809297848"/>
        <c:crosses val="autoZero"/>
        <c:crossBetween val="midCat"/>
      </c:valAx>
      <c:valAx>
        <c:axId val="1809297848"/>
        <c:scaling>
          <c:orientation val="minMax"/>
          <c:max val="34.0"/>
          <c:min val="0.0"/>
        </c:scaling>
        <c:delete val="0"/>
        <c:axPos val="l"/>
        <c:majorGridlines/>
        <c:numFmt formatCode="General" sourceLinked="1"/>
        <c:majorTickMark val="out"/>
        <c:minorTickMark val="none"/>
        <c:tickLblPos val="nextTo"/>
        <c:crossAx val="1809292728"/>
        <c:crosses val="autoZero"/>
        <c:crossBetween val="midCat"/>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62774185368327"/>
          <c:y val="0.0704918646969498"/>
          <c:w val="0.673529036067628"/>
          <c:h val="0.803823766613653"/>
        </c:manualLayout>
      </c:layout>
      <c:areaChart>
        <c:grouping val="stacked"/>
        <c:varyColors val="0"/>
        <c:ser>
          <c:idx val="0"/>
          <c:order val="0"/>
          <c:tx>
            <c:strRef>
              <c:f>Sheet1!$A$5</c:f>
              <c:strCache>
                <c:ptCount val="1"/>
                <c:pt idx="0">
                  <c:v>Coal</c:v>
                </c:pt>
              </c:strCache>
            </c:strRef>
          </c:tx>
          <c:spPr>
            <a:solidFill>
              <a:srgbClr val="666666"/>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Sheet1!$B$5:$BT$5</c:f>
              <c:numCache>
                <c:formatCode>0.0</c:formatCode>
                <c:ptCount val="71"/>
                <c:pt idx="0">
                  <c:v>1431.676483</c:v>
                </c:pt>
                <c:pt idx="1">
                  <c:v>1448.324188</c:v>
                </c:pt>
                <c:pt idx="2">
                  <c:v>1425.950049</c:v>
                </c:pt>
                <c:pt idx="3">
                  <c:v>1447.245219</c:v>
                </c:pt>
                <c:pt idx="4">
                  <c:v>1480.403124</c:v>
                </c:pt>
                <c:pt idx="5">
                  <c:v>1504.844217</c:v>
                </c:pt>
                <c:pt idx="6">
                  <c:v>1495.629564</c:v>
                </c:pt>
                <c:pt idx="7">
                  <c:v>1516.556239</c:v>
                </c:pt>
                <c:pt idx="8">
                  <c:v>1558.970177</c:v>
                </c:pt>
                <c:pt idx="9">
                  <c:v>1557.088695000001</c:v>
                </c:pt>
                <c:pt idx="10">
                  <c:v>1591.707853</c:v>
                </c:pt>
                <c:pt idx="11">
                  <c:v>1654.486293</c:v>
                </c:pt>
                <c:pt idx="12">
                  <c:v>1709.396684</c:v>
                </c:pt>
                <c:pt idx="13">
                  <c:v>1733.587804</c:v>
                </c:pt>
                <c:pt idx="14">
                  <c:v>1802.005643</c:v>
                </c:pt>
                <c:pt idx="15">
                  <c:v>1805.828056</c:v>
                </c:pt>
                <c:pt idx="16">
                  <c:v>1819.85255</c:v>
                </c:pt>
                <c:pt idx="17">
                  <c:v>1846.423096</c:v>
                </c:pt>
                <c:pt idx="18">
                  <c:v>1895.866701</c:v>
                </c:pt>
                <c:pt idx="19">
                  <c:v>1982.306313</c:v>
                </c:pt>
                <c:pt idx="20">
                  <c:v>2072.146804</c:v>
                </c:pt>
                <c:pt idx="21">
                  <c:v>2102.899454</c:v>
                </c:pt>
                <c:pt idx="22">
                  <c:v>2181.350104000001</c:v>
                </c:pt>
                <c:pt idx="23">
                  <c:v>2245.658579</c:v>
                </c:pt>
                <c:pt idx="24">
                  <c:v>2261.440957000001</c:v>
                </c:pt>
                <c:pt idx="25">
                  <c:v>2214.607823</c:v>
                </c:pt>
                <c:pt idx="26">
                  <c:v>2184.0003</c:v>
                </c:pt>
                <c:pt idx="27">
                  <c:v>2160.342016</c:v>
                </c:pt>
                <c:pt idx="28">
                  <c:v>2164.67484</c:v>
                </c:pt>
                <c:pt idx="29">
                  <c:v>2179.636821</c:v>
                </c:pt>
                <c:pt idx="30">
                  <c:v>2236.077807</c:v>
                </c:pt>
                <c:pt idx="31">
                  <c:v>2283.596736000001</c:v>
                </c:pt>
                <c:pt idx="32">
                  <c:v>2287.181268</c:v>
                </c:pt>
                <c:pt idx="33">
                  <c:v>2255.673574</c:v>
                </c:pt>
                <c:pt idx="34">
                  <c:v>2258.327504000001</c:v>
                </c:pt>
                <c:pt idx="35">
                  <c:v>2342.896440999999</c:v>
                </c:pt>
                <c:pt idx="36">
                  <c:v>2354.531639000001</c:v>
                </c:pt>
                <c:pt idx="37">
                  <c:v>2411.628221999998</c:v>
                </c:pt>
                <c:pt idx="38">
                  <c:v>2611.7579093</c:v>
                </c:pt>
                <c:pt idx="39">
                  <c:v>2798.532375370001</c:v>
                </c:pt>
                <c:pt idx="40">
                  <c:v>2926.34423061</c:v>
                </c:pt>
                <c:pt idx="41">
                  <c:v>3079.46156852</c:v>
                </c:pt>
                <c:pt idx="42">
                  <c:v>3204.15561956</c:v>
                </c:pt>
                <c:pt idx="43">
                  <c:v>3262.301101420001</c:v>
                </c:pt>
                <c:pt idx="44">
                  <c:v>3238.96694818</c:v>
                </c:pt>
                <c:pt idx="45">
                  <c:v>3469.109476709999</c:v>
                </c:pt>
                <c:pt idx="46">
                  <c:v>3630.31209078</c:v>
                </c:pt>
                <c:pt idx="47">
                  <c:v>3723.68464865999</c:v>
                </c:pt>
                <c:pt idx="48">
                  <c:v>3826.711911429999</c:v>
                </c:pt>
                <c:pt idx="49">
                  <c:v>3790.863060117564</c:v>
                </c:pt>
                <c:pt idx="50">
                  <c:v>3816.113574570996</c:v>
                </c:pt>
                <c:pt idx="51">
                  <c:v>3907.872868465768</c:v>
                </c:pt>
                <c:pt idx="52">
                  <c:v>4024.97911740256</c:v>
                </c:pt>
                <c:pt idx="53">
                  <c:v>4103.218482154486</c:v>
                </c:pt>
                <c:pt idx="54">
                  <c:v>4159.437218134707</c:v>
                </c:pt>
                <c:pt idx="55">
                  <c:v>4242.15253369024</c:v>
                </c:pt>
                <c:pt idx="56">
                  <c:v>4274.742322208624</c:v>
                </c:pt>
                <c:pt idx="57">
                  <c:v>4306.98346020279</c:v>
                </c:pt>
                <c:pt idx="58">
                  <c:v>4337.793247659072</c:v>
                </c:pt>
                <c:pt idx="59">
                  <c:v>4355.550289930014</c:v>
                </c:pt>
                <c:pt idx="60">
                  <c:v>4366.353106719543</c:v>
                </c:pt>
                <c:pt idx="61">
                  <c:v>4383.974198879127</c:v>
                </c:pt>
                <c:pt idx="62">
                  <c:v>4397.016677533642</c:v>
                </c:pt>
                <c:pt idx="63">
                  <c:v>4413.61743907723</c:v>
                </c:pt>
                <c:pt idx="64">
                  <c:v>4436.163792785957</c:v>
                </c:pt>
                <c:pt idx="65">
                  <c:v>4455.160887303787</c:v>
                </c:pt>
                <c:pt idx="66">
                  <c:v>4475.301050614761</c:v>
                </c:pt>
                <c:pt idx="67">
                  <c:v>4483.250735921119</c:v>
                </c:pt>
                <c:pt idx="68">
                  <c:v>4508.653544781405</c:v>
                </c:pt>
                <c:pt idx="69">
                  <c:v>4535.41564967622</c:v>
                </c:pt>
                <c:pt idx="70">
                  <c:v>4563.729074798205</c:v>
                </c:pt>
              </c:numCache>
            </c:numRef>
          </c:val>
        </c:ser>
        <c:ser>
          <c:idx val="1"/>
          <c:order val="1"/>
          <c:tx>
            <c:strRef>
              <c:f>Sheet1!$A$3</c:f>
              <c:strCache>
                <c:ptCount val="1"/>
                <c:pt idx="0">
                  <c:v>Oil</c:v>
                </c:pt>
              </c:strCache>
            </c:strRef>
          </c:tx>
          <c:spPr>
            <a:solidFill>
              <a:srgbClr val="99CC00"/>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Sheet1!$B$3:$BT$3</c:f>
              <c:numCache>
                <c:formatCode>0.0</c:formatCode>
                <c:ptCount val="71"/>
                <c:pt idx="0">
                  <c:v>1529.71778747</c:v>
                </c:pt>
                <c:pt idx="1">
                  <c:v>1645.36015728</c:v>
                </c:pt>
                <c:pt idx="2">
                  <c:v>1763.65443822</c:v>
                </c:pt>
                <c:pt idx="3">
                  <c:v>1914.29903971</c:v>
                </c:pt>
                <c:pt idx="4">
                  <c:v>2078.9823347</c:v>
                </c:pt>
                <c:pt idx="5">
                  <c:v>2257.18582809</c:v>
                </c:pt>
                <c:pt idx="6">
                  <c:v>2379.783549</c:v>
                </c:pt>
                <c:pt idx="7">
                  <c:v>2563.363966000001</c:v>
                </c:pt>
                <c:pt idx="8">
                  <c:v>2763.559387</c:v>
                </c:pt>
                <c:pt idx="9">
                  <c:v>2723.973022</c:v>
                </c:pt>
                <c:pt idx="10">
                  <c:v>2692.596177</c:v>
                </c:pt>
                <c:pt idx="11">
                  <c:v>2867.882858</c:v>
                </c:pt>
                <c:pt idx="12">
                  <c:v>2966.805572</c:v>
                </c:pt>
                <c:pt idx="13">
                  <c:v>3047.729312</c:v>
                </c:pt>
                <c:pt idx="14">
                  <c:v>3097.610765999999</c:v>
                </c:pt>
                <c:pt idx="15">
                  <c:v>2975.259879</c:v>
                </c:pt>
                <c:pt idx="16">
                  <c:v>2867.569023999999</c:v>
                </c:pt>
                <c:pt idx="17">
                  <c:v>2777.217097</c:v>
                </c:pt>
                <c:pt idx="18">
                  <c:v>2754.42718</c:v>
                </c:pt>
                <c:pt idx="19">
                  <c:v>2814.965048</c:v>
                </c:pt>
                <c:pt idx="20">
                  <c:v>2816.95912759</c:v>
                </c:pt>
                <c:pt idx="21">
                  <c:v>2900.58656858</c:v>
                </c:pt>
                <c:pt idx="22">
                  <c:v>2956.34190882</c:v>
                </c:pt>
                <c:pt idx="23">
                  <c:v>3056.25463749</c:v>
                </c:pt>
                <c:pt idx="24">
                  <c:v>3108.93516684</c:v>
                </c:pt>
                <c:pt idx="25">
                  <c:v>3155.39712446116</c:v>
                </c:pt>
                <c:pt idx="26">
                  <c:v>3153.723347617994</c:v>
                </c:pt>
                <c:pt idx="27">
                  <c:v>3207.647168166858</c:v>
                </c:pt>
                <c:pt idx="28">
                  <c:v>3178.01792029157</c:v>
                </c:pt>
                <c:pt idx="29">
                  <c:v>3242.690309924203</c:v>
                </c:pt>
                <c:pt idx="30">
                  <c:v>3284.46249683015</c:v>
                </c:pt>
                <c:pt idx="31">
                  <c:v>3359.132652551308</c:v>
                </c:pt>
                <c:pt idx="32">
                  <c:v>3446.84113677121</c:v>
                </c:pt>
                <c:pt idx="33">
                  <c:v>3470.684722422056</c:v>
                </c:pt>
                <c:pt idx="34">
                  <c:v>3539.29017790371</c:v>
                </c:pt>
                <c:pt idx="35">
                  <c:v>3574.51014490284</c:v>
                </c:pt>
                <c:pt idx="36">
                  <c:v>3600.861758828722</c:v>
                </c:pt>
                <c:pt idx="37">
                  <c:v>3629.507327354732</c:v>
                </c:pt>
                <c:pt idx="38">
                  <c:v>3710.486797153649</c:v>
                </c:pt>
                <c:pt idx="39">
                  <c:v>3852.682680988279</c:v>
                </c:pt>
                <c:pt idx="40">
                  <c:v>3899.559791838262</c:v>
                </c:pt>
                <c:pt idx="41">
                  <c:v>3933.648017851836</c:v>
                </c:pt>
                <c:pt idx="42">
                  <c:v>3983.5792027084</c:v>
                </c:pt>
                <c:pt idx="43">
                  <c:v>3953.761444664404</c:v>
                </c:pt>
                <c:pt idx="44">
                  <c:v>3872.684598954417</c:v>
                </c:pt>
                <c:pt idx="45">
                  <c:v>3980.619715350987</c:v>
                </c:pt>
                <c:pt idx="46">
                  <c:v>4024.373336381202</c:v>
                </c:pt>
                <c:pt idx="47">
                  <c:v>4077.19454038292</c:v>
                </c:pt>
                <c:pt idx="48">
                  <c:v>4119.728811238548</c:v>
                </c:pt>
                <c:pt idx="49">
                  <c:v>4153.993300445588</c:v>
                </c:pt>
                <c:pt idx="50">
                  <c:v>4211.287324004154</c:v>
                </c:pt>
                <c:pt idx="51">
                  <c:v>4255.927735535597</c:v>
                </c:pt>
                <c:pt idx="52">
                  <c:v>4303.304971305187</c:v>
                </c:pt>
                <c:pt idx="53">
                  <c:v>4348.715690908884</c:v>
                </c:pt>
                <c:pt idx="54">
                  <c:v>4398.643383463344</c:v>
                </c:pt>
                <c:pt idx="55">
                  <c:v>4451.801698263</c:v>
                </c:pt>
                <c:pt idx="56">
                  <c:v>4499.659930549752</c:v>
                </c:pt>
                <c:pt idx="57">
                  <c:v>4548.259713243589</c:v>
                </c:pt>
                <c:pt idx="58">
                  <c:v>4592.179108611424</c:v>
                </c:pt>
                <c:pt idx="59">
                  <c:v>4636.62062312938</c:v>
                </c:pt>
                <c:pt idx="60">
                  <c:v>4677.063773998961</c:v>
                </c:pt>
                <c:pt idx="61">
                  <c:v>4714.32503470636</c:v>
                </c:pt>
                <c:pt idx="62">
                  <c:v>4750.264010158252</c:v>
                </c:pt>
                <c:pt idx="63">
                  <c:v>4781.582492995507</c:v>
                </c:pt>
                <c:pt idx="64">
                  <c:v>4811.138403917586</c:v>
                </c:pt>
                <c:pt idx="65">
                  <c:v>4836.675192502888</c:v>
                </c:pt>
                <c:pt idx="66">
                  <c:v>4861.91506466504</c:v>
                </c:pt>
                <c:pt idx="67">
                  <c:v>4883.582887049412</c:v>
                </c:pt>
                <c:pt idx="68">
                  <c:v>4902.197205758885</c:v>
                </c:pt>
                <c:pt idx="69">
                  <c:v>4918.563194404892</c:v>
                </c:pt>
                <c:pt idx="70">
                  <c:v>4932.712454281524</c:v>
                </c:pt>
              </c:numCache>
            </c:numRef>
          </c:val>
        </c:ser>
        <c:ser>
          <c:idx val="2"/>
          <c:order val="2"/>
          <c:tx>
            <c:strRef>
              <c:f>Sheet1!$A$4</c:f>
              <c:strCache>
                <c:ptCount val="1"/>
                <c:pt idx="0">
                  <c:v>Gas</c:v>
                </c:pt>
              </c:strCache>
            </c:strRef>
          </c:tx>
          <c:spPr>
            <a:solidFill>
              <a:srgbClr val="DC0000"/>
            </a:solidFill>
            <a:ln>
              <a:solidFill>
                <a:schemeClr val="bg1">
                  <a:lumMod val="75000"/>
                </a:schemeClr>
              </a:solidFill>
            </a:ln>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Sheet1!$B$4:$BT$4</c:f>
              <c:numCache>
                <c:formatCode>0.0</c:formatCode>
                <c:ptCount val="71"/>
                <c:pt idx="0">
                  <c:v>587.997372</c:v>
                </c:pt>
                <c:pt idx="1">
                  <c:v>640.194714</c:v>
                </c:pt>
                <c:pt idx="2">
                  <c:v>686.02107</c:v>
                </c:pt>
                <c:pt idx="3">
                  <c:v>746.285745</c:v>
                </c:pt>
                <c:pt idx="4">
                  <c:v>819.787192</c:v>
                </c:pt>
                <c:pt idx="5">
                  <c:v>892.0215919999994</c:v>
                </c:pt>
                <c:pt idx="6">
                  <c:v>952.3095139999994</c:v>
                </c:pt>
                <c:pt idx="7">
                  <c:v>1000.945262</c:v>
                </c:pt>
                <c:pt idx="8">
                  <c:v>1046.157532</c:v>
                </c:pt>
                <c:pt idx="9">
                  <c:v>1068.727902</c:v>
                </c:pt>
                <c:pt idx="10">
                  <c:v>1064.048135</c:v>
                </c:pt>
                <c:pt idx="11">
                  <c:v>1126.777583</c:v>
                </c:pt>
                <c:pt idx="12">
                  <c:v>1161.4741</c:v>
                </c:pt>
                <c:pt idx="13">
                  <c:v>1207.186381</c:v>
                </c:pt>
                <c:pt idx="14">
                  <c:v>1281.269345</c:v>
                </c:pt>
                <c:pt idx="15">
                  <c:v>1293.887593</c:v>
                </c:pt>
                <c:pt idx="16">
                  <c:v>1308.083788</c:v>
                </c:pt>
                <c:pt idx="17">
                  <c:v>1311.70709</c:v>
                </c:pt>
                <c:pt idx="18">
                  <c:v>1325.49699</c:v>
                </c:pt>
                <c:pt idx="19">
                  <c:v>1435.427718</c:v>
                </c:pt>
                <c:pt idx="20">
                  <c:v>1484.93869</c:v>
                </c:pt>
                <c:pt idx="21">
                  <c:v>1497.54468752</c:v>
                </c:pt>
                <c:pt idx="22">
                  <c:v>1574.53006394</c:v>
                </c:pt>
                <c:pt idx="23">
                  <c:v>1647.41724579</c:v>
                </c:pt>
                <c:pt idx="24">
                  <c:v>1722.70944979</c:v>
                </c:pt>
                <c:pt idx="25">
                  <c:v>1769.47137431</c:v>
                </c:pt>
                <c:pt idx="26">
                  <c:v>1812.03655579</c:v>
                </c:pt>
                <c:pt idx="27">
                  <c:v>1824.46501368</c:v>
                </c:pt>
                <c:pt idx="28">
                  <c:v>1845.43823126</c:v>
                </c:pt>
                <c:pt idx="29">
                  <c:v>1861.44919426</c:v>
                </c:pt>
                <c:pt idx="30">
                  <c:v>1924.938552980001</c:v>
                </c:pt>
                <c:pt idx="31">
                  <c:v>2016.65526155</c:v>
                </c:pt>
                <c:pt idx="32">
                  <c:v>2010.37250655</c:v>
                </c:pt>
                <c:pt idx="33">
                  <c:v>2045.43478401</c:v>
                </c:pt>
                <c:pt idx="34">
                  <c:v>2093.61149502</c:v>
                </c:pt>
                <c:pt idx="35">
                  <c:v>2176.98725973</c:v>
                </c:pt>
                <c:pt idx="36">
                  <c:v>2216.37027426</c:v>
                </c:pt>
                <c:pt idx="37">
                  <c:v>2278.0430022</c:v>
                </c:pt>
                <c:pt idx="38">
                  <c:v>2344.52393111</c:v>
                </c:pt>
                <c:pt idx="39">
                  <c:v>2424.72417933</c:v>
                </c:pt>
                <c:pt idx="40">
                  <c:v>2495.45128114</c:v>
                </c:pt>
                <c:pt idx="41">
                  <c:v>2563.073223990001</c:v>
                </c:pt>
                <c:pt idx="42">
                  <c:v>2666.433463000001</c:v>
                </c:pt>
                <c:pt idx="43">
                  <c:v>2732.51528456</c:v>
                </c:pt>
                <c:pt idx="44">
                  <c:v>2667.90094527</c:v>
                </c:pt>
                <c:pt idx="45">
                  <c:v>2868.17891133</c:v>
                </c:pt>
                <c:pt idx="46">
                  <c:v>2914.69290895</c:v>
                </c:pt>
                <c:pt idx="47">
                  <c:v>2986.25058686</c:v>
                </c:pt>
                <c:pt idx="48">
                  <c:v>3020.37660198</c:v>
                </c:pt>
                <c:pt idx="49">
                  <c:v>3074.6093819365</c:v>
                </c:pt>
                <c:pt idx="50">
                  <c:v>3213.272637212136</c:v>
                </c:pt>
                <c:pt idx="51">
                  <c:v>3309.942260525288</c:v>
                </c:pt>
                <c:pt idx="52">
                  <c:v>3388.659322404761</c:v>
                </c:pt>
                <c:pt idx="53">
                  <c:v>3463.044808667564</c:v>
                </c:pt>
                <c:pt idx="54">
                  <c:v>3564.134604469603</c:v>
                </c:pt>
                <c:pt idx="55">
                  <c:v>3644.573947886592</c:v>
                </c:pt>
                <c:pt idx="56">
                  <c:v>3719.495487037651</c:v>
                </c:pt>
                <c:pt idx="57">
                  <c:v>3788.140813313742</c:v>
                </c:pt>
                <c:pt idx="58">
                  <c:v>3847.758543872426</c:v>
                </c:pt>
                <c:pt idx="59">
                  <c:v>3900.406679566885</c:v>
                </c:pt>
                <c:pt idx="60">
                  <c:v>3964.336097510226</c:v>
                </c:pt>
                <c:pt idx="61">
                  <c:v>4019.696039315386</c:v>
                </c:pt>
                <c:pt idx="62">
                  <c:v>4076.622725393276</c:v>
                </c:pt>
                <c:pt idx="63">
                  <c:v>4132.15862046968</c:v>
                </c:pt>
                <c:pt idx="64">
                  <c:v>4190.001251321863</c:v>
                </c:pt>
                <c:pt idx="65">
                  <c:v>4248.62622977016</c:v>
                </c:pt>
                <c:pt idx="66">
                  <c:v>4304.82438599597</c:v>
                </c:pt>
                <c:pt idx="67">
                  <c:v>4367.056165306872</c:v>
                </c:pt>
                <c:pt idx="68">
                  <c:v>4430.14957377349</c:v>
                </c:pt>
                <c:pt idx="69">
                  <c:v>4491.422916100593</c:v>
                </c:pt>
                <c:pt idx="70">
                  <c:v>4557.61574365398</c:v>
                </c:pt>
              </c:numCache>
            </c:numRef>
          </c:val>
        </c:ser>
        <c:ser>
          <c:idx val="3"/>
          <c:order val="3"/>
          <c:tx>
            <c:strRef>
              <c:f>Sheet1!$A$6</c:f>
              <c:strCache>
                <c:ptCount val="1"/>
                <c:pt idx="0">
                  <c:v>Nuclear</c:v>
                </c:pt>
              </c:strCache>
            </c:strRef>
          </c:tx>
          <c:spPr>
            <a:solidFill>
              <a:srgbClr val="FBCC00"/>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Sheet1!$B$6:$BT$6</c:f>
              <c:numCache>
                <c:formatCode>0.0</c:formatCode>
                <c:ptCount val="71"/>
                <c:pt idx="0">
                  <c:v>5.80603973390053</c:v>
                </c:pt>
                <c:pt idx="1">
                  <c:v>7.782134905190745</c:v>
                </c:pt>
                <c:pt idx="2">
                  <c:v>9.552570484681178</c:v>
                </c:pt>
                <c:pt idx="3">
                  <c:v>11.67277526361044</c:v>
                </c:pt>
                <c:pt idx="4">
                  <c:v>14.22340883377834</c:v>
                </c:pt>
                <c:pt idx="5">
                  <c:v>17.49626759288591</c:v>
                </c:pt>
                <c:pt idx="6">
                  <c:v>24.88401163053808</c:v>
                </c:pt>
                <c:pt idx="7">
                  <c:v>34.12911481196542</c:v>
                </c:pt>
                <c:pt idx="8">
                  <c:v>45.84358193419921</c:v>
                </c:pt>
                <c:pt idx="9">
                  <c:v>59.58877947232654</c:v>
                </c:pt>
                <c:pt idx="10">
                  <c:v>82.44102801285243</c:v>
                </c:pt>
                <c:pt idx="11">
                  <c:v>98.06286364664886</c:v>
                </c:pt>
                <c:pt idx="12">
                  <c:v>121.1668827895189</c:v>
                </c:pt>
                <c:pt idx="13">
                  <c:v>140.1492275422003</c:v>
                </c:pt>
                <c:pt idx="14">
                  <c:v>144.7450278770874</c:v>
                </c:pt>
                <c:pt idx="15">
                  <c:v>160.9754078381681</c:v>
                </c:pt>
                <c:pt idx="16">
                  <c:v>189.1793293207222</c:v>
                </c:pt>
                <c:pt idx="17">
                  <c:v>207.4444538625152</c:v>
                </c:pt>
                <c:pt idx="18">
                  <c:v>232.9618293433498</c:v>
                </c:pt>
                <c:pt idx="19">
                  <c:v>281.644815314296</c:v>
                </c:pt>
                <c:pt idx="20">
                  <c:v>335.3305052722078</c:v>
                </c:pt>
                <c:pt idx="21">
                  <c:v>361.2712203466533</c:v>
                </c:pt>
                <c:pt idx="22">
                  <c:v>392.8882395800334</c:v>
                </c:pt>
                <c:pt idx="23">
                  <c:v>428.3815887224509</c:v>
                </c:pt>
                <c:pt idx="24">
                  <c:v>440.5018384848622</c:v>
                </c:pt>
                <c:pt idx="25">
                  <c:v>453.0810162012932</c:v>
                </c:pt>
                <c:pt idx="26">
                  <c:v>474.4607906050595</c:v>
                </c:pt>
                <c:pt idx="27">
                  <c:v>478.3338950536272</c:v>
                </c:pt>
                <c:pt idx="28">
                  <c:v>494.84413218989</c:v>
                </c:pt>
                <c:pt idx="29">
                  <c:v>504.0337553966601</c:v>
                </c:pt>
                <c:pt idx="30">
                  <c:v>525.9034838213332</c:v>
                </c:pt>
                <c:pt idx="31">
                  <c:v>544.8400396886454</c:v>
                </c:pt>
                <c:pt idx="32">
                  <c:v>541.1215523374213</c:v>
                </c:pt>
                <c:pt idx="33">
                  <c:v>550.0895297099154</c:v>
                </c:pt>
                <c:pt idx="34">
                  <c:v>571.1130671131827</c:v>
                </c:pt>
                <c:pt idx="35">
                  <c:v>584.3343389600398</c:v>
                </c:pt>
                <c:pt idx="36">
                  <c:v>600.7889216183195</c:v>
                </c:pt>
                <c:pt idx="37">
                  <c:v>610.4696943023929</c:v>
                </c:pt>
                <c:pt idx="38">
                  <c:v>598.2553741684392</c:v>
                </c:pt>
                <c:pt idx="39">
                  <c:v>624.71718862289</c:v>
                </c:pt>
                <c:pt idx="40">
                  <c:v>626.4367525908494</c:v>
                </c:pt>
                <c:pt idx="41">
                  <c:v>634.891766303118</c:v>
                </c:pt>
                <c:pt idx="42">
                  <c:v>621.7395752817125</c:v>
                </c:pt>
                <c:pt idx="43">
                  <c:v>619.4331845951939</c:v>
                </c:pt>
                <c:pt idx="44">
                  <c:v>614.0455070824077</c:v>
                </c:pt>
                <c:pt idx="45">
                  <c:v>626.194864234964</c:v>
                </c:pt>
                <c:pt idx="46">
                  <c:v>600.6994567135807</c:v>
                </c:pt>
                <c:pt idx="47">
                  <c:v>559.9052780920479</c:v>
                </c:pt>
                <c:pt idx="48">
                  <c:v>563.1911870389646</c:v>
                </c:pt>
                <c:pt idx="49">
                  <c:v>581.484037667258</c:v>
                </c:pt>
                <c:pt idx="50">
                  <c:v>633.179724216362</c:v>
                </c:pt>
                <c:pt idx="51">
                  <c:v>667.6437609856977</c:v>
                </c:pt>
                <c:pt idx="52">
                  <c:v>690.62275963374</c:v>
                </c:pt>
                <c:pt idx="53">
                  <c:v>706.0023135467276</c:v>
                </c:pt>
                <c:pt idx="54">
                  <c:v>712.4733969895755</c:v>
                </c:pt>
                <c:pt idx="55">
                  <c:v>719.9019024715478</c:v>
                </c:pt>
                <c:pt idx="56">
                  <c:v>734.9077232592971</c:v>
                </c:pt>
                <c:pt idx="57">
                  <c:v>745.7612952216833</c:v>
                </c:pt>
                <c:pt idx="58">
                  <c:v>754.1537151187912</c:v>
                </c:pt>
                <c:pt idx="59">
                  <c:v>768.7961684620934</c:v>
                </c:pt>
                <c:pt idx="60">
                  <c:v>779.7888956143335</c:v>
                </c:pt>
                <c:pt idx="61">
                  <c:v>786.4232204110729</c:v>
                </c:pt>
                <c:pt idx="62">
                  <c:v>799.9070346313234</c:v>
                </c:pt>
                <c:pt idx="63">
                  <c:v>813.9864610618833</c:v>
                </c:pt>
                <c:pt idx="64">
                  <c:v>826.2473679772075</c:v>
                </c:pt>
                <c:pt idx="65">
                  <c:v>835.0103772250265</c:v>
                </c:pt>
                <c:pt idx="66">
                  <c:v>841.5540152282081</c:v>
                </c:pt>
                <c:pt idx="67">
                  <c:v>850.532304658711</c:v>
                </c:pt>
                <c:pt idx="68">
                  <c:v>849.2880678980547</c:v>
                </c:pt>
                <c:pt idx="69">
                  <c:v>848.5881847097146</c:v>
                </c:pt>
                <c:pt idx="70">
                  <c:v>841.898991576378</c:v>
                </c:pt>
              </c:numCache>
            </c:numRef>
          </c:val>
        </c:ser>
        <c:ser>
          <c:idx val="4"/>
          <c:order val="4"/>
          <c:tx>
            <c:strRef>
              <c:f>Sheet1!$A$7</c:f>
              <c:strCache>
                <c:ptCount val="1"/>
                <c:pt idx="0">
                  <c:v>Hydro</c:v>
                </c:pt>
              </c:strCache>
            </c:strRef>
          </c:tx>
          <c:spPr>
            <a:solidFill>
              <a:srgbClr val="0086B4"/>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Sheet1!$B$7:$BT$7</c:f>
              <c:numCache>
                <c:formatCode>0.0</c:formatCode>
                <c:ptCount val="71"/>
                <c:pt idx="0">
                  <c:v>208.8155250486491</c:v>
                </c:pt>
                <c:pt idx="1">
                  <c:v>223.4402447391048</c:v>
                </c:pt>
                <c:pt idx="2">
                  <c:v>228.7148001538669</c:v>
                </c:pt>
                <c:pt idx="3">
                  <c:v>240.1266984206001</c:v>
                </c:pt>
                <c:pt idx="4">
                  <c:v>254.4288747341268</c:v>
                </c:pt>
                <c:pt idx="5">
                  <c:v>265.4558532832512</c:v>
                </c:pt>
                <c:pt idx="6">
                  <c:v>276.7536986468751</c:v>
                </c:pt>
                <c:pt idx="7">
                  <c:v>289.6346801375752</c:v>
                </c:pt>
                <c:pt idx="8">
                  <c:v>292.3953942616639</c:v>
                </c:pt>
                <c:pt idx="9">
                  <c:v>320.6491476218491</c:v>
                </c:pt>
                <c:pt idx="10">
                  <c:v>324.6965361813819</c:v>
                </c:pt>
                <c:pt idx="11">
                  <c:v>325.3289178621522</c:v>
                </c:pt>
                <c:pt idx="12">
                  <c:v>334.2295913924967</c:v>
                </c:pt>
                <c:pt idx="13">
                  <c:v>359.5014692944742</c:v>
                </c:pt>
                <c:pt idx="14">
                  <c:v>376.5756757025839</c:v>
                </c:pt>
                <c:pt idx="15">
                  <c:v>383.7440118115582</c:v>
                </c:pt>
                <c:pt idx="16">
                  <c:v>390.7129165045026</c:v>
                </c:pt>
                <c:pt idx="17">
                  <c:v>407.1082850613206</c:v>
                </c:pt>
                <c:pt idx="18">
                  <c:v>426.3053872018825</c:v>
                </c:pt>
                <c:pt idx="19">
                  <c:v>440.0778171697517</c:v>
                </c:pt>
                <c:pt idx="20">
                  <c:v>448.221332352807</c:v>
                </c:pt>
                <c:pt idx="21">
                  <c:v>453.9670012671402</c:v>
                </c:pt>
                <c:pt idx="22">
                  <c:v>462.0293634882563</c:v>
                </c:pt>
                <c:pt idx="23">
                  <c:v>473.9821878988096</c:v>
                </c:pt>
                <c:pt idx="24">
                  <c:v>472.7936123003122</c:v>
                </c:pt>
                <c:pt idx="25">
                  <c:v>489.8200984138118</c:v>
                </c:pt>
                <c:pt idx="26">
                  <c:v>500.6968300515906</c:v>
                </c:pt>
                <c:pt idx="27">
                  <c:v>500.9066158573561</c:v>
                </c:pt>
                <c:pt idx="28">
                  <c:v>531.3951127143954</c:v>
                </c:pt>
                <c:pt idx="29">
                  <c:v>534.3408635040954</c:v>
                </c:pt>
                <c:pt idx="30">
                  <c:v>562.9060439969227</c:v>
                </c:pt>
                <c:pt idx="31">
                  <c:v>571.204401676699</c:v>
                </c:pt>
                <c:pt idx="32">
                  <c:v>581.1624642485406</c:v>
                </c:pt>
                <c:pt idx="33">
                  <c:v>589.8938053016246</c:v>
                </c:pt>
                <c:pt idx="34">
                  <c:v>594.9196596008508</c:v>
                </c:pt>
                <c:pt idx="35">
                  <c:v>602.389754559443</c:v>
                </c:pt>
                <c:pt idx="36">
                  <c:v>587.0427498800728</c:v>
                </c:pt>
                <c:pt idx="37">
                  <c:v>598.8253404873964</c:v>
                </c:pt>
                <c:pt idx="38">
                  <c:v>597.210384878038</c:v>
                </c:pt>
                <c:pt idx="39">
                  <c:v>635.0521387156624</c:v>
                </c:pt>
                <c:pt idx="40">
                  <c:v>661.76909597683</c:v>
                </c:pt>
                <c:pt idx="41">
                  <c:v>688.7229435285333</c:v>
                </c:pt>
                <c:pt idx="42">
                  <c:v>700.2828200819114</c:v>
                </c:pt>
                <c:pt idx="43">
                  <c:v>728.0943844141738</c:v>
                </c:pt>
                <c:pt idx="44">
                  <c:v>737.8095147282434</c:v>
                </c:pt>
                <c:pt idx="45">
                  <c:v>783.8985152984567</c:v>
                </c:pt>
                <c:pt idx="46">
                  <c:v>795.8229823867483</c:v>
                </c:pt>
                <c:pt idx="47">
                  <c:v>833.6270677195994</c:v>
                </c:pt>
                <c:pt idx="48">
                  <c:v>855.778868500249</c:v>
                </c:pt>
                <c:pt idx="49">
                  <c:v>881.767508427293</c:v>
                </c:pt>
                <c:pt idx="50">
                  <c:v>897.7937991077545</c:v>
                </c:pt>
                <c:pt idx="51">
                  <c:v>912.235742556259</c:v>
                </c:pt>
                <c:pt idx="52">
                  <c:v>927.3248080767307</c:v>
                </c:pt>
                <c:pt idx="53">
                  <c:v>942.147937404121</c:v>
                </c:pt>
                <c:pt idx="54">
                  <c:v>958.0710626715225</c:v>
                </c:pt>
                <c:pt idx="55">
                  <c:v>974.0729739588485</c:v>
                </c:pt>
                <c:pt idx="56">
                  <c:v>992.748416511885</c:v>
                </c:pt>
                <c:pt idx="57">
                  <c:v>1011.318228126333</c:v>
                </c:pt>
                <c:pt idx="58">
                  <c:v>1030.51386294602</c:v>
                </c:pt>
                <c:pt idx="59">
                  <c:v>1051.031529253963</c:v>
                </c:pt>
                <c:pt idx="60">
                  <c:v>1073.238284486245</c:v>
                </c:pt>
                <c:pt idx="61">
                  <c:v>1090.898571665636</c:v>
                </c:pt>
                <c:pt idx="62">
                  <c:v>1108.540169230746</c:v>
                </c:pt>
                <c:pt idx="63">
                  <c:v>1126.124741517238</c:v>
                </c:pt>
                <c:pt idx="64">
                  <c:v>1143.606454899443</c:v>
                </c:pt>
                <c:pt idx="65">
                  <c:v>1161.207939797522</c:v>
                </c:pt>
                <c:pt idx="66">
                  <c:v>1179.548727731053</c:v>
                </c:pt>
                <c:pt idx="67">
                  <c:v>1197.01990558231</c:v>
                </c:pt>
                <c:pt idx="68">
                  <c:v>1214.390975736395</c:v>
                </c:pt>
                <c:pt idx="69">
                  <c:v>1231.784746877</c:v>
                </c:pt>
                <c:pt idx="70">
                  <c:v>1249.285999651246</c:v>
                </c:pt>
              </c:numCache>
            </c:numRef>
          </c:val>
        </c:ser>
        <c:ser>
          <c:idx val="5"/>
          <c:order val="5"/>
          <c:tx>
            <c:strRef>
              <c:f>Sheet1!$A$8</c:f>
              <c:strCache>
                <c:ptCount val="1"/>
                <c:pt idx="0">
                  <c:v>Renewables*</c:v>
                </c:pt>
              </c:strCache>
            </c:strRef>
          </c:tx>
          <c:spPr>
            <a:solidFill>
              <a:srgbClr val="F47920"/>
            </a:solidFill>
          </c:spPr>
          <c:cat>
            <c:numRef>
              <c:f>Sheet1!$B$1:$BT$1</c:f>
              <c:numCache>
                <c:formatCode>0</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Sheet1!$B$8:$BT$8</c:f>
              <c:numCache>
                <c:formatCode>0.0</c:formatCode>
                <c:ptCount val="71"/>
                <c:pt idx="0">
                  <c:v>1.135900801013712</c:v>
                </c:pt>
                <c:pt idx="1">
                  <c:v>1.394985744671223</c:v>
                </c:pt>
                <c:pt idx="2">
                  <c:v>1.453817260261574</c:v>
                </c:pt>
                <c:pt idx="3">
                  <c:v>1.639136534371182</c:v>
                </c:pt>
                <c:pt idx="4">
                  <c:v>1.790944472100285</c:v>
                </c:pt>
                <c:pt idx="5">
                  <c:v>2.407691315563198</c:v>
                </c:pt>
                <c:pt idx="6">
                  <c:v>2.821126170973435</c:v>
                </c:pt>
                <c:pt idx="7">
                  <c:v>3.044102593112187</c:v>
                </c:pt>
                <c:pt idx="8">
                  <c:v>3.361867674344934</c:v>
                </c:pt>
                <c:pt idx="9">
                  <c:v>3.791352446033398</c:v>
                </c:pt>
                <c:pt idx="10">
                  <c:v>4.237389238358148</c:v>
                </c:pt>
                <c:pt idx="11">
                  <c:v>4.615050459338366</c:v>
                </c:pt>
                <c:pt idx="12">
                  <c:v>4.93524845001584</c:v>
                </c:pt>
                <c:pt idx="13">
                  <c:v>5.06243109924424</c:v>
                </c:pt>
                <c:pt idx="14">
                  <c:v>5.855018554554907</c:v>
                </c:pt>
                <c:pt idx="15">
                  <c:v>6.778985156356065</c:v>
                </c:pt>
                <c:pt idx="16">
                  <c:v>7.503035027379275</c:v>
                </c:pt>
                <c:pt idx="17">
                  <c:v>9.45189346970177</c:v>
                </c:pt>
                <c:pt idx="18">
                  <c:v>10.41521111457362</c:v>
                </c:pt>
                <c:pt idx="19">
                  <c:v>11.62144589751257</c:v>
                </c:pt>
                <c:pt idx="20">
                  <c:v>12.17629791351947</c:v>
                </c:pt>
                <c:pt idx="21">
                  <c:v>13.52012128314198</c:v>
                </c:pt>
                <c:pt idx="22">
                  <c:v>14.37298547293853</c:v>
                </c:pt>
                <c:pt idx="23">
                  <c:v>15.05681970383738</c:v>
                </c:pt>
                <c:pt idx="24">
                  <c:v>24.99174367060106</c:v>
                </c:pt>
                <c:pt idx="25">
                  <c:v>35.6890152322161</c:v>
                </c:pt>
                <c:pt idx="26">
                  <c:v>38.41145090985744</c:v>
                </c:pt>
                <c:pt idx="27">
                  <c:v>40.45759274157634</c:v>
                </c:pt>
                <c:pt idx="28">
                  <c:v>41.92741305397696</c:v>
                </c:pt>
                <c:pt idx="29">
                  <c:v>44.57403279043555</c:v>
                </c:pt>
                <c:pt idx="30">
                  <c:v>46.36123138018053</c:v>
                </c:pt>
                <c:pt idx="31">
                  <c:v>48.07144360479669</c:v>
                </c:pt>
                <c:pt idx="32">
                  <c:v>52.15652015026505</c:v>
                </c:pt>
                <c:pt idx="33">
                  <c:v>54.1530061470976</c:v>
                </c:pt>
                <c:pt idx="34">
                  <c:v>57.8622942288004</c:v>
                </c:pt>
                <c:pt idx="35">
                  <c:v>61.00008319011005</c:v>
                </c:pt>
                <c:pt idx="36">
                  <c:v>64.54030989444961</c:v>
                </c:pt>
                <c:pt idx="37">
                  <c:v>73.22720588498488</c:v>
                </c:pt>
                <c:pt idx="38">
                  <c:v>81.58213175131421</c:v>
                </c:pt>
                <c:pt idx="39">
                  <c:v>92.44579025246392</c:v>
                </c:pt>
                <c:pt idx="40">
                  <c:v>104.8394089333805</c:v>
                </c:pt>
                <c:pt idx="41">
                  <c:v>121.0133456528764</c:v>
                </c:pt>
                <c:pt idx="42">
                  <c:v>143.261777087526</c:v>
                </c:pt>
                <c:pt idx="43">
                  <c:v>170.1082106064823</c:v>
                </c:pt>
                <c:pt idx="44">
                  <c:v>194.4506424257335</c:v>
                </c:pt>
                <c:pt idx="45">
                  <c:v>227.5907130006262</c:v>
                </c:pt>
                <c:pt idx="46">
                  <c:v>265.6292497487141</c:v>
                </c:pt>
                <c:pt idx="47">
                  <c:v>302.5583939639657</c:v>
                </c:pt>
                <c:pt idx="48">
                  <c:v>344.642497249093</c:v>
                </c:pt>
                <c:pt idx="49">
                  <c:v>381.4854693399085</c:v>
                </c:pt>
                <c:pt idx="50">
                  <c:v>414.8622829256656</c:v>
                </c:pt>
                <c:pt idx="51">
                  <c:v>454.0156719566326</c:v>
                </c:pt>
                <c:pt idx="52">
                  <c:v>490.7010374320622</c:v>
                </c:pt>
                <c:pt idx="53">
                  <c:v>531.1741609994416</c:v>
                </c:pt>
                <c:pt idx="54">
                  <c:v>572.9524366484119</c:v>
                </c:pt>
                <c:pt idx="55">
                  <c:v>618.3740410120092</c:v>
                </c:pt>
                <c:pt idx="56">
                  <c:v>663.6445047705741</c:v>
                </c:pt>
                <c:pt idx="57">
                  <c:v>710.8266780201756</c:v>
                </c:pt>
                <c:pt idx="58">
                  <c:v>758.1786943832621</c:v>
                </c:pt>
                <c:pt idx="59">
                  <c:v>807.9478075027631</c:v>
                </c:pt>
                <c:pt idx="60">
                  <c:v>853.9931733858871</c:v>
                </c:pt>
                <c:pt idx="61">
                  <c:v>902.825990314527</c:v>
                </c:pt>
                <c:pt idx="62">
                  <c:v>950.165482779047</c:v>
                </c:pt>
                <c:pt idx="63">
                  <c:v>997.512598344632</c:v>
                </c:pt>
                <c:pt idx="64">
                  <c:v>1038.606485287213</c:v>
                </c:pt>
                <c:pt idx="65">
                  <c:v>1082.45692237968</c:v>
                </c:pt>
                <c:pt idx="66">
                  <c:v>1127.466993687191</c:v>
                </c:pt>
                <c:pt idx="67">
                  <c:v>1176.614519257051</c:v>
                </c:pt>
                <c:pt idx="68">
                  <c:v>1219.62940710398</c:v>
                </c:pt>
                <c:pt idx="69">
                  <c:v>1264.596168164446</c:v>
                </c:pt>
                <c:pt idx="70">
                  <c:v>1309.433151742702</c:v>
                </c:pt>
              </c:numCache>
            </c:numRef>
          </c:val>
        </c:ser>
        <c:dLbls>
          <c:showLegendKey val="0"/>
          <c:showVal val="0"/>
          <c:showCatName val="0"/>
          <c:showSerName val="0"/>
          <c:showPercent val="0"/>
          <c:showBubbleSize val="0"/>
        </c:dLbls>
        <c:axId val="1794910776"/>
        <c:axId val="1794914360"/>
      </c:areaChart>
      <c:catAx>
        <c:axId val="1794910776"/>
        <c:scaling>
          <c:orientation val="minMax"/>
        </c:scaling>
        <c:delete val="0"/>
        <c:axPos val="b"/>
        <c:numFmt formatCode="General" sourceLinked="0"/>
        <c:majorTickMark val="none"/>
        <c:minorTickMark val="none"/>
        <c:tickLblPos val="low"/>
        <c:spPr>
          <a:ln w="9525">
            <a:solidFill>
              <a:srgbClr val="000000"/>
            </a:solidFill>
            <a:prstDash val="solid"/>
          </a:ln>
        </c:spPr>
        <c:txPr>
          <a:bodyPr rot="0" vert="horz"/>
          <a:lstStyle/>
          <a:p>
            <a:pPr algn="ctr" rtl="0">
              <a:defRPr lang="en-GB" sz="1500" b="0" i="0" u="none" strike="noStrike" kern="1200" baseline="0">
                <a:solidFill>
                  <a:schemeClr val="tx1"/>
                </a:solidFill>
                <a:latin typeface="Univers 55"/>
                <a:ea typeface="Univers 55"/>
                <a:cs typeface="Univers 55"/>
              </a:defRPr>
            </a:pPr>
            <a:endParaRPr lang="en-US"/>
          </a:p>
        </c:txPr>
        <c:crossAx val="1794914360"/>
        <c:crossesAt val="0.0"/>
        <c:auto val="1"/>
        <c:lblAlgn val="ctr"/>
        <c:lblOffset val="0"/>
        <c:tickLblSkip val="35"/>
        <c:noMultiLvlLbl val="0"/>
      </c:catAx>
      <c:valAx>
        <c:axId val="1794914360"/>
        <c:scaling>
          <c:orientation val="minMax"/>
          <c:max val="18000.0"/>
        </c:scaling>
        <c:delete val="0"/>
        <c:axPos val="l"/>
        <c:numFmt formatCode="General" sourceLinked="0"/>
        <c:majorTickMark val="in"/>
        <c:minorTickMark val="none"/>
        <c:tickLblPos val="nextTo"/>
        <c:spPr>
          <a:ln w="9525">
            <a:solidFill>
              <a:schemeClr val="bg1">
                <a:lumMod val="75000"/>
              </a:schemeClr>
            </a:solidFill>
            <a:prstDash val="solid"/>
          </a:ln>
        </c:spPr>
        <c:txPr>
          <a:bodyPr rot="0" vert="horz"/>
          <a:lstStyle/>
          <a:p>
            <a:pPr>
              <a:defRPr>
                <a:solidFill>
                  <a:srgbClr val="FFFFFF"/>
                </a:solidFill>
              </a:defRPr>
            </a:pPr>
            <a:endParaRPr lang="en-US"/>
          </a:p>
        </c:txPr>
        <c:crossAx val="1794910776"/>
        <c:crosses val="autoZero"/>
        <c:crossBetween val="midCat"/>
        <c:majorUnit val="3000.0"/>
        <c:dispUnits>
          <c:builtInUnit val="thousands"/>
          <c:dispUnitsLbl>
            <c:layout/>
          </c:dispUnitsLbl>
        </c:dispUnits>
      </c:valAx>
      <c:spPr>
        <a:noFill/>
        <a:ln w="25428">
          <a:noFill/>
        </a:ln>
      </c:spPr>
    </c:plotArea>
    <c:plotVisOnly val="1"/>
    <c:dispBlanksAs val="gap"/>
    <c:showDLblsOverMax val="0"/>
  </c:chart>
  <c:spPr>
    <a:noFill/>
    <a:ln>
      <a:noFill/>
    </a:ln>
  </c:spPr>
  <c:txPr>
    <a:bodyPr/>
    <a:lstStyle/>
    <a:p>
      <a:pPr algn="ctr">
        <a:defRPr lang="en-GB" sz="1500" b="0" i="0" u="none" strike="noStrike" kern="1200" baseline="0">
          <a:solidFill>
            <a:srgbClr val="000000"/>
          </a:solidFill>
          <a:latin typeface="Univers 55"/>
          <a:ea typeface="Univers 55"/>
          <a:cs typeface="Univers 55"/>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89473684211"/>
          <c:y val="0.0821342450257859"/>
          <c:w val="0.792982456140351"/>
          <c:h val="0.80364154703649"/>
        </c:manualLayout>
      </c:layout>
      <c:barChart>
        <c:barDir val="col"/>
        <c:grouping val="stacked"/>
        <c:varyColors val="0"/>
        <c:ser>
          <c:idx val="11"/>
          <c:order val="0"/>
          <c:tx>
            <c:strRef>
              <c:f>Sheet1!$B$1</c:f>
              <c:strCache>
                <c:ptCount val="1"/>
                <c:pt idx="0">
                  <c:v>Income growth per person</c:v>
                </c:pt>
              </c:strCache>
            </c:strRef>
          </c:tx>
          <c:spPr>
            <a:solidFill>
              <a:srgbClr val="FF9900"/>
            </a:solidFill>
            <a:ln w="9525">
              <a:solidFill>
                <a:schemeClr val="bg1">
                  <a:lumMod val="75000"/>
                </a:schemeClr>
              </a:solidFill>
              <a:prstDash val="solid"/>
            </a:ln>
          </c:spPr>
          <c:invertIfNegative val="0"/>
          <c:cat>
            <c:strRef>
              <c:f>Sheet1!$A$2:$A$4</c:f>
              <c:strCache>
                <c:ptCount val="3"/>
                <c:pt idx="0">
                  <c:v>OECD</c:v>
                </c:pt>
                <c:pt idx="1">
                  <c:v>Non-OECD Asia</c:v>
                </c:pt>
                <c:pt idx="2">
                  <c:v>Other</c:v>
                </c:pt>
              </c:strCache>
            </c:strRef>
          </c:cat>
          <c:val>
            <c:numRef>
              <c:f>Sheet1!$B$2:$B$4</c:f>
              <c:numCache>
                <c:formatCode>0</c:formatCode>
                <c:ptCount val="3"/>
                <c:pt idx="0">
                  <c:v>20.7619953338832</c:v>
                </c:pt>
                <c:pt idx="1">
                  <c:v>52.06838005716173</c:v>
                </c:pt>
                <c:pt idx="2">
                  <c:v>10.60337487702595</c:v>
                </c:pt>
              </c:numCache>
            </c:numRef>
          </c:val>
        </c:ser>
        <c:ser>
          <c:idx val="0"/>
          <c:order val="1"/>
          <c:tx>
            <c:strRef>
              <c:f>Sheet1!$C$1</c:f>
              <c:strCache>
                <c:ptCount val="1"/>
                <c:pt idx="0">
                  <c:v>Population growth</c:v>
                </c:pt>
              </c:strCache>
            </c:strRef>
          </c:tx>
          <c:spPr>
            <a:solidFill>
              <a:srgbClr val="0086B4"/>
            </a:solidFill>
            <a:ln w="9525">
              <a:solidFill>
                <a:schemeClr val="bg1">
                  <a:lumMod val="75000"/>
                </a:schemeClr>
              </a:solidFill>
              <a:prstDash val="solid"/>
            </a:ln>
          </c:spPr>
          <c:invertIfNegative val="0"/>
          <c:cat>
            <c:strRef>
              <c:f>Sheet1!$A$2:$A$4</c:f>
              <c:strCache>
                <c:ptCount val="3"/>
                <c:pt idx="0">
                  <c:v>OECD</c:v>
                </c:pt>
                <c:pt idx="1">
                  <c:v>Non-OECD Asia</c:v>
                </c:pt>
                <c:pt idx="2">
                  <c:v>Other</c:v>
                </c:pt>
              </c:strCache>
            </c:strRef>
          </c:cat>
          <c:val>
            <c:numRef>
              <c:f>Sheet1!$C$2:$C$4</c:f>
              <c:numCache>
                <c:formatCode>0</c:formatCode>
                <c:ptCount val="3"/>
                <c:pt idx="0">
                  <c:v>6.459356262509797</c:v>
                </c:pt>
                <c:pt idx="1">
                  <c:v>9.89273952348922</c:v>
                </c:pt>
                <c:pt idx="2">
                  <c:v>12.65997770974765</c:v>
                </c:pt>
              </c:numCache>
            </c:numRef>
          </c:val>
        </c:ser>
        <c:dLbls>
          <c:showLegendKey val="0"/>
          <c:showVal val="0"/>
          <c:showCatName val="0"/>
          <c:showSerName val="0"/>
          <c:showPercent val="0"/>
          <c:showBubbleSize val="0"/>
        </c:dLbls>
        <c:gapWidth val="150"/>
        <c:overlap val="100"/>
        <c:axId val="1805429832"/>
        <c:axId val="1805433256"/>
      </c:barChart>
      <c:catAx>
        <c:axId val="1805429832"/>
        <c:scaling>
          <c:orientation val="minMax"/>
        </c:scaling>
        <c:delete val="0"/>
        <c:axPos val="b"/>
        <c:numFmt formatCode="General" sourceLinked="1"/>
        <c:majorTickMark val="none"/>
        <c:minorTickMark val="none"/>
        <c:tickLblPos val="nextTo"/>
        <c:spPr>
          <a:ln w="12700">
            <a:solidFill>
              <a:schemeClr val="tx1"/>
            </a:solidFill>
            <a:prstDash val="solid"/>
          </a:ln>
        </c:spPr>
        <c:txPr>
          <a:bodyPr rot="0" vert="horz"/>
          <a:lstStyle/>
          <a:p>
            <a:pPr>
              <a:defRPr sz="1200" b="0" i="0" u="none" strike="noStrike" baseline="0">
                <a:solidFill>
                  <a:schemeClr val="tx1"/>
                </a:solidFill>
                <a:latin typeface="Univers 55"/>
                <a:ea typeface="Univers 55"/>
                <a:cs typeface="Univers 55"/>
              </a:defRPr>
            </a:pPr>
            <a:endParaRPr lang="en-US"/>
          </a:p>
        </c:txPr>
        <c:crossAx val="1805433256"/>
        <c:crosses val="autoZero"/>
        <c:auto val="1"/>
        <c:lblAlgn val="ctr"/>
        <c:lblOffset val="100"/>
        <c:noMultiLvlLbl val="0"/>
      </c:catAx>
      <c:valAx>
        <c:axId val="1805433256"/>
        <c:scaling>
          <c:orientation val="minMax"/>
          <c:max val="90.0"/>
        </c:scaling>
        <c:delete val="0"/>
        <c:axPos val="l"/>
        <c:numFmt formatCode="General" sourceLinked="0"/>
        <c:majorTickMark val="in"/>
        <c:minorTickMark val="none"/>
        <c:tickLblPos val="nextTo"/>
        <c:spPr>
          <a:ln w="12621">
            <a:solidFill>
              <a:srgbClr val="CCCCCC"/>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5429832"/>
        <c:crosses val="autoZero"/>
        <c:crossBetween val="between"/>
        <c:majorUnit val="30.0"/>
      </c:valAx>
      <c:spPr>
        <a:noFill/>
        <a:ln w="25243">
          <a:noFill/>
        </a:ln>
      </c:spPr>
    </c:plotArea>
    <c:legend>
      <c:legendPos val="r"/>
      <c:layout>
        <c:manualLayout>
          <c:xMode val="edge"/>
          <c:yMode val="edge"/>
          <c:x val="0.188944655397542"/>
          <c:y val="0.074841788175768"/>
          <c:w val="0.704424239033888"/>
          <c:h val="0.216065187857434"/>
        </c:manualLayout>
      </c:layout>
      <c:overlay val="1"/>
      <c:txPr>
        <a:bodyPr/>
        <a:lstStyle/>
        <a:p>
          <a:pPr>
            <a:defRPr sz="1600"/>
          </a:pPr>
          <a:endParaRPr lang="en-US"/>
        </a:p>
      </c:txPr>
    </c:legend>
    <c:plotVisOnly val="1"/>
    <c:dispBlanksAs val="zero"/>
    <c:showDLblsOverMax val="0"/>
  </c:chart>
  <c:spPr>
    <a:noFill/>
    <a:ln>
      <a:noFill/>
    </a:ln>
  </c:spPr>
  <c:txPr>
    <a:bodyPr/>
    <a:lstStyle/>
    <a:p>
      <a:pPr>
        <a:defRPr sz="159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89473684211"/>
          <c:y val="0.118534482758621"/>
          <c:w val="0.792982456140351"/>
          <c:h val="0.767241379310345"/>
        </c:manualLayout>
      </c:layout>
      <c:areaChart>
        <c:grouping val="stacked"/>
        <c:varyColors val="0"/>
        <c:ser>
          <c:idx val="0"/>
          <c:order val="0"/>
          <c:tx>
            <c:strRef>
              <c:f>Sheet1!$A$3</c:f>
              <c:strCache>
                <c:ptCount val="1"/>
                <c:pt idx="0">
                  <c:v>OECD</c:v>
                </c:pt>
              </c:strCache>
            </c:strRef>
          </c:tx>
          <c:spPr>
            <a:solidFill>
              <a:srgbClr val="33A57E"/>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Sheet1!$B$3:$BJ$3</c:f>
              <c:numCache>
                <c:formatCode>0</c:formatCode>
                <c:ptCount val="61"/>
                <c:pt idx="0">
                  <c:v>17.97952878046035</c:v>
                </c:pt>
                <c:pt idx="1">
                  <c:v>18.73943892765045</c:v>
                </c:pt>
                <c:pt idx="2">
                  <c:v>19.35784482049942</c:v>
                </c:pt>
                <c:pt idx="3">
                  <c:v>20.12428470087052</c:v>
                </c:pt>
                <c:pt idx="4">
                  <c:v>20.83508913087845</c:v>
                </c:pt>
                <c:pt idx="5">
                  <c:v>21.08882716798782</c:v>
                </c:pt>
                <c:pt idx="6">
                  <c:v>21.47564327859858</c:v>
                </c:pt>
                <c:pt idx="7">
                  <c:v>21.48148188638687</c:v>
                </c:pt>
                <c:pt idx="8">
                  <c:v>22.00614480447769</c:v>
                </c:pt>
                <c:pt idx="9">
                  <c:v>22.98972102451322</c:v>
                </c:pt>
                <c:pt idx="10">
                  <c:v>23.81391470479966</c:v>
                </c:pt>
                <c:pt idx="11">
                  <c:v>24.51527355766296</c:v>
                </c:pt>
                <c:pt idx="12">
                  <c:v>25.32560575675964</c:v>
                </c:pt>
                <c:pt idx="13">
                  <c:v>26.42936615848541</c:v>
                </c:pt>
                <c:pt idx="14">
                  <c:v>27.4349701690674</c:v>
                </c:pt>
                <c:pt idx="15">
                  <c:v>28.22154766559601</c:v>
                </c:pt>
                <c:pt idx="16">
                  <c:v>28.49089124488831</c:v>
                </c:pt>
                <c:pt idx="17">
                  <c:v>29.11836457824707</c:v>
                </c:pt>
                <c:pt idx="18">
                  <c:v>29.56943885087967</c:v>
                </c:pt>
                <c:pt idx="19">
                  <c:v>30.5130198764801</c:v>
                </c:pt>
                <c:pt idx="20">
                  <c:v>31.32602776241303</c:v>
                </c:pt>
                <c:pt idx="21">
                  <c:v>32.31491744375199</c:v>
                </c:pt>
                <c:pt idx="22">
                  <c:v>33.528309299469</c:v>
                </c:pt>
                <c:pt idx="23">
                  <c:v>34.46000307846069</c:v>
                </c:pt>
                <c:pt idx="24">
                  <c:v>35.5985036725998</c:v>
                </c:pt>
                <c:pt idx="25">
                  <c:v>37.05564253807068</c:v>
                </c:pt>
                <c:pt idx="26">
                  <c:v>37.5276013622284</c:v>
                </c:pt>
                <c:pt idx="27">
                  <c:v>38.1445849685669</c:v>
                </c:pt>
                <c:pt idx="28">
                  <c:v>38.95732246589601</c:v>
                </c:pt>
                <c:pt idx="29">
                  <c:v>40.24100594615936</c:v>
                </c:pt>
                <c:pt idx="30">
                  <c:v>41.39441102313995</c:v>
                </c:pt>
                <c:pt idx="31">
                  <c:v>42.71374421787259</c:v>
                </c:pt>
                <c:pt idx="32">
                  <c:v>43.8805887489319</c:v>
                </c:pt>
                <c:pt idx="33">
                  <c:v>43.98198529338809</c:v>
                </c:pt>
                <c:pt idx="34">
                  <c:v>42.450314743042</c:v>
                </c:pt>
                <c:pt idx="35">
                  <c:v>43.72528335380555</c:v>
                </c:pt>
                <c:pt idx="36">
                  <c:v>44.591588507652</c:v>
                </c:pt>
                <c:pt idx="37">
                  <c:v>45.26328936100006</c:v>
                </c:pt>
                <c:pt idx="38">
                  <c:v>45.85480896854394</c:v>
                </c:pt>
                <c:pt idx="39">
                  <c:v>46.6785121135712</c:v>
                </c:pt>
                <c:pt idx="40">
                  <c:v>47.74269752883911</c:v>
                </c:pt>
                <c:pt idx="41">
                  <c:v>48.82443212223053</c:v>
                </c:pt>
                <c:pt idx="42">
                  <c:v>49.94155996608734</c:v>
                </c:pt>
                <c:pt idx="43">
                  <c:v>51.08183063316334</c:v>
                </c:pt>
                <c:pt idx="44">
                  <c:v>52.24826564979553</c:v>
                </c:pt>
                <c:pt idx="45">
                  <c:v>53.43652417755127</c:v>
                </c:pt>
                <c:pt idx="46">
                  <c:v>54.64844635486602</c:v>
                </c:pt>
                <c:pt idx="47">
                  <c:v>55.88154533100128</c:v>
                </c:pt>
                <c:pt idx="48">
                  <c:v>57.1315565185547</c:v>
                </c:pt>
                <c:pt idx="49">
                  <c:v>58.40061062049865</c:v>
                </c:pt>
                <c:pt idx="50">
                  <c:v>59.67412217330933</c:v>
                </c:pt>
                <c:pt idx="51">
                  <c:v>60.93743457794189</c:v>
                </c:pt>
                <c:pt idx="52">
                  <c:v>62.20682347488403</c:v>
                </c:pt>
                <c:pt idx="53">
                  <c:v>63.49884593772888</c:v>
                </c:pt>
                <c:pt idx="54">
                  <c:v>64.81553733634885</c:v>
                </c:pt>
                <c:pt idx="55">
                  <c:v>66.15766771697965</c:v>
                </c:pt>
                <c:pt idx="56">
                  <c:v>67.51935764312743</c:v>
                </c:pt>
                <c:pt idx="57">
                  <c:v>68.90564472961426</c:v>
                </c:pt>
                <c:pt idx="58">
                  <c:v>70.31555941390991</c:v>
                </c:pt>
                <c:pt idx="59">
                  <c:v>71.75007635879439</c:v>
                </c:pt>
                <c:pt idx="60">
                  <c:v>73.20974841117858</c:v>
                </c:pt>
              </c:numCache>
            </c:numRef>
          </c:val>
        </c:ser>
        <c:ser>
          <c:idx val="11"/>
          <c:order val="1"/>
          <c:tx>
            <c:strRef>
              <c:f>Sheet1!$A$2</c:f>
              <c:strCache>
                <c:ptCount val="1"/>
                <c:pt idx="0">
                  <c:v>non-OECD Asia</c:v>
                </c:pt>
              </c:strCache>
            </c:strRef>
          </c:tx>
          <c:spPr>
            <a:solidFill>
              <a:srgbClr val="FBCC00"/>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Sheet1!$B$2:$BJ$2</c:f>
              <c:numCache>
                <c:formatCode>0</c:formatCode>
                <c:ptCount val="61"/>
                <c:pt idx="0">
                  <c:v>2.431885942995548</c:v>
                </c:pt>
                <c:pt idx="1">
                  <c:v>2.53728721663356</c:v>
                </c:pt>
                <c:pt idx="2">
                  <c:v>2.716815942510963</c:v>
                </c:pt>
                <c:pt idx="3">
                  <c:v>2.935157002560794</c:v>
                </c:pt>
                <c:pt idx="4">
                  <c:v>3.030825141683219</c:v>
                </c:pt>
                <c:pt idx="5">
                  <c:v>3.232243253931403</c:v>
                </c:pt>
                <c:pt idx="6">
                  <c:v>3.418080204889178</c:v>
                </c:pt>
                <c:pt idx="7">
                  <c:v>3.577931415051222</c:v>
                </c:pt>
                <c:pt idx="8">
                  <c:v>3.840496872849763</c:v>
                </c:pt>
                <c:pt idx="9">
                  <c:v>4.108605033837255</c:v>
                </c:pt>
                <c:pt idx="10">
                  <c:v>4.347535926520765</c:v>
                </c:pt>
                <c:pt idx="11">
                  <c:v>4.617606334075329</c:v>
                </c:pt>
                <c:pt idx="12">
                  <c:v>4.944835938237566</c:v>
                </c:pt>
                <c:pt idx="13">
                  <c:v>5.38002976350487</c:v>
                </c:pt>
                <c:pt idx="14">
                  <c:v>5.7288740940094</c:v>
                </c:pt>
                <c:pt idx="15">
                  <c:v>6.060059307128189</c:v>
                </c:pt>
                <c:pt idx="16">
                  <c:v>6.43924808938802</c:v>
                </c:pt>
                <c:pt idx="17">
                  <c:v>6.97179074842483</c:v>
                </c:pt>
                <c:pt idx="18">
                  <c:v>7.558141987770796</c:v>
                </c:pt>
                <c:pt idx="19">
                  <c:v>8.215073773778968</c:v>
                </c:pt>
                <c:pt idx="20">
                  <c:v>8.905511178851128</c:v>
                </c:pt>
                <c:pt idx="21">
                  <c:v>9.615906840629875</c:v>
                </c:pt>
                <c:pt idx="22">
                  <c:v>10.20420557011664</c:v>
                </c:pt>
                <c:pt idx="23">
                  <c:v>10.41690671236813</c:v>
                </c:pt>
                <c:pt idx="24">
                  <c:v>11.02645848093927</c:v>
                </c:pt>
                <c:pt idx="25">
                  <c:v>11.78066561597585</c:v>
                </c:pt>
                <c:pt idx="26">
                  <c:v>12.39057948717475</c:v>
                </c:pt>
                <c:pt idx="27">
                  <c:v>13.20169442985952</c:v>
                </c:pt>
                <c:pt idx="28">
                  <c:v>14.21130311757326</c:v>
                </c:pt>
                <c:pt idx="29">
                  <c:v>15.37392212218046</c:v>
                </c:pt>
                <c:pt idx="30">
                  <c:v>16.74338899749517</c:v>
                </c:pt>
                <c:pt idx="31">
                  <c:v>18.39156342548132</c:v>
                </c:pt>
                <c:pt idx="32">
                  <c:v>20.34484086535871</c:v>
                </c:pt>
                <c:pt idx="33">
                  <c:v>21.86958579324186</c:v>
                </c:pt>
                <c:pt idx="34">
                  <c:v>23.21683831503988</c:v>
                </c:pt>
                <c:pt idx="35">
                  <c:v>25.36210156153142</c:v>
                </c:pt>
                <c:pt idx="36">
                  <c:v>27.29647529497743</c:v>
                </c:pt>
                <c:pt idx="37">
                  <c:v>29.03060706545413</c:v>
                </c:pt>
                <c:pt idx="38">
                  <c:v>30.82963342013955</c:v>
                </c:pt>
                <c:pt idx="39">
                  <c:v>32.71168308761654</c:v>
                </c:pt>
                <c:pt idx="40">
                  <c:v>34.73667858447134</c:v>
                </c:pt>
                <c:pt idx="41">
                  <c:v>36.93169683027264</c:v>
                </c:pt>
                <c:pt idx="42">
                  <c:v>39.18752063439786</c:v>
                </c:pt>
                <c:pt idx="43">
                  <c:v>41.49695856863259</c:v>
                </c:pt>
                <c:pt idx="44">
                  <c:v>43.87494503249219</c:v>
                </c:pt>
                <c:pt idx="45">
                  <c:v>46.33573302578926</c:v>
                </c:pt>
                <c:pt idx="46">
                  <c:v>48.8835134984702</c:v>
                </c:pt>
                <c:pt idx="47">
                  <c:v>51.52689945420599</c:v>
                </c:pt>
                <c:pt idx="48">
                  <c:v>54.26653561994434</c:v>
                </c:pt>
                <c:pt idx="49">
                  <c:v>57.0964873738289</c:v>
                </c:pt>
                <c:pt idx="50">
                  <c:v>60.01395509158075</c:v>
                </c:pt>
                <c:pt idx="51">
                  <c:v>63.02117487046122</c:v>
                </c:pt>
                <c:pt idx="52">
                  <c:v>66.1180435923785</c:v>
                </c:pt>
                <c:pt idx="53">
                  <c:v>69.30509596241963</c:v>
                </c:pt>
                <c:pt idx="54">
                  <c:v>72.58095901182294</c:v>
                </c:pt>
                <c:pt idx="55">
                  <c:v>75.9418636871875</c:v>
                </c:pt>
                <c:pt idx="56">
                  <c:v>79.38844286537145</c:v>
                </c:pt>
                <c:pt idx="57">
                  <c:v>82.92792857199907</c:v>
                </c:pt>
                <c:pt idx="58">
                  <c:v>86.58359449490906</c:v>
                </c:pt>
                <c:pt idx="59">
                  <c:v>90.3572249519825</c:v>
                </c:pt>
                <c:pt idx="60">
                  <c:v>94.2341019859016</c:v>
                </c:pt>
              </c:numCache>
            </c:numRef>
          </c:val>
        </c:ser>
        <c:ser>
          <c:idx val="4"/>
          <c:order val="2"/>
          <c:tx>
            <c:strRef>
              <c:f>Sheet1!$A$4</c:f>
              <c:strCache>
                <c:ptCount val="1"/>
                <c:pt idx="0">
                  <c:v>Other</c:v>
                </c:pt>
              </c:strCache>
            </c:strRef>
          </c:tx>
          <c:spPr>
            <a:solidFill>
              <a:schemeClr val="accent3">
                <a:lumMod val="65000"/>
              </a:schemeClr>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Sheet1!$B$4:$BJ$4</c:f>
              <c:numCache>
                <c:formatCode>0</c:formatCode>
                <c:ptCount val="61"/>
                <c:pt idx="0">
                  <c:v>7.972791177615523</c:v>
                </c:pt>
                <c:pt idx="1">
                  <c:v>8.56618717794121</c:v>
                </c:pt>
                <c:pt idx="2">
                  <c:v>8.947002418607473</c:v>
                </c:pt>
                <c:pt idx="3">
                  <c:v>9.184531748622655</c:v>
                </c:pt>
                <c:pt idx="4">
                  <c:v>9.545901402428747</c:v>
                </c:pt>
                <c:pt idx="5">
                  <c:v>9.85808200748265</c:v>
                </c:pt>
                <c:pt idx="6">
                  <c:v>9.90655161772669</c:v>
                </c:pt>
                <c:pt idx="7">
                  <c:v>9.95694207556546</c:v>
                </c:pt>
                <c:pt idx="8">
                  <c:v>10.06813589082658</c:v>
                </c:pt>
                <c:pt idx="9">
                  <c:v>10.35376289360225</c:v>
                </c:pt>
                <c:pt idx="10">
                  <c:v>10.56471290381253</c:v>
                </c:pt>
                <c:pt idx="11">
                  <c:v>10.94023908527195</c:v>
                </c:pt>
                <c:pt idx="12">
                  <c:v>11.21144068987667</c:v>
                </c:pt>
                <c:pt idx="13">
                  <c:v>11.47980112527311</c:v>
                </c:pt>
                <c:pt idx="14">
                  <c:v>11.6058080163151</c:v>
                </c:pt>
                <c:pt idx="15">
                  <c:v>11.6027651230693</c:v>
                </c:pt>
                <c:pt idx="16">
                  <c:v>11.3281297955215</c:v>
                </c:pt>
                <c:pt idx="17">
                  <c:v>10.97096432593465</c:v>
                </c:pt>
                <c:pt idx="18">
                  <c:v>10.87875590480864</c:v>
                </c:pt>
                <c:pt idx="19">
                  <c:v>10.7100450668037</c:v>
                </c:pt>
                <c:pt idx="20">
                  <c:v>10.8232142802477</c:v>
                </c:pt>
                <c:pt idx="21">
                  <c:v>11.14394843293726</c:v>
                </c:pt>
                <c:pt idx="22">
                  <c:v>11.43698895519972</c:v>
                </c:pt>
                <c:pt idx="23">
                  <c:v>11.59066780632735</c:v>
                </c:pt>
                <c:pt idx="24">
                  <c:v>11.80502271586657</c:v>
                </c:pt>
                <c:pt idx="25">
                  <c:v>12.3953243649006</c:v>
                </c:pt>
                <c:pt idx="26">
                  <c:v>12.77709480199218</c:v>
                </c:pt>
                <c:pt idx="27">
                  <c:v>13.12300451615453</c:v>
                </c:pt>
                <c:pt idx="28">
                  <c:v>13.71663412675262</c:v>
                </c:pt>
                <c:pt idx="29">
                  <c:v>14.68643373686075</c:v>
                </c:pt>
                <c:pt idx="30">
                  <c:v>15.53852908688783</c:v>
                </c:pt>
                <c:pt idx="31">
                  <c:v>16.659229493469</c:v>
                </c:pt>
                <c:pt idx="32">
                  <c:v>17.80430282872915</c:v>
                </c:pt>
                <c:pt idx="33">
                  <c:v>18.73919515299798</c:v>
                </c:pt>
                <c:pt idx="34">
                  <c:v>18.57906315365434</c:v>
                </c:pt>
                <c:pt idx="35">
                  <c:v>19.51858095169068</c:v>
                </c:pt>
                <c:pt idx="36">
                  <c:v>20.26453264036741</c:v>
                </c:pt>
                <c:pt idx="37">
                  <c:v>20.89806450039148</c:v>
                </c:pt>
                <c:pt idx="38">
                  <c:v>21.48443013432608</c:v>
                </c:pt>
                <c:pt idx="39">
                  <c:v>22.0599824552536</c:v>
                </c:pt>
                <c:pt idx="40">
                  <c:v>22.70366700470447</c:v>
                </c:pt>
                <c:pt idx="41">
                  <c:v>23.50370485287904</c:v>
                </c:pt>
                <c:pt idx="42">
                  <c:v>24.30670698314902</c:v>
                </c:pt>
                <c:pt idx="43">
                  <c:v>25.11373456057906</c:v>
                </c:pt>
                <c:pt idx="44">
                  <c:v>25.96600367927551</c:v>
                </c:pt>
                <c:pt idx="45">
                  <c:v>26.86034202876687</c:v>
                </c:pt>
                <c:pt idx="46">
                  <c:v>27.77191752710938</c:v>
                </c:pt>
                <c:pt idx="47">
                  <c:v>28.72388398912549</c:v>
                </c:pt>
                <c:pt idx="48">
                  <c:v>29.68302425974607</c:v>
                </c:pt>
                <c:pt idx="49">
                  <c:v>30.67146834510565</c:v>
                </c:pt>
                <c:pt idx="50">
                  <c:v>31.66352213376758</c:v>
                </c:pt>
                <c:pt idx="51">
                  <c:v>32.67545442479847</c:v>
                </c:pt>
                <c:pt idx="52">
                  <c:v>33.73048961567878</c:v>
                </c:pt>
                <c:pt idx="53">
                  <c:v>34.80441155248879</c:v>
                </c:pt>
                <c:pt idx="54">
                  <c:v>35.90046217519019</c:v>
                </c:pt>
                <c:pt idx="55">
                  <c:v>37.03120051527019</c:v>
                </c:pt>
                <c:pt idx="56">
                  <c:v>38.21512963074446</c:v>
                </c:pt>
                <c:pt idx="57">
                  <c:v>39.42243197858333</c:v>
                </c:pt>
                <c:pt idx="58">
                  <c:v>40.64689743685722</c:v>
                </c:pt>
                <c:pt idx="59">
                  <c:v>41.90124524509906</c:v>
                </c:pt>
                <c:pt idx="60">
                  <c:v>43.17084588974704</c:v>
                </c:pt>
              </c:numCache>
            </c:numRef>
          </c:val>
        </c:ser>
        <c:dLbls>
          <c:showLegendKey val="0"/>
          <c:showVal val="0"/>
          <c:showCatName val="0"/>
          <c:showSerName val="0"/>
          <c:showPercent val="0"/>
          <c:showBubbleSize val="0"/>
        </c:dLbls>
        <c:axId val="1805474872"/>
        <c:axId val="1805478264"/>
      </c:areaChart>
      <c:catAx>
        <c:axId val="1805474872"/>
        <c:scaling>
          <c:orientation val="minMax"/>
        </c:scaling>
        <c:delete val="0"/>
        <c:axPos val="b"/>
        <c:numFmt formatCode="General" sourceLinked="1"/>
        <c:majorTickMark val="none"/>
        <c:minorTickMark val="none"/>
        <c:tickLblPos val="nextTo"/>
        <c:spPr>
          <a:ln w="12700">
            <a:solidFill>
              <a:schemeClr val="tx1"/>
            </a:solidFill>
            <a:prstDash val="solid"/>
          </a:ln>
        </c:spPr>
        <c:txPr>
          <a:bodyPr rot="0" vert="horz"/>
          <a:lstStyle/>
          <a:p>
            <a:pPr>
              <a:defRPr sz="1400" b="0" i="0" u="none" strike="noStrike" baseline="0">
                <a:solidFill>
                  <a:schemeClr val="tx1"/>
                </a:solidFill>
                <a:latin typeface="Univers 55"/>
                <a:ea typeface="Univers 55"/>
                <a:cs typeface="Univers 55"/>
              </a:defRPr>
            </a:pPr>
            <a:endParaRPr lang="en-US"/>
          </a:p>
        </c:txPr>
        <c:crossAx val="1805478264"/>
        <c:crosses val="autoZero"/>
        <c:auto val="1"/>
        <c:lblAlgn val="ctr"/>
        <c:lblOffset val="100"/>
        <c:tickLblSkip val="20"/>
        <c:tickMarkSkip val="10"/>
        <c:noMultiLvlLbl val="0"/>
      </c:catAx>
      <c:valAx>
        <c:axId val="1805478264"/>
        <c:scaling>
          <c:orientation val="minMax"/>
          <c:max val="240.0"/>
        </c:scaling>
        <c:delete val="0"/>
        <c:axPos val="l"/>
        <c:numFmt formatCode="General" sourceLinked="0"/>
        <c:majorTickMark val="in"/>
        <c:minorTickMark val="none"/>
        <c:tickLblPos val="nextTo"/>
        <c:spPr>
          <a:ln w="12621">
            <a:solidFill>
              <a:srgbClr val="CCCCCC"/>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5474872"/>
        <c:crosses val="autoZero"/>
        <c:crossBetween val="midCat"/>
        <c:majorUnit val="60.0"/>
      </c:valAx>
      <c:spPr>
        <a:noFill/>
        <a:ln w="25243">
          <a:noFill/>
        </a:ln>
      </c:spPr>
    </c:plotArea>
    <c:plotVisOnly val="1"/>
    <c:dispBlanksAs val="zero"/>
    <c:showDLblsOverMax val="0"/>
  </c:chart>
  <c:spPr>
    <a:noFill/>
    <a:ln>
      <a:noFill/>
    </a:ln>
  </c:spPr>
  <c:txPr>
    <a:bodyPr/>
    <a:lstStyle/>
    <a:p>
      <a:pPr>
        <a:defRPr sz="159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119195573977"/>
          <c:y val="0.118534482758621"/>
          <c:w val="0.729116813394316"/>
          <c:h val="0.767241379310345"/>
        </c:manualLayout>
      </c:layout>
      <c:areaChart>
        <c:grouping val="stacked"/>
        <c:varyColors val="0"/>
        <c:ser>
          <c:idx val="11"/>
          <c:order val="0"/>
          <c:tx>
            <c:strRef>
              <c:f>Sheet1!$A$2</c:f>
              <c:strCache>
                <c:ptCount val="1"/>
                <c:pt idx="0">
                  <c:v>OECD</c:v>
                </c:pt>
              </c:strCache>
            </c:strRef>
          </c:tx>
          <c:spPr>
            <a:solidFill>
              <a:srgbClr val="33A57E"/>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Sheet1!$B$2:$BJ$2</c:f>
              <c:numCache>
                <c:formatCode>General</c:formatCode>
                <c:ptCount val="61"/>
                <c:pt idx="0">
                  <c:v>943109.7160000001</c:v>
                </c:pt>
                <c:pt idx="1">
                  <c:v>952249.6939999989</c:v>
                </c:pt>
                <c:pt idx="2">
                  <c:v>961123.2369999993</c:v>
                </c:pt>
                <c:pt idx="3">
                  <c:v>969781.464</c:v>
                </c:pt>
                <c:pt idx="4">
                  <c:v>978303.862</c:v>
                </c:pt>
                <c:pt idx="5">
                  <c:v>986753.0829999963</c:v>
                </c:pt>
                <c:pt idx="6">
                  <c:v>995149.9340000001</c:v>
                </c:pt>
                <c:pt idx="7">
                  <c:v>1.00349171E6</c:v>
                </c:pt>
                <c:pt idx="8">
                  <c:v>1.011791512E6</c:v>
                </c:pt>
                <c:pt idx="9">
                  <c:v>1.02005848E6</c:v>
                </c:pt>
                <c:pt idx="10">
                  <c:v>1.028305113E6</c:v>
                </c:pt>
                <c:pt idx="11">
                  <c:v>1.036526675E6</c:v>
                </c:pt>
                <c:pt idx="12">
                  <c:v>1.044741992E6</c:v>
                </c:pt>
                <c:pt idx="13">
                  <c:v>1.053012621E6</c:v>
                </c:pt>
                <c:pt idx="14">
                  <c:v>1.06141687E6</c:v>
                </c:pt>
                <c:pt idx="15">
                  <c:v>1.070003098E6</c:v>
                </c:pt>
                <c:pt idx="16">
                  <c:v>1.078810795E6</c:v>
                </c:pt>
                <c:pt idx="17">
                  <c:v>1.087806009E6</c:v>
                </c:pt>
                <c:pt idx="18">
                  <c:v>1.096873246E6</c:v>
                </c:pt>
                <c:pt idx="19">
                  <c:v>1.105850768E6</c:v>
                </c:pt>
                <c:pt idx="20">
                  <c:v>1.114625155E6</c:v>
                </c:pt>
                <c:pt idx="21">
                  <c:v>1.123153564E6</c:v>
                </c:pt>
                <c:pt idx="22">
                  <c:v>1.13147882E6</c:v>
                </c:pt>
                <c:pt idx="23">
                  <c:v>1.139678364E6</c:v>
                </c:pt>
                <c:pt idx="24">
                  <c:v>1.147869893E6</c:v>
                </c:pt>
                <c:pt idx="25">
                  <c:v>1.156140483E6</c:v>
                </c:pt>
                <c:pt idx="26">
                  <c:v>1.164493115E6</c:v>
                </c:pt>
                <c:pt idx="27">
                  <c:v>1.172900748E6</c:v>
                </c:pt>
                <c:pt idx="28">
                  <c:v>1.1813828E6</c:v>
                </c:pt>
                <c:pt idx="29">
                  <c:v>1.18995724E6</c:v>
                </c:pt>
                <c:pt idx="30">
                  <c:v>1.198625658E6</c:v>
                </c:pt>
                <c:pt idx="31">
                  <c:v>1.207406453E6</c:v>
                </c:pt>
                <c:pt idx="32">
                  <c:v>1.216267118E6</c:v>
                </c:pt>
                <c:pt idx="33">
                  <c:v>1.225094233E6</c:v>
                </c:pt>
                <c:pt idx="34">
                  <c:v>1.23373609E6</c:v>
                </c:pt>
                <c:pt idx="35">
                  <c:v>1.242082015E6</c:v>
                </c:pt>
                <c:pt idx="36">
                  <c:v>1.250086251E6</c:v>
                </c:pt>
                <c:pt idx="37">
                  <c:v>1.257771262E6</c:v>
                </c:pt>
                <c:pt idx="38">
                  <c:v>1.265179467E6</c:v>
                </c:pt>
                <c:pt idx="39">
                  <c:v>1.272384216E6</c:v>
                </c:pt>
                <c:pt idx="40">
                  <c:v>1.279440147E6</c:v>
                </c:pt>
                <c:pt idx="41">
                  <c:v>1.286351929E6</c:v>
                </c:pt>
                <c:pt idx="42">
                  <c:v>1.293101063E6</c:v>
                </c:pt>
                <c:pt idx="43">
                  <c:v>1.29969299E6</c:v>
                </c:pt>
                <c:pt idx="44">
                  <c:v>1.306130908E6</c:v>
                </c:pt>
                <c:pt idx="45">
                  <c:v>1.31241691E6</c:v>
                </c:pt>
                <c:pt idx="46">
                  <c:v>1.318554907E6</c:v>
                </c:pt>
                <c:pt idx="47">
                  <c:v>1.324546046E6</c:v>
                </c:pt>
                <c:pt idx="48">
                  <c:v>1.330385288E6</c:v>
                </c:pt>
                <c:pt idx="49">
                  <c:v>1.336064706E6</c:v>
                </c:pt>
                <c:pt idx="50">
                  <c:v>1.34157763E6</c:v>
                </c:pt>
                <c:pt idx="51">
                  <c:v>1.346923974E6</c:v>
                </c:pt>
                <c:pt idx="52">
                  <c:v>1.352103156E6</c:v>
                </c:pt>
                <c:pt idx="53">
                  <c:v>1.357107295E6</c:v>
                </c:pt>
                <c:pt idx="54">
                  <c:v>1.361926667E6</c:v>
                </c:pt>
                <c:pt idx="55">
                  <c:v>1.366554665E6</c:v>
                </c:pt>
                <c:pt idx="56">
                  <c:v>1.370989365E6</c:v>
                </c:pt>
                <c:pt idx="57">
                  <c:v>1.375233642E6</c:v>
                </c:pt>
                <c:pt idx="58">
                  <c:v>1.379292049E6</c:v>
                </c:pt>
                <c:pt idx="59">
                  <c:v>1.38317158E6</c:v>
                </c:pt>
                <c:pt idx="60">
                  <c:v>1.386878704E6</c:v>
                </c:pt>
              </c:numCache>
            </c:numRef>
          </c:val>
        </c:ser>
        <c:ser>
          <c:idx val="0"/>
          <c:order val="1"/>
          <c:tx>
            <c:strRef>
              <c:f>Sheet1!$A$3</c:f>
              <c:strCache>
                <c:ptCount val="1"/>
                <c:pt idx="0">
                  <c:v>non-OECD Asia</c:v>
                </c:pt>
              </c:strCache>
            </c:strRef>
          </c:tx>
          <c:spPr>
            <a:solidFill>
              <a:srgbClr val="FBCC00"/>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Sheet1!$B$3:$BJ$3</c:f>
              <c:numCache>
                <c:formatCode>General</c:formatCode>
                <c:ptCount val="61"/>
                <c:pt idx="0">
                  <c:v>2.077493303E6</c:v>
                </c:pt>
                <c:pt idx="1">
                  <c:v>2.120977927E6</c:v>
                </c:pt>
                <c:pt idx="2">
                  <c:v>2.163651929E6</c:v>
                </c:pt>
                <c:pt idx="3">
                  <c:v>2.206017715E6</c:v>
                </c:pt>
                <c:pt idx="4">
                  <c:v>2.248788744E6</c:v>
                </c:pt>
                <c:pt idx="5">
                  <c:v>2.292519738E6</c:v>
                </c:pt>
                <c:pt idx="6">
                  <c:v>2.337218184E6</c:v>
                </c:pt>
                <c:pt idx="7">
                  <c:v>2.382821385E6</c:v>
                </c:pt>
                <c:pt idx="8">
                  <c:v>2.429708949E6</c:v>
                </c:pt>
                <c:pt idx="9">
                  <c:v>2.478323133E6</c:v>
                </c:pt>
                <c:pt idx="10">
                  <c:v>2.528887546E6</c:v>
                </c:pt>
                <c:pt idx="11">
                  <c:v>2.581596375E6</c:v>
                </c:pt>
                <c:pt idx="12">
                  <c:v>2.636115526E6</c:v>
                </c:pt>
                <c:pt idx="13">
                  <c:v>2.691469748E6</c:v>
                </c:pt>
                <c:pt idx="14">
                  <c:v>2.746328335E6</c:v>
                </c:pt>
                <c:pt idx="15">
                  <c:v>2.799688833E6</c:v>
                </c:pt>
                <c:pt idx="16">
                  <c:v>2.851218816E6</c:v>
                </c:pt>
                <c:pt idx="17">
                  <c:v>2.90104329E6</c:v>
                </c:pt>
                <c:pt idx="18">
                  <c:v>2.949187653E6</c:v>
                </c:pt>
                <c:pt idx="19">
                  <c:v>2.995833388E6</c:v>
                </c:pt>
                <c:pt idx="20">
                  <c:v>3.041140706E6</c:v>
                </c:pt>
                <c:pt idx="21">
                  <c:v>3.085025688E6</c:v>
                </c:pt>
                <c:pt idx="22">
                  <c:v>3.127454023E6</c:v>
                </c:pt>
                <c:pt idx="23">
                  <c:v>3.168724639E6</c:v>
                </c:pt>
                <c:pt idx="24">
                  <c:v>3.209244391E6</c:v>
                </c:pt>
                <c:pt idx="25">
                  <c:v>3.249325478E6</c:v>
                </c:pt>
                <c:pt idx="26">
                  <c:v>3.289111205E6</c:v>
                </c:pt>
                <c:pt idx="27">
                  <c:v>3.328591024E6</c:v>
                </c:pt>
                <c:pt idx="28">
                  <c:v>3.367737494E6</c:v>
                </c:pt>
                <c:pt idx="29">
                  <c:v>3.40646258E6</c:v>
                </c:pt>
                <c:pt idx="30">
                  <c:v>3.444720119E6</c:v>
                </c:pt>
                <c:pt idx="31">
                  <c:v>3.482482484E6</c:v>
                </c:pt>
                <c:pt idx="32">
                  <c:v>3.519841256E6</c:v>
                </c:pt>
                <c:pt idx="33">
                  <c:v>3.557001099E6</c:v>
                </c:pt>
                <c:pt idx="34">
                  <c:v>3.594229647E6</c:v>
                </c:pt>
                <c:pt idx="35">
                  <c:v>3.631692918E6</c:v>
                </c:pt>
                <c:pt idx="36">
                  <c:v>3.669464773E6</c:v>
                </c:pt>
                <c:pt idx="37">
                  <c:v>3.707414879E6</c:v>
                </c:pt>
                <c:pt idx="38">
                  <c:v>3.745247579E6</c:v>
                </c:pt>
                <c:pt idx="39">
                  <c:v>3.782549226E6</c:v>
                </c:pt>
                <c:pt idx="40">
                  <c:v>3.819000902E6</c:v>
                </c:pt>
                <c:pt idx="41">
                  <c:v>3.854490546E6</c:v>
                </c:pt>
                <c:pt idx="42">
                  <c:v>3.889036679E6</c:v>
                </c:pt>
                <c:pt idx="43">
                  <c:v>3.922609254E6</c:v>
                </c:pt>
                <c:pt idx="44">
                  <c:v>3.955215828E6</c:v>
                </c:pt>
                <c:pt idx="45">
                  <c:v>3.986856878E6</c:v>
                </c:pt>
                <c:pt idx="46">
                  <c:v>4.017487882E6</c:v>
                </c:pt>
                <c:pt idx="47">
                  <c:v>4.047060772E6</c:v>
                </c:pt>
                <c:pt idx="48">
                  <c:v>4.075576439E6</c:v>
                </c:pt>
                <c:pt idx="49">
                  <c:v>4.103049692E6</c:v>
                </c:pt>
                <c:pt idx="50">
                  <c:v>4.129492163E6</c:v>
                </c:pt>
                <c:pt idx="51">
                  <c:v>4.154893687E6</c:v>
                </c:pt>
                <c:pt idx="52">
                  <c:v>4.179245655E6</c:v>
                </c:pt>
                <c:pt idx="53">
                  <c:v>4.20256544E6</c:v>
                </c:pt>
                <c:pt idx="54">
                  <c:v>4.224877979E6</c:v>
                </c:pt>
                <c:pt idx="55">
                  <c:v>4.246201362E6</c:v>
                </c:pt>
                <c:pt idx="56">
                  <c:v>4.26654104E6</c:v>
                </c:pt>
                <c:pt idx="57">
                  <c:v>4.285891714E6</c:v>
                </c:pt>
                <c:pt idx="58">
                  <c:v>4.304247544E6</c:v>
                </c:pt>
                <c:pt idx="59">
                  <c:v>4.321598508E6</c:v>
                </c:pt>
                <c:pt idx="60">
                  <c:v>4.337936918E6</c:v>
                </c:pt>
              </c:numCache>
            </c:numRef>
          </c:val>
        </c:ser>
        <c:ser>
          <c:idx val="4"/>
          <c:order val="2"/>
          <c:tx>
            <c:strRef>
              <c:f>Sheet1!$A$4</c:f>
              <c:strCache>
                <c:ptCount val="1"/>
                <c:pt idx="0">
                  <c:v>Other</c:v>
                </c:pt>
              </c:strCache>
            </c:strRef>
          </c:tx>
          <c:spPr>
            <a:solidFill>
              <a:schemeClr val="accent3">
                <a:lumMod val="65000"/>
              </a:schemeClr>
            </a:solidFill>
            <a:ln w="9525">
              <a:solidFill>
                <a:schemeClr val="bg1">
                  <a:lumMod val="75000"/>
                </a:schemeClr>
              </a:solidFill>
              <a:prstDash val="solid"/>
            </a:ln>
          </c:spPr>
          <c:cat>
            <c:numRef>
              <c:f>Sheet1!$B$1:$BJ$1</c:f>
              <c:numCache>
                <c:formatCode>General</c:formatCode>
                <c:ptCount val="61"/>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pt idx="34">
                  <c:v>2009.0</c:v>
                </c:pt>
                <c:pt idx="35">
                  <c:v>2010.0</c:v>
                </c:pt>
                <c:pt idx="36">
                  <c:v>2011.0</c:v>
                </c:pt>
                <c:pt idx="37">
                  <c:v>2012.0</c:v>
                </c:pt>
                <c:pt idx="38">
                  <c:v>2013.0</c:v>
                </c:pt>
                <c:pt idx="39">
                  <c:v>2014.0</c:v>
                </c:pt>
                <c:pt idx="40">
                  <c:v>2015.0</c:v>
                </c:pt>
                <c:pt idx="41">
                  <c:v>2016.0</c:v>
                </c:pt>
                <c:pt idx="42">
                  <c:v>2017.0</c:v>
                </c:pt>
                <c:pt idx="43">
                  <c:v>2018.0</c:v>
                </c:pt>
                <c:pt idx="44">
                  <c:v>2019.0</c:v>
                </c:pt>
                <c:pt idx="45">
                  <c:v>2020.0</c:v>
                </c:pt>
                <c:pt idx="46">
                  <c:v>2021.0</c:v>
                </c:pt>
                <c:pt idx="47">
                  <c:v>2022.0</c:v>
                </c:pt>
                <c:pt idx="48">
                  <c:v>2023.0</c:v>
                </c:pt>
                <c:pt idx="49">
                  <c:v>2024.0</c:v>
                </c:pt>
                <c:pt idx="50">
                  <c:v>2025.0</c:v>
                </c:pt>
                <c:pt idx="51">
                  <c:v>2026.0</c:v>
                </c:pt>
                <c:pt idx="52">
                  <c:v>2027.0</c:v>
                </c:pt>
                <c:pt idx="53">
                  <c:v>2028.0</c:v>
                </c:pt>
                <c:pt idx="54">
                  <c:v>2029.0</c:v>
                </c:pt>
                <c:pt idx="55">
                  <c:v>2030.0</c:v>
                </c:pt>
                <c:pt idx="56">
                  <c:v>2031.0</c:v>
                </c:pt>
                <c:pt idx="57">
                  <c:v>2032.0</c:v>
                </c:pt>
                <c:pt idx="58">
                  <c:v>2033.0</c:v>
                </c:pt>
                <c:pt idx="59">
                  <c:v>2034.0</c:v>
                </c:pt>
                <c:pt idx="60">
                  <c:v>2035.0</c:v>
                </c:pt>
              </c:numCache>
            </c:numRef>
          </c:cat>
          <c:val>
            <c:numRef>
              <c:f>Sheet1!$B$4:$BJ$4</c:f>
              <c:numCache>
                <c:formatCode>General</c:formatCode>
                <c:ptCount val="61"/>
                <c:pt idx="0">
                  <c:v>1.050417415E6</c:v>
                </c:pt>
                <c:pt idx="1">
                  <c:v>1.072908229E6</c:v>
                </c:pt>
                <c:pt idx="2">
                  <c:v>1.096041571E6</c:v>
                </c:pt>
                <c:pt idx="3">
                  <c:v>1.119865646E6</c:v>
                </c:pt>
                <c:pt idx="4">
                  <c:v>1.144435265E6</c:v>
                </c:pt>
                <c:pt idx="5">
                  <c:v>1.169775977E6</c:v>
                </c:pt>
                <c:pt idx="6">
                  <c:v>1.195866516E6</c:v>
                </c:pt>
                <c:pt idx="7">
                  <c:v>1.222649323E6</c:v>
                </c:pt>
                <c:pt idx="8">
                  <c:v>1.250059379E6</c:v>
                </c:pt>
                <c:pt idx="9">
                  <c:v>1.278011215E6</c:v>
                </c:pt>
                <c:pt idx="10">
                  <c:v>1.306408858E6</c:v>
                </c:pt>
                <c:pt idx="11">
                  <c:v>1.33525366E6</c:v>
                </c:pt>
                <c:pt idx="12">
                  <c:v>1.364458353E6</c:v>
                </c:pt>
                <c:pt idx="13">
                  <c:v>1.393732319E6</c:v>
                </c:pt>
                <c:pt idx="14">
                  <c:v>1.422707204E6</c:v>
                </c:pt>
                <c:pt idx="15">
                  <c:v>1.451124736E6</c:v>
                </c:pt>
                <c:pt idx="16">
                  <c:v>1.478879113E6</c:v>
                </c:pt>
                <c:pt idx="17">
                  <c:v>1.506050271E6</c:v>
                </c:pt>
                <c:pt idx="18">
                  <c:v>1.53280421E6</c:v>
                </c:pt>
                <c:pt idx="19">
                  <c:v>1.55940219E6</c:v>
                </c:pt>
                <c:pt idx="20">
                  <c:v>1.586056551E6</c:v>
                </c:pt>
                <c:pt idx="21">
                  <c:v>1.612837498E6</c:v>
                </c:pt>
                <c:pt idx="22">
                  <c:v>1.639755494E6</c:v>
                </c:pt>
                <c:pt idx="23">
                  <c:v>1.666900654E6</c:v>
                </c:pt>
                <c:pt idx="24">
                  <c:v>1.694363726E6</c:v>
                </c:pt>
                <c:pt idx="25">
                  <c:v>1.722234467E6</c:v>
                </c:pt>
                <c:pt idx="26">
                  <c:v>1.750542706E6</c:v>
                </c:pt>
                <c:pt idx="27">
                  <c:v>1.779362045E6</c:v>
                </c:pt>
                <c:pt idx="28">
                  <c:v>1.808871455E6</c:v>
                </c:pt>
                <c:pt idx="29">
                  <c:v>1.839285775E6</c:v>
                </c:pt>
                <c:pt idx="30">
                  <c:v>1.870748828E6</c:v>
                </c:pt>
                <c:pt idx="31">
                  <c:v>1.90333904E6</c:v>
                </c:pt>
                <c:pt idx="32">
                  <c:v>1.936997563E6</c:v>
                </c:pt>
                <c:pt idx="33">
                  <c:v>1.971553896E6</c:v>
                </c:pt>
                <c:pt idx="34">
                  <c:v>2.006756196E6</c:v>
                </c:pt>
                <c:pt idx="35">
                  <c:v>2.042408549E6</c:v>
                </c:pt>
                <c:pt idx="36">
                  <c:v>2.078447736E6</c:v>
                </c:pt>
                <c:pt idx="37">
                  <c:v>2.114886276E6</c:v>
                </c:pt>
                <c:pt idx="38">
                  <c:v>2.151692388E6</c:v>
                </c:pt>
                <c:pt idx="39">
                  <c:v>2.188850679E6</c:v>
                </c:pt>
                <c:pt idx="40">
                  <c:v>2.226341176E6</c:v>
                </c:pt>
                <c:pt idx="41">
                  <c:v>2.264134308E6</c:v>
                </c:pt>
                <c:pt idx="42">
                  <c:v>2.302187734E6</c:v>
                </c:pt>
                <c:pt idx="43">
                  <c:v>2.340457805E6</c:v>
                </c:pt>
                <c:pt idx="44">
                  <c:v>2.378898147E6</c:v>
                </c:pt>
                <c:pt idx="45">
                  <c:v>2.417475254E6</c:v>
                </c:pt>
                <c:pt idx="46">
                  <c:v>2.456166659E6</c:v>
                </c:pt>
                <c:pt idx="47">
                  <c:v>2.49497299E6</c:v>
                </c:pt>
                <c:pt idx="48">
                  <c:v>2.533915129E6</c:v>
                </c:pt>
                <c:pt idx="49">
                  <c:v>2.573028777E6</c:v>
                </c:pt>
                <c:pt idx="50">
                  <c:v>2.612342966E6</c:v>
                </c:pt>
                <c:pt idx="51">
                  <c:v>2.651859708E6</c:v>
                </c:pt>
                <c:pt idx="52">
                  <c:v>2.691577743E6</c:v>
                </c:pt>
                <c:pt idx="53">
                  <c:v>2.731520088E6</c:v>
                </c:pt>
                <c:pt idx="54">
                  <c:v>2.77171453E6</c:v>
                </c:pt>
                <c:pt idx="55">
                  <c:v>2.812181447E6</c:v>
                </c:pt>
                <c:pt idx="56">
                  <c:v>2.852925182E6</c:v>
                </c:pt>
                <c:pt idx="57">
                  <c:v>2.893942278E6</c:v>
                </c:pt>
                <c:pt idx="58">
                  <c:v>2.935234042E6</c:v>
                </c:pt>
                <c:pt idx="59">
                  <c:v>2.976798954E6</c:v>
                </c:pt>
                <c:pt idx="60">
                  <c:v>3.01863133E6</c:v>
                </c:pt>
              </c:numCache>
            </c:numRef>
          </c:val>
        </c:ser>
        <c:dLbls>
          <c:showLegendKey val="0"/>
          <c:showVal val="0"/>
          <c:showCatName val="0"/>
          <c:showSerName val="0"/>
          <c:showPercent val="0"/>
          <c:showBubbleSize val="0"/>
        </c:dLbls>
        <c:axId val="1805523608"/>
        <c:axId val="1805526904"/>
      </c:areaChart>
      <c:catAx>
        <c:axId val="1805523608"/>
        <c:scaling>
          <c:orientation val="minMax"/>
        </c:scaling>
        <c:delete val="0"/>
        <c:axPos val="b"/>
        <c:numFmt formatCode="General" sourceLinked="1"/>
        <c:majorTickMark val="none"/>
        <c:minorTickMark val="none"/>
        <c:tickLblPos val="nextTo"/>
        <c:spPr>
          <a:ln w="12700">
            <a:solidFill>
              <a:schemeClr val="tx1"/>
            </a:solidFill>
            <a:prstDash val="solid"/>
          </a:ln>
        </c:spPr>
        <c:txPr>
          <a:bodyPr rot="0" vert="horz"/>
          <a:lstStyle/>
          <a:p>
            <a:pPr>
              <a:defRPr/>
            </a:pPr>
            <a:endParaRPr lang="en-US"/>
          </a:p>
        </c:txPr>
        <c:crossAx val="1805526904"/>
        <c:crossesAt val="0.0"/>
        <c:auto val="1"/>
        <c:lblAlgn val="ctr"/>
        <c:lblOffset val="100"/>
        <c:tickLblSkip val="20"/>
        <c:tickMarkSkip val="10"/>
        <c:noMultiLvlLbl val="0"/>
      </c:catAx>
      <c:valAx>
        <c:axId val="1805526904"/>
        <c:scaling>
          <c:orientation val="minMax"/>
          <c:max val="9.0E6"/>
          <c:min val="0.0"/>
        </c:scaling>
        <c:delete val="0"/>
        <c:axPos val="l"/>
        <c:numFmt formatCode="0" sourceLinked="0"/>
        <c:majorTickMark val="in"/>
        <c:minorTickMark val="none"/>
        <c:tickLblPos val="nextTo"/>
        <c:spPr>
          <a:ln w="12621">
            <a:solidFill>
              <a:srgbClr val="CCCCCC"/>
            </a:solidFill>
            <a:prstDash val="solid"/>
          </a:ln>
        </c:spPr>
        <c:txPr>
          <a:bodyPr rot="0" vert="horz"/>
          <a:lstStyle/>
          <a:p>
            <a:pPr>
              <a:defRPr/>
            </a:pPr>
            <a:endParaRPr lang="en-US"/>
          </a:p>
        </c:txPr>
        <c:crossAx val="1805523608"/>
        <c:crosses val="autoZero"/>
        <c:crossBetween val="midCat"/>
        <c:majorUnit val="1.0E6"/>
        <c:dispUnits>
          <c:builtInUnit val="millions"/>
        </c:dispUnits>
      </c:valAx>
      <c:spPr>
        <a:noFill/>
        <a:ln w="25243">
          <a:noFill/>
        </a:ln>
      </c:spPr>
    </c:plotArea>
    <c:plotVisOnly val="1"/>
    <c:dispBlanksAs val="zero"/>
    <c:showDLblsOverMax val="0"/>
  </c:chart>
  <c:spPr>
    <a:noFill/>
    <a:ln>
      <a:noFill/>
    </a:ln>
  </c:spPr>
  <c:txPr>
    <a:bodyPr/>
    <a:lstStyle/>
    <a:p>
      <a:pPr>
        <a:defRPr sz="140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40569149036"/>
          <c:y val="0.112332792558603"/>
          <c:w val="0.700020294533369"/>
          <c:h val="0.795105513674328"/>
        </c:manualLayout>
      </c:layout>
      <c:scatterChart>
        <c:scatterStyle val="lineMarker"/>
        <c:varyColors val="0"/>
        <c:ser>
          <c:idx val="0"/>
          <c:order val="0"/>
          <c:tx>
            <c:strRef>
              <c:f>Sheet1!$B$1</c:f>
              <c:strCache>
                <c:ptCount val="1"/>
                <c:pt idx="0">
                  <c:v>Oil</c:v>
                </c:pt>
              </c:strCache>
            </c:strRef>
          </c:tx>
          <c:spPr>
            <a:ln w="28575">
              <a:solidFill>
                <a:srgbClr val="99CC00"/>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Sheet1!$B$2:$B$232</c:f>
              <c:numCache>
                <c:formatCode>General</c:formatCode>
                <c:ptCount val="231"/>
                <c:pt idx="0">
                  <c:v>0.406283454803415</c:v>
                </c:pt>
                <c:pt idx="1">
                  <c:v>0.414814481376299</c:v>
                </c:pt>
                <c:pt idx="2">
                  <c:v>0.428555489355025</c:v>
                </c:pt>
                <c:pt idx="3">
                  <c:v>0.438931698358662</c:v>
                </c:pt>
                <c:pt idx="4">
                  <c:v>0.447129911140828</c:v>
                </c:pt>
                <c:pt idx="5">
                  <c:v>0.456974651993862</c:v>
                </c:pt>
                <c:pt idx="6">
                  <c:v>0.463698247216884</c:v>
                </c:pt>
                <c:pt idx="7">
                  <c:v>0.474023446535734</c:v>
                </c:pt>
                <c:pt idx="8">
                  <c:v>0.483961477267084</c:v>
                </c:pt>
                <c:pt idx="9">
                  <c:v>0.475071339050053</c:v>
                </c:pt>
                <c:pt idx="10">
                  <c:v>0.467486761375032</c:v>
                </c:pt>
                <c:pt idx="11">
                  <c:v>0.471912191599049</c:v>
                </c:pt>
                <c:pt idx="12">
                  <c:v>0.471070461479054</c:v>
                </c:pt>
                <c:pt idx="13">
                  <c:v>0.469371266668633</c:v>
                </c:pt>
                <c:pt idx="14">
                  <c:v>0.461774355679447</c:v>
                </c:pt>
                <c:pt idx="15">
                  <c:v>0.448995937985993</c:v>
                </c:pt>
                <c:pt idx="16">
                  <c:v>0.435608735354903</c:v>
                </c:pt>
                <c:pt idx="17">
                  <c:v>0.423398093717522</c:v>
                </c:pt>
                <c:pt idx="18">
                  <c:v>0.414481716532589</c:v>
                </c:pt>
                <c:pt idx="19">
                  <c:v>0.404098134967356</c:v>
                </c:pt>
                <c:pt idx="20">
                  <c:v>0.392893781018268</c:v>
                </c:pt>
                <c:pt idx="21">
                  <c:v>0.395725790688892</c:v>
                </c:pt>
                <c:pt idx="22">
                  <c:v>0.389940904847455</c:v>
                </c:pt>
                <c:pt idx="23">
                  <c:v>0.388502777667903</c:v>
                </c:pt>
                <c:pt idx="24">
                  <c:v>0.38709885054694</c:v>
                </c:pt>
                <c:pt idx="25">
                  <c:v>0.388688260100664</c:v>
                </c:pt>
                <c:pt idx="26">
                  <c:v>0.386328082745118</c:v>
                </c:pt>
                <c:pt idx="27">
                  <c:v>0.390597622937557</c:v>
                </c:pt>
                <c:pt idx="28">
                  <c:v>0.384920463772312</c:v>
                </c:pt>
                <c:pt idx="29">
                  <c:v>0.387569845893895</c:v>
                </c:pt>
                <c:pt idx="30">
                  <c:v>0.382775505796491</c:v>
                </c:pt>
                <c:pt idx="31">
                  <c:v>0.380702946545932</c:v>
                </c:pt>
                <c:pt idx="32">
                  <c:v>0.38646762313817</c:v>
                </c:pt>
                <c:pt idx="33">
                  <c:v>0.387097038045421</c:v>
                </c:pt>
                <c:pt idx="34">
                  <c:v>0.388287652595244</c:v>
                </c:pt>
                <c:pt idx="35">
                  <c:v>0.382623098568666</c:v>
                </c:pt>
                <c:pt idx="36">
                  <c:v>0.382089338612019</c:v>
                </c:pt>
                <c:pt idx="37">
                  <c:v>0.378006710049956</c:v>
                </c:pt>
                <c:pt idx="38">
                  <c:v>0.373145138646788</c:v>
                </c:pt>
                <c:pt idx="39">
                  <c:v>0.369450101184659</c:v>
                </c:pt>
                <c:pt idx="40">
                  <c:v>0.363955012658384</c:v>
                </c:pt>
                <c:pt idx="41">
                  <c:v>0.356929092217911</c:v>
                </c:pt>
                <c:pt idx="42">
                  <c:v>0.351923312332277</c:v>
                </c:pt>
                <c:pt idx="43">
                  <c:v>0.344818401178789</c:v>
                </c:pt>
                <c:pt idx="44">
                  <c:v>0.341932994868359</c:v>
                </c:pt>
                <c:pt idx="45">
                  <c:v>0.332950442781726</c:v>
                </c:pt>
                <c:pt idx="46">
                  <c:v>0.329016347764251</c:v>
                </c:pt>
                <c:pt idx="47">
                  <c:v>0.326613996385155</c:v>
                </c:pt>
                <c:pt idx="48">
                  <c:v>0.323612702076956</c:v>
                </c:pt>
                <c:pt idx="49">
                  <c:v>0.322911056255202</c:v>
                </c:pt>
                <c:pt idx="50">
                  <c:v>0.31936331403331</c:v>
                </c:pt>
                <c:pt idx="51">
                  <c:v>0.315075642604919</c:v>
                </c:pt>
                <c:pt idx="52">
                  <c:v>0.311256470337451</c:v>
                </c:pt>
                <c:pt idx="53">
                  <c:v>0.308544208921919</c:v>
                </c:pt>
                <c:pt idx="54">
                  <c:v>0.306190417301727</c:v>
                </c:pt>
                <c:pt idx="55">
                  <c:v>0.303859056949486</c:v>
                </c:pt>
                <c:pt idx="56">
                  <c:v>0.30229089424057</c:v>
                </c:pt>
                <c:pt idx="57">
                  <c:v>0.300984208272089</c:v>
                </c:pt>
                <c:pt idx="58">
                  <c:v>0.299739302043201</c:v>
                </c:pt>
                <c:pt idx="59">
                  <c:v>0.298744532028278</c:v>
                </c:pt>
                <c:pt idx="60">
                  <c:v>0.297622095799487</c:v>
                </c:pt>
                <c:pt idx="61">
                  <c:v>0.29653306164817</c:v>
                </c:pt>
                <c:pt idx="62">
                  <c:v>0.295368211087263</c:v>
                </c:pt>
                <c:pt idx="63">
                  <c:v>0.293980183260176</c:v>
                </c:pt>
                <c:pt idx="64">
                  <c:v>0.292545756782317</c:v>
                </c:pt>
                <c:pt idx="65">
                  <c:v>0.291030456800089</c:v>
                </c:pt>
                <c:pt idx="66">
                  <c:v>0.289561546350723</c:v>
                </c:pt>
                <c:pt idx="67">
                  <c:v>0.287980104437701</c:v>
                </c:pt>
                <c:pt idx="68">
                  <c:v>0.286271245756834</c:v>
                </c:pt>
                <c:pt idx="69">
                  <c:v>0.284468345661846</c:v>
                </c:pt>
                <c:pt idx="70">
                  <c:v>0.282601213531794</c:v>
                </c:pt>
              </c:numCache>
            </c:numRef>
          </c:yVal>
          <c:smooth val="0"/>
        </c:ser>
        <c:ser>
          <c:idx val="1"/>
          <c:order val="1"/>
          <c:tx>
            <c:strRef>
              <c:f>Sheet1!$C$1</c:f>
              <c:strCache>
                <c:ptCount val="1"/>
                <c:pt idx="0">
                  <c:v>Gas</c:v>
                </c:pt>
              </c:strCache>
            </c:strRef>
          </c:tx>
          <c:spPr>
            <a:ln w="28575">
              <a:solidFill>
                <a:srgbClr val="DC0000"/>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Sheet1!$C$2:$C$232</c:f>
              <c:numCache>
                <c:formatCode>General</c:formatCode>
                <c:ptCount val="231"/>
                <c:pt idx="0">
                  <c:v>0.156168415944614</c:v>
                </c:pt>
                <c:pt idx="1">
                  <c:v>0.161400552391379</c:v>
                </c:pt>
                <c:pt idx="2">
                  <c:v>0.166698242575473</c:v>
                </c:pt>
                <c:pt idx="3">
                  <c:v>0.171116666058263</c:v>
                </c:pt>
                <c:pt idx="4">
                  <c:v>0.176312885489834</c:v>
                </c:pt>
                <c:pt idx="5">
                  <c:v>0.180592688250281</c:v>
                </c:pt>
                <c:pt idx="6">
                  <c:v>0.185556477451623</c:v>
                </c:pt>
                <c:pt idx="7">
                  <c:v>0.185097211781143</c:v>
                </c:pt>
                <c:pt idx="8">
                  <c:v>0.18320574076406</c:v>
                </c:pt>
                <c:pt idx="9">
                  <c:v>0.186390243729548</c:v>
                </c:pt>
                <c:pt idx="10">
                  <c:v>0.184739331069136</c:v>
                </c:pt>
                <c:pt idx="11">
                  <c:v>0.185412063520974</c:v>
                </c:pt>
                <c:pt idx="12">
                  <c:v>0.184419277571375</c:v>
                </c:pt>
                <c:pt idx="13">
                  <c:v>0.18591500187504</c:v>
                </c:pt>
                <c:pt idx="14">
                  <c:v>0.191004413057106</c:v>
                </c:pt>
                <c:pt idx="15">
                  <c:v>0.195260346018155</c:v>
                </c:pt>
                <c:pt idx="16">
                  <c:v>0.198709331792856</c:v>
                </c:pt>
                <c:pt idx="17">
                  <c:v>0.199975105302961</c:v>
                </c:pt>
                <c:pt idx="18">
                  <c:v>0.199458628517447</c:v>
                </c:pt>
                <c:pt idx="19">
                  <c:v>0.206060698386422</c:v>
                </c:pt>
                <c:pt idx="20">
                  <c:v>0.207110983890473</c:v>
                </c:pt>
                <c:pt idx="21">
                  <c:v>0.204309384170844</c:v>
                </c:pt>
                <c:pt idx="22">
                  <c:v>0.207680199644887</c:v>
                </c:pt>
                <c:pt idx="23">
                  <c:v>0.209415199936696</c:v>
                </c:pt>
                <c:pt idx="24">
                  <c:v>0.21449750864952</c:v>
                </c:pt>
                <c:pt idx="25">
                  <c:v>0.217967096580889</c:v>
                </c:pt>
                <c:pt idx="26">
                  <c:v>0.221972738664968</c:v>
                </c:pt>
                <c:pt idx="27">
                  <c:v>0.222166485313099</c:v>
                </c:pt>
                <c:pt idx="28">
                  <c:v>0.223518859130468</c:v>
                </c:pt>
                <c:pt idx="29">
                  <c:v>0.222482416884124</c:v>
                </c:pt>
                <c:pt idx="30">
                  <c:v>0.224334827678864</c:v>
                </c:pt>
                <c:pt idx="31">
                  <c:v>0.2285550109658</c:v>
                </c:pt>
                <c:pt idx="32">
                  <c:v>0.225407511805576</c:v>
                </c:pt>
                <c:pt idx="33">
                  <c:v>0.228134160757994</c:v>
                </c:pt>
                <c:pt idx="34">
                  <c:v>0.229685460074151</c:v>
                </c:pt>
                <c:pt idx="35">
                  <c:v>0.233029303903414</c:v>
                </c:pt>
                <c:pt idx="36">
                  <c:v>0.235180217661787</c:v>
                </c:pt>
                <c:pt idx="37">
                  <c:v>0.237254112734234</c:v>
                </c:pt>
                <c:pt idx="38">
                  <c:v>0.235777070546608</c:v>
                </c:pt>
                <c:pt idx="39">
                  <c:v>0.232517097195393</c:v>
                </c:pt>
                <c:pt idx="40">
                  <c:v>0.232906289709061</c:v>
                </c:pt>
                <c:pt idx="41">
                  <c:v>0.232566664575743</c:v>
                </c:pt>
                <c:pt idx="42">
                  <c:v>0.235562053284792</c:v>
                </c:pt>
                <c:pt idx="43">
                  <c:v>0.238310167369887</c:v>
                </c:pt>
                <c:pt idx="44">
                  <c:v>0.235558392871599</c:v>
                </c:pt>
                <c:pt idx="45">
                  <c:v>0.239902705305355</c:v>
                </c:pt>
                <c:pt idx="46">
                  <c:v>0.238293402624376</c:v>
                </c:pt>
                <c:pt idx="47">
                  <c:v>0.239221167575255</c:v>
                </c:pt>
                <c:pt idx="48">
                  <c:v>0.237256450179522</c:v>
                </c:pt>
                <c:pt idx="49">
                  <c:v>0.239005046779149</c:v>
                </c:pt>
                <c:pt idx="50">
                  <c:v>0.243678789728575</c:v>
                </c:pt>
                <c:pt idx="51">
                  <c:v>0.245042267990704</c:v>
                </c:pt>
                <c:pt idx="52">
                  <c:v>0.245100485998765</c:v>
                </c:pt>
                <c:pt idx="53">
                  <c:v>0.245705283328875</c:v>
                </c:pt>
                <c:pt idx="54">
                  <c:v>0.248100099672736</c:v>
                </c:pt>
                <c:pt idx="55">
                  <c:v>0.248761485314942</c:v>
                </c:pt>
                <c:pt idx="56">
                  <c:v>0.249878798454665</c:v>
                </c:pt>
                <c:pt idx="57">
                  <c:v>0.250682818353245</c:v>
                </c:pt>
                <c:pt idx="58">
                  <c:v>0.251149711954468</c:v>
                </c:pt>
                <c:pt idx="59">
                  <c:v>0.25130914580213</c:v>
                </c:pt>
                <c:pt idx="60">
                  <c:v>0.25226810554814</c:v>
                </c:pt>
                <c:pt idx="61">
                  <c:v>0.25284060064973</c:v>
                </c:pt>
                <c:pt idx="62">
                  <c:v>0.253481650515037</c:v>
                </c:pt>
                <c:pt idx="63">
                  <c:v>0.254052450268357</c:v>
                </c:pt>
                <c:pt idx="64">
                  <c:v>0.25477693304119</c:v>
                </c:pt>
                <c:pt idx="65">
                  <c:v>0.255646613264306</c:v>
                </c:pt>
                <c:pt idx="66">
                  <c:v>0.256382842850664</c:v>
                </c:pt>
                <c:pt idx="67">
                  <c:v>0.25752102905951</c:v>
                </c:pt>
                <c:pt idx="68">
                  <c:v>0.258705307873659</c:v>
                </c:pt>
                <c:pt idx="69">
                  <c:v>0.2597644060087</c:v>
                </c:pt>
                <c:pt idx="70">
                  <c:v>0.261111457824846</c:v>
                </c:pt>
              </c:numCache>
            </c:numRef>
          </c:yVal>
          <c:smooth val="0"/>
        </c:ser>
        <c:ser>
          <c:idx val="2"/>
          <c:order val="2"/>
          <c:tx>
            <c:strRef>
              <c:f>Sheet1!$D$1</c:f>
              <c:strCache>
                <c:ptCount val="1"/>
                <c:pt idx="0">
                  <c:v>Coal</c:v>
                </c:pt>
              </c:strCache>
            </c:strRef>
          </c:tx>
          <c:spPr>
            <a:ln w="28575">
              <a:solidFill>
                <a:srgbClr val="666666"/>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Sheet1!$D$2:$D$232</c:f>
              <c:numCache>
                <c:formatCode>General</c:formatCode>
                <c:ptCount val="231"/>
                <c:pt idx="0">
                  <c:v>0.380244298940958</c:v>
                </c:pt>
                <c:pt idx="1">
                  <c:v>0.365139415982424</c:v>
                </c:pt>
                <c:pt idx="2">
                  <c:v>0.346495723766487</c:v>
                </c:pt>
                <c:pt idx="3">
                  <c:v>0.33184042238947</c:v>
                </c:pt>
                <c:pt idx="4">
                  <c:v>0.318392564592061</c:v>
                </c:pt>
                <c:pt idx="5">
                  <c:v>0.304660632638497</c:v>
                </c:pt>
                <c:pt idx="6">
                  <c:v>0.291421800778468</c:v>
                </c:pt>
                <c:pt idx="7">
                  <c:v>0.280445237122465</c:v>
                </c:pt>
                <c:pt idx="8">
                  <c:v>0.273010782191035</c:v>
                </c:pt>
                <c:pt idx="9">
                  <c:v>0.271562238457937</c:v>
                </c:pt>
                <c:pt idx="10">
                  <c:v>0.276351261139808</c:v>
                </c:pt>
                <c:pt idx="11">
                  <c:v>0.272246912150627</c:v>
                </c:pt>
                <c:pt idx="12">
                  <c:v>0.271418623580313</c:v>
                </c:pt>
                <c:pt idx="13">
                  <c:v>0.266984439937288</c:v>
                </c:pt>
                <c:pt idx="14">
                  <c:v>0.268632845630758</c:v>
                </c:pt>
                <c:pt idx="15">
                  <c:v>0.272517190033719</c:v>
                </c:pt>
                <c:pt idx="16">
                  <c:v>0.276451468544631</c:v>
                </c:pt>
                <c:pt idx="17">
                  <c:v>0.281494745184627</c:v>
                </c:pt>
                <c:pt idx="18">
                  <c:v>0.285286933796324</c:v>
                </c:pt>
                <c:pt idx="19">
                  <c:v>0.284567044477675</c:v>
                </c:pt>
                <c:pt idx="20">
                  <c:v>0.289011503459405</c:v>
                </c:pt>
                <c:pt idx="21">
                  <c:v>0.286897677244912</c:v>
                </c:pt>
                <c:pt idx="22">
                  <c:v>0.28771964122457</c:v>
                </c:pt>
                <c:pt idx="23">
                  <c:v>0.285462011225533</c:v>
                </c:pt>
                <c:pt idx="24">
                  <c:v>0.281575892727365</c:v>
                </c:pt>
                <c:pt idx="25">
                  <c:v>0.272799913156473</c:v>
                </c:pt>
                <c:pt idx="26">
                  <c:v>0.267537940273372</c:v>
                </c:pt>
                <c:pt idx="27">
                  <c:v>0.263066482048263</c:v>
                </c:pt>
                <c:pt idx="28">
                  <c:v>0.262184690026106</c:v>
                </c:pt>
                <c:pt idx="29">
                  <c:v>0.260512545473199</c:v>
                </c:pt>
                <c:pt idx="30">
                  <c:v>0.260595398608077</c:v>
                </c:pt>
                <c:pt idx="31">
                  <c:v>0.258808477080407</c:v>
                </c:pt>
                <c:pt idx="32">
                  <c:v>0.256443936130491</c:v>
                </c:pt>
                <c:pt idx="33">
                  <c:v>0.251582793922976</c:v>
                </c:pt>
                <c:pt idx="34">
                  <c:v>0.247756087023869</c:v>
                </c:pt>
                <c:pt idx="35">
                  <c:v>0.250788572291291</c:v>
                </c:pt>
                <c:pt idx="36">
                  <c:v>0.249840592874972</c:v>
                </c:pt>
                <c:pt idx="37">
                  <c:v>0.251166774948006</c:v>
                </c:pt>
                <c:pt idx="38">
                  <c:v>0.26265145800416</c:v>
                </c:pt>
                <c:pt idx="39">
                  <c:v>0.26836315234344</c:v>
                </c:pt>
                <c:pt idx="40">
                  <c:v>0.273122533913599</c:v>
                </c:pt>
                <c:pt idx="41">
                  <c:v>0.27942241328751</c:v>
                </c:pt>
                <c:pt idx="42">
                  <c:v>0.283066308333214</c:v>
                </c:pt>
                <c:pt idx="43">
                  <c:v>0.284514244397192</c:v>
                </c:pt>
                <c:pt idx="44">
                  <c:v>0.285979826286352</c:v>
                </c:pt>
                <c:pt idx="45">
                  <c:v>0.290166260262074</c:v>
                </c:pt>
                <c:pt idx="46">
                  <c:v>0.296799507777998</c:v>
                </c:pt>
                <c:pt idx="47">
                  <c:v>0.298295191051313</c:v>
                </c:pt>
                <c:pt idx="48">
                  <c:v>0.300595655313446</c:v>
                </c:pt>
                <c:pt idx="49">
                  <c:v>0.294683093188928</c:v>
                </c:pt>
                <c:pt idx="50">
                  <c:v>0.289395280857662</c:v>
                </c:pt>
                <c:pt idx="51">
                  <c:v>0.289308379221159</c:v>
                </c:pt>
                <c:pt idx="52">
                  <c:v>0.291125263400678</c:v>
                </c:pt>
                <c:pt idx="53">
                  <c:v>0.291126022162546</c:v>
                </c:pt>
                <c:pt idx="54">
                  <c:v>0.289539229833684</c:v>
                </c:pt>
                <c:pt idx="55">
                  <c:v>0.289549390491929</c:v>
                </c:pt>
                <c:pt idx="56">
                  <c:v>0.287180742361251</c:v>
                </c:pt>
                <c:pt idx="57">
                  <c:v>0.285017586624498</c:v>
                </c:pt>
                <c:pt idx="58">
                  <c:v>0.283135106386169</c:v>
                </c:pt>
                <c:pt idx="59">
                  <c:v>0.280634742165419</c:v>
                </c:pt>
                <c:pt idx="60">
                  <c:v>0.277850212316297</c:v>
                </c:pt>
                <c:pt idx="61">
                  <c:v>0.275753852738154</c:v>
                </c:pt>
                <c:pt idx="62">
                  <c:v>0.273403530285194</c:v>
                </c:pt>
                <c:pt idx="63">
                  <c:v>0.271357038277798</c:v>
                </c:pt>
                <c:pt idx="64">
                  <c:v>0.269745075908465</c:v>
                </c:pt>
                <c:pt idx="65">
                  <c:v>0.268074132858806</c:v>
                </c:pt>
                <c:pt idx="66">
                  <c:v>0.266535938074908</c:v>
                </c:pt>
                <c:pt idx="67">
                  <c:v>0.264372909196391</c:v>
                </c:pt>
                <c:pt idx="68">
                  <c:v>0.263289666403931</c:v>
                </c:pt>
                <c:pt idx="69">
                  <c:v>0.26230875476397</c:v>
                </c:pt>
                <c:pt idx="70">
                  <c:v>0.261461698147203</c:v>
                </c:pt>
              </c:numCache>
            </c:numRef>
          </c:yVal>
          <c:smooth val="0"/>
        </c:ser>
        <c:ser>
          <c:idx val="3"/>
          <c:order val="3"/>
          <c:tx>
            <c:strRef>
              <c:f>Sheet1!$E$1</c:f>
              <c:strCache>
                <c:ptCount val="1"/>
                <c:pt idx="0">
                  <c:v>Hydro</c:v>
                </c:pt>
              </c:strCache>
            </c:strRef>
          </c:tx>
          <c:spPr>
            <a:ln w="28575">
              <a:solidFill>
                <a:srgbClr val="FBCC00"/>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Sheet1!$E$2:$E$232</c:f>
              <c:numCache>
                <c:formatCode>General</c:formatCode>
                <c:ptCount val="231"/>
                <c:pt idx="0">
                  <c:v>0.00154204775621809</c:v>
                </c:pt>
                <c:pt idx="1">
                  <c:v>0.00196196695320108</c:v>
                </c:pt>
                <c:pt idx="2">
                  <c:v>0.0023212067114421</c:v>
                </c:pt>
                <c:pt idx="3">
                  <c:v>0.00267646327179461</c:v>
                </c:pt>
                <c:pt idx="4">
                  <c:v>0.00305905029678123</c:v>
                </c:pt>
                <c:pt idx="5">
                  <c:v>0.00354217658774514</c:v>
                </c:pt>
                <c:pt idx="6">
                  <c:v>0.00484862271682384</c:v>
                </c:pt>
                <c:pt idx="7">
                  <c:v>0.00631123821859234</c:v>
                </c:pt>
                <c:pt idx="8">
                  <c:v>0.00802824348210385</c:v>
                </c:pt>
                <c:pt idx="9">
                  <c:v>0.010392511609932</c:v>
                </c:pt>
                <c:pt idx="10">
                  <c:v>0.0143133565736162</c:v>
                </c:pt>
                <c:pt idx="11">
                  <c:v>0.0161363149017326</c:v>
                </c:pt>
                <c:pt idx="12">
                  <c:v>0.019238921461631</c:v>
                </c:pt>
                <c:pt idx="13">
                  <c:v>0.0215839445436003</c:v>
                </c:pt>
                <c:pt idx="14">
                  <c:v>0.0215777730111833</c:v>
                </c:pt>
                <c:pt idx="15">
                  <c:v>0.0242927701022436</c:v>
                </c:pt>
                <c:pt idx="16">
                  <c:v>0.0287379894645872</c:v>
                </c:pt>
                <c:pt idx="17">
                  <c:v>0.0316257545773208</c:v>
                </c:pt>
                <c:pt idx="18">
                  <c:v>0.0350557167072406</c:v>
                </c:pt>
                <c:pt idx="19">
                  <c:v>0.0404311039927812</c:v>
                </c:pt>
                <c:pt idx="20">
                  <c:v>0.0467700325563048</c:v>
                </c:pt>
                <c:pt idx="21">
                  <c:v>0.0492880787884257</c:v>
                </c:pt>
                <c:pt idx="22">
                  <c:v>0.0518218800026793</c:v>
                </c:pt>
                <c:pt idx="23">
                  <c:v>0.0544547025234595</c:v>
                </c:pt>
                <c:pt idx="24">
                  <c:v>0.0548476395262442</c:v>
                </c:pt>
                <c:pt idx="25">
                  <c:v>0.0558114446218859</c:v>
                </c:pt>
                <c:pt idx="26">
                  <c:v>0.058120991402315</c:v>
                </c:pt>
                <c:pt idx="27">
                  <c:v>0.0582470803623905</c:v>
                </c:pt>
                <c:pt idx="28">
                  <c:v>0.0599353551914723</c:v>
                </c:pt>
                <c:pt idx="29">
                  <c:v>0.0602426584822314</c:v>
                </c:pt>
                <c:pt idx="30">
                  <c:v>0.0612894719346395</c:v>
                </c:pt>
                <c:pt idx="31">
                  <c:v>0.0617487399159809</c:v>
                </c:pt>
                <c:pt idx="32">
                  <c:v>0.0606717721712514</c:v>
                </c:pt>
                <c:pt idx="33">
                  <c:v>0.0613533191980359</c:v>
                </c:pt>
                <c:pt idx="34">
                  <c:v>0.062655544204966</c:v>
                </c:pt>
                <c:pt idx="35">
                  <c:v>0.0625483790252443</c:v>
                </c:pt>
                <c:pt idx="36">
                  <c:v>0.0637500290433924</c:v>
                </c:pt>
                <c:pt idx="37">
                  <c:v>0.0635793290701619</c:v>
                </c:pt>
                <c:pt idx="38">
                  <c:v>0.0601635571676241</c:v>
                </c:pt>
                <c:pt idx="39">
                  <c:v>0.0599067838333672</c:v>
                </c:pt>
                <c:pt idx="40">
                  <c:v>0.058466803534099</c:v>
                </c:pt>
                <c:pt idx="41">
                  <c:v>0.0576084440638262</c:v>
                </c:pt>
                <c:pt idx="42">
                  <c:v>0.0549266475215154</c:v>
                </c:pt>
                <c:pt idx="43">
                  <c:v>0.0540224703332676</c:v>
                </c:pt>
                <c:pt idx="44">
                  <c:v>0.0542162455674381</c:v>
                </c:pt>
                <c:pt idx="45">
                  <c:v>0.0523767333288934</c:v>
                </c:pt>
                <c:pt idx="46">
                  <c:v>0.0491107372084903</c:v>
                </c:pt>
                <c:pt idx="47">
                  <c:v>0.0448526305682757</c:v>
                </c:pt>
                <c:pt idx="48">
                  <c:v>0.0442397619295758</c:v>
                </c:pt>
                <c:pt idx="49">
                  <c:v>0.045201715847383</c:v>
                </c:pt>
                <c:pt idx="50">
                  <c:v>0.0480172354785249</c:v>
                </c:pt>
                <c:pt idx="51">
                  <c:v>0.0494271284888864</c:v>
                </c:pt>
                <c:pt idx="52">
                  <c:v>0.0499524909184186</c:v>
                </c:pt>
                <c:pt idx="53">
                  <c:v>0.0500913236948797</c:v>
                </c:pt>
                <c:pt idx="54">
                  <c:v>0.0495954110671394</c:v>
                </c:pt>
                <c:pt idx="55">
                  <c:v>0.0491371197568159</c:v>
                </c:pt>
                <c:pt idx="56">
                  <c:v>0.0493717117020468</c:v>
                </c:pt>
                <c:pt idx="57">
                  <c:v>0.0493512655727812</c:v>
                </c:pt>
                <c:pt idx="58">
                  <c:v>0.0492248892860248</c:v>
                </c:pt>
                <c:pt idx="59">
                  <c:v>0.0495347086252075</c:v>
                </c:pt>
                <c:pt idx="60">
                  <c:v>0.0496213899592545</c:v>
                </c:pt>
                <c:pt idx="61">
                  <c:v>0.0494663570252183</c:v>
                </c:pt>
                <c:pt idx="62">
                  <c:v>0.0497376797057854</c:v>
                </c:pt>
                <c:pt idx="63">
                  <c:v>0.0500453331809744</c:v>
                </c:pt>
                <c:pt idx="64">
                  <c:v>0.0502407416418258</c:v>
                </c:pt>
                <c:pt idx="65">
                  <c:v>0.0502439055434813</c:v>
                </c:pt>
                <c:pt idx="66">
                  <c:v>0.0501205139839127</c:v>
                </c:pt>
                <c:pt idx="67">
                  <c:v>0.050155057790212</c:v>
                </c:pt>
                <c:pt idx="68">
                  <c:v>0.0495954656654727</c:v>
                </c:pt>
                <c:pt idx="69">
                  <c:v>0.0490786572239555</c:v>
                </c:pt>
                <c:pt idx="70">
                  <c:v>0.0482334372611087</c:v>
                </c:pt>
              </c:numCache>
            </c:numRef>
          </c:yVal>
          <c:smooth val="0"/>
        </c:ser>
        <c:ser>
          <c:idx val="4"/>
          <c:order val="4"/>
          <c:tx>
            <c:strRef>
              <c:f>Sheet1!$F$1</c:f>
              <c:strCache>
                <c:ptCount val="1"/>
                <c:pt idx="0">
                  <c:v>Nuclear</c:v>
                </c:pt>
              </c:strCache>
            </c:strRef>
          </c:tx>
          <c:spPr>
            <a:ln w="28575">
              <a:solidFill>
                <a:srgbClr val="0086B4"/>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Sheet1!$F$2:$F$232</c:f>
              <c:numCache>
                <c:formatCode>General</c:formatCode>
                <c:ptCount val="231"/>
                <c:pt idx="0">
                  <c:v>0.0554600944228205</c:v>
                </c:pt>
                <c:pt idx="1">
                  <c:v>0.0563318911242313</c:v>
                </c:pt>
                <c:pt idx="2">
                  <c:v>0.0555760703335981</c:v>
                </c:pt>
                <c:pt idx="3">
                  <c:v>0.0550589105320657</c:v>
                </c:pt>
                <c:pt idx="4">
                  <c:v>0.0547204073131035</c:v>
                </c:pt>
                <c:pt idx="5">
                  <c:v>0.0537424055495224</c:v>
                </c:pt>
                <c:pt idx="6">
                  <c:v>0.0539251584570668</c:v>
                </c:pt>
                <c:pt idx="7">
                  <c:v>0.0535599435492293</c:v>
                </c:pt>
                <c:pt idx="8">
                  <c:v>0.0512050175648954</c:v>
                </c:pt>
                <c:pt idx="9">
                  <c:v>0.0559224407494775</c:v>
                </c:pt>
                <c:pt idx="10">
                  <c:v>0.0563735971348835</c:v>
                </c:pt>
                <c:pt idx="11">
                  <c:v>0.0535331079477709</c:v>
                </c:pt>
                <c:pt idx="12">
                  <c:v>0.0530690953742145</c:v>
                </c:pt>
                <c:pt idx="13">
                  <c:v>0.055365697782803</c:v>
                </c:pt>
                <c:pt idx="14">
                  <c:v>0.056137779452731</c:v>
                </c:pt>
                <c:pt idx="15">
                  <c:v>0.0579107404183292</c:v>
                </c:pt>
                <c:pt idx="16">
                  <c:v>0.0593526984079154</c:v>
                </c:pt>
                <c:pt idx="17">
                  <c:v>0.0620653214391373</c:v>
                </c:pt>
                <c:pt idx="18">
                  <c:v>0.0641497404387819</c:v>
                </c:pt>
                <c:pt idx="19">
                  <c:v>0.0631747187359044</c:v>
                </c:pt>
                <c:pt idx="20">
                  <c:v>0.0625154168111067</c:v>
                </c:pt>
                <c:pt idx="21">
                  <c:v>0.0619345247161685</c:v>
                </c:pt>
                <c:pt idx="22">
                  <c:v>0.060941580379184</c:v>
                </c:pt>
                <c:pt idx="23">
                  <c:v>0.0602513266744778</c:v>
                </c:pt>
                <c:pt idx="24">
                  <c:v>0.0588683436758221</c:v>
                </c:pt>
                <c:pt idx="25">
                  <c:v>0.0603370397782538</c:v>
                </c:pt>
                <c:pt idx="26">
                  <c:v>0.0613348810498833</c:v>
                </c:pt>
                <c:pt idx="27">
                  <c:v>0.0609957776557429</c:v>
                </c:pt>
                <c:pt idx="28">
                  <c:v>0.0643623976838994</c:v>
                </c:pt>
                <c:pt idx="29">
                  <c:v>0.0638649967557137</c:v>
                </c:pt>
                <c:pt idx="30">
                  <c:v>0.065601798137373</c:v>
                </c:pt>
                <c:pt idx="31">
                  <c:v>0.0647367107200015</c:v>
                </c:pt>
                <c:pt idx="32">
                  <c:v>0.0651612497655308</c:v>
                </c:pt>
                <c:pt idx="33">
                  <c:v>0.0657928227586882</c:v>
                </c:pt>
                <c:pt idx="34">
                  <c:v>0.0652673125112322</c:v>
                </c:pt>
                <c:pt idx="35">
                  <c:v>0.0644810687596516</c:v>
                </c:pt>
                <c:pt idx="36">
                  <c:v>0.0622914155170509</c:v>
                </c:pt>
                <c:pt idx="37">
                  <c:v>0.0623665904036518</c:v>
                </c:pt>
                <c:pt idx="38">
                  <c:v>0.0600584678100901</c:v>
                </c:pt>
                <c:pt idx="39">
                  <c:v>0.0608978460810719</c:v>
                </c:pt>
                <c:pt idx="40">
                  <c:v>0.0617644535691643</c:v>
                </c:pt>
                <c:pt idx="41">
                  <c:v>0.0624929464730127</c:v>
                </c:pt>
                <c:pt idx="42">
                  <c:v>0.0618654323340824</c:v>
                </c:pt>
                <c:pt idx="43">
                  <c:v>0.0634991121884086</c:v>
                </c:pt>
                <c:pt idx="44">
                  <c:v>0.0651438067229931</c:v>
                </c:pt>
                <c:pt idx="45">
                  <c:v>0.0655675187353448</c:v>
                </c:pt>
                <c:pt idx="46">
                  <c:v>0.0650632407199063</c:v>
                </c:pt>
                <c:pt idx="47">
                  <c:v>0.0667798078767086</c:v>
                </c:pt>
                <c:pt idx="48">
                  <c:v>0.0672230927580076</c:v>
                </c:pt>
                <c:pt idx="49">
                  <c:v>0.0685442794255909</c:v>
                </c:pt>
                <c:pt idx="50">
                  <c:v>0.0680842652001687</c:v>
                </c:pt>
                <c:pt idx="51">
                  <c:v>0.0675348080732665</c:v>
                </c:pt>
                <c:pt idx="52">
                  <c:v>0.0670730632718263</c:v>
                </c:pt>
                <c:pt idx="53">
                  <c:v>0.0668460094187064</c:v>
                </c:pt>
                <c:pt idx="54">
                  <c:v>0.0666915121118837</c:v>
                </c:pt>
                <c:pt idx="55">
                  <c:v>0.0664856422923335</c:v>
                </c:pt>
                <c:pt idx="56">
                  <c:v>0.066693663791304</c:v>
                </c:pt>
                <c:pt idx="57">
                  <c:v>0.0669246778756748</c:v>
                </c:pt>
                <c:pt idx="58">
                  <c:v>0.0672633838358024</c:v>
                </c:pt>
                <c:pt idx="59">
                  <c:v>0.0677195629911212</c:v>
                </c:pt>
                <c:pt idx="60">
                  <c:v>0.0682948625367863</c:v>
                </c:pt>
                <c:pt idx="61">
                  <c:v>0.0686179868851099</c:v>
                </c:pt>
                <c:pt idx="62">
                  <c:v>0.0689282797764221</c:v>
                </c:pt>
                <c:pt idx="63">
                  <c:v>0.069236148988336</c:v>
                </c:pt>
                <c:pt idx="64">
                  <c:v>0.0695380568426963</c:v>
                </c:pt>
                <c:pt idx="65">
                  <c:v>0.0698717328968047</c:v>
                </c:pt>
                <c:pt idx="66">
                  <c:v>0.0702504978090074</c:v>
                </c:pt>
                <c:pt idx="67">
                  <c:v>0.0705870925909222</c:v>
                </c:pt>
                <c:pt idx="68">
                  <c:v>0.0709162040750864</c:v>
                </c:pt>
                <c:pt idx="69">
                  <c:v>0.0712410830777162</c:v>
                </c:pt>
                <c:pt idx="70">
                  <c:v>0.0715731441518104</c:v>
                </c:pt>
              </c:numCache>
            </c:numRef>
          </c:yVal>
          <c:smooth val="0"/>
        </c:ser>
        <c:ser>
          <c:idx val="5"/>
          <c:order val="5"/>
          <c:tx>
            <c:strRef>
              <c:f>Sheet1!$G$1</c:f>
              <c:strCache>
                <c:ptCount val="1"/>
                <c:pt idx="0">
                  <c:v>Renewables*</c:v>
                </c:pt>
              </c:strCache>
            </c:strRef>
          </c:tx>
          <c:spPr>
            <a:ln w="28575">
              <a:solidFill>
                <a:srgbClr val="F47920"/>
              </a:solidFill>
            </a:ln>
          </c:spPr>
          <c:marker>
            <c:symbol val="none"/>
          </c:marker>
          <c:xVal>
            <c:numRef>
              <c:f>Sheet1!$A$2:$A$232</c:f>
              <c:numCache>
                <c:formatCode>General</c:formatCode>
                <c:ptCount val="23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xVal>
          <c:yVal>
            <c:numRef>
              <c:f>Sheet1!$G$2:$G$232</c:f>
              <c:numCache>
                <c:formatCode>General</c:formatCode>
                <c:ptCount val="231"/>
                <c:pt idx="0">
                  <c:v>0.000301688131974388</c:v>
                </c:pt>
                <c:pt idx="1">
                  <c:v>0.000351692172466195</c:v>
                </c:pt>
                <c:pt idx="2">
                  <c:v>0.000353267257974298</c:v>
                </c:pt>
                <c:pt idx="3">
                  <c:v>0.000375839389744597</c:v>
                </c:pt>
                <c:pt idx="4">
                  <c:v>0.000385181167392609</c:v>
                </c:pt>
                <c:pt idx="5">
                  <c:v>0.000487444980092381</c:v>
                </c:pt>
                <c:pt idx="6">
                  <c:v>0.000549693379134315</c:v>
                </c:pt>
                <c:pt idx="7">
                  <c:v>0.000562922792835813</c:v>
                </c:pt>
                <c:pt idx="8">
                  <c:v>0.000588738730821575</c:v>
                </c:pt>
                <c:pt idx="9">
                  <c:v>0.000661226403052013</c:v>
                </c:pt>
                <c:pt idx="10">
                  <c:v>0.000735692707523838</c:v>
                </c:pt>
                <c:pt idx="11">
                  <c:v>0.000759409879846134</c:v>
                </c:pt>
                <c:pt idx="12">
                  <c:v>0.000783620533412813</c:v>
                </c:pt>
                <c:pt idx="13">
                  <c:v>0.000779649192636354</c:v>
                </c:pt>
                <c:pt idx="14">
                  <c:v>0.000872833168775473</c:v>
                </c:pt>
                <c:pt idx="15">
                  <c:v>0.00102301544156009</c:v>
                </c:pt>
                <c:pt idx="16">
                  <c:v>0.00113977643510778</c:v>
                </c:pt>
                <c:pt idx="17">
                  <c:v>0.00144097977843207</c:v>
                </c:pt>
                <c:pt idx="18">
                  <c:v>0.00156726400761764</c:v>
                </c:pt>
                <c:pt idx="19">
                  <c:v>0.00166829943986177</c:v>
                </c:pt>
                <c:pt idx="20">
                  <c:v>0.00169828226444321</c:v>
                </c:pt>
                <c:pt idx="21">
                  <c:v>0.0018445443907576</c:v>
                </c:pt>
                <c:pt idx="22">
                  <c:v>0.00189579390122505</c:v>
                </c:pt>
                <c:pt idx="23">
                  <c:v>0.00191398197193076</c:v>
                </c:pt>
                <c:pt idx="24">
                  <c:v>0.00311176487410854</c:v>
                </c:pt>
                <c:pt idx="25">
                  <c:v>0.00439624576183419</c:v>
                </c:pt>
                <c:pt idx="26">
                  <c:v>0.00470536586434307</c:v>
                </c:pt>
                <c:pt idx="27">
                  <c:v>0.00492655168294789</c:v>
                </c:pt>
                <c:pt idx="28">
                  <c:v>0.00507823419574344</c:v>
                </c:pt>
                <c:pt idx="29">
                  <c:v>0.005327536510837</c:v>
                </c:pt>
                <c:pt idx="30">
                  <c:v>0.00540299784455552</c:v>
                </c:pt>
                <c:pt idx="31">
                  <c:v>0.00544811477187807</c:v>
                </c:pt>
                <c:pt idx="32">
                  <c:v>0.00584790698898083</c:v>
                </c:pt>
                <c:pt idx="33">
                  <c:v>0.00603986531688425</c:v>
                </c:pt>
                <c:pt idx="34">
                  <c:v>0.00634794359053752</c:v>
                </c:pt>
                <c:pt idx="35">
                  <c:v>0.0065295774517324</c:v>
                </c:pt>
                <c:pt idx="36">
                  <c:v>0.00684840629077813</c:v>
                </c:pt>
                <c:pt idx="37">
                  <c:v>0.00762648279399067</c:v>
                </c:pt>
                <c:pt idx="38">
                  <c:v>0.00820430782472989</c:v>
                </c:pt>
                <c:pt idx="39">
                  <c:v>0.00886501936206892</c:v>
                </c:pt>
                <c:pt idx="40">
                  <c:v>0.00978490661569233</c:v>
                </c:pt>
                <c:pt idx="41">
                  <c:v>0.0109804393819967</c:v>
                </c:pt>
                <c:pt idx="42">
                  <c:v>0.0126562461941192</c:v>
                </c:pt>
                <c:pt idx="43">
                  <c:v>0.0148356045324557</c:v>
                </c:pt>
                <c:pt idx="44">
                  <c:v>0.0171687336832591</c:v>
                </c:pt>
                <c:pt idx="45">
                  <c:v>0.0190363395866077</c:v>
                </c:pt>
                <c:pt idx="46">
                  <c:v>0.0217167639049782</c:v>
                </c:pt>
                <c:pt idx="47">
                  <c:v>0.0242372065432924</c:v>
                </c:pt>
                <c:pt idx="48">
                  <c:v>0.0270723377424929</c:v>
                </c:pt>
                <c:pt idx="49">
                  <c:v>0.0296548085037469</c:v>
                </c:pt>
                <c:pt idx="50">
                  <c:v>0.0314611147017606</c:v>
                </c:pt>
                <c:pt idx="51">
                  <c:v>0.0336117736210663</c:v>
                </c:pt>
                <c:pt idx="52">
                  <c:v>0.0354922260728607</c:v>
                </c:pt>
                <c:pt idx="53">
                  <c:v>0.0376871524730749</c:v>
                </c:pt>
                <c:pt idx="54">
                  <c:v>0.0398833300128298</c:v>
                </c:pt>
                <c:pt idx="55">
                  <c:v>0.0422073051944937</c:v>
                </c:pt>
                <c:pt idx="56">
                  <c:v>0.0445841894501629</c:v>
                </c:pt>
                <c:pt idx="57">
                  <c:v>0.0470394433017118</c:v>
                </c:pt>
                <c:pt idx="58">
                  <c:v>0.0494876064943342</c:v>
                </c:pt>
                <c:pt idx="59">
                  <c:v>0.0520573083878448</c:v>
                </c:pt>
                <c:pt idx="60">
                  <c:v>0.0543433338400356</c:v>
                </c:pt>
                <c:pt idx="61">
                  <c:v>0.0567881410536181</c:v>
                </c:pt>
                <c:pt idx="62">
                  <c:v>0.0590806486302985</c:v>
                </c:pt>
                <c:pt idx="63">
                  <c:v>0.0613288460243583</c:v>
                </c:pt>
                <c:pt idx="64">
                  <c:v>0.0631534357835062</c:v>
                </c:pt>
                <c:pt idx="65">
                  <c:v>0.0651331586365128</c:v>
                </c:pt>
                <c:pt idx="66">
                  <c:v>0.067148660930784</c:v>
                </c:pt>
                <c:pt idx="67">
                  <c:v>0.0693838069252642</c:v>
                </c:pt>
                <c:pt idx="68">
                  <c:v>0.0712221102250162</c:v>
                </c:pt>
                <c:pt idx="69">
                  <c:v>0.0731387532638126</c:v>
                </c:pt>
                <c:pt idx="70">
                  <c:v>0.0750190490832388</c:v>
                </c:pt>
              </c:numCache>
            </c:numRef>
          </c:yVal>
          <c:smooth val="0"/>
        </c:ser>
        <c:dLbls>
          <c:showLegendKey val="0"/>
          <c:showVal val="0"/>
          <c:showCatName val="0"/>
          <c:showSerName val="0"/>
          <c:showPercent val="0"/>
          <c:showBubbleSize val="0"/>
        </c:dLbls>
        <c:axId val="1805040440"/>
        <c:axId val="1805036808"/>
      </c:scatterChart>
      <c:valAx>
        <c:axId val="1805040440"/>
        <c:scaling>
          <c:orientation val="minMax"/>
          <c:max val="2035.0"/>
          <c:min val="1965.0"/>
        </c:scaling>
        <c:delete val="0"/>
        <c:axPos val="b"/>
        <c:numFmt formatCode="General" sourceLinked="0"/>
        <c:majorTickMark val="none"/>
        <c:minorTickMark val="none"/>
        <c:tickLblPos val="nextTo"/>
        <c:spPr>
          <a:ln w="12700">
            <a:solidFill>
              <a:schemeClr val="tx1"/>
            </a:solidFill>
            <a:prstDash val="solid"/>
          </a:ln>
        </c:spPr>
        <c:txPr>
          <a:bodyPr rot="0" vert="horz"/>
          <a:lstStyle/>
          <a:p>
            <a:pPr algn="ctr">
              <a:defRPr lang="en-GB" sz="1600" b="0" i="0" u="none" strike="noStrike" kern="1200" baseline="0">
                <a:solidFill>
                  <a:schemeClr val="tx1"/>
                </a:solidFill>
                <a:latin typeface="Univers 55"/>
                <a:ea typeface="Univers 55"/>
                <a:cs typeface="Univers 55"/>
              </a:defRPr>
            </a:pPr>
            <a:endParaRPr lang="en-US"/>
          </a:p>
        </c:txPr>
        <c:crossAx val="1805036808"/>
        <c:crossesAt val="0.0"/>
        <c:crossBetween val="midCat"/>
        <c:majorUnit val="35.0"/>
      </c:valAx>
      <c:valAx>
        <c:axId val="1805036808"/>
        <c:scaling>
          <c:orientation val="minMax"/>
          <c:max val="0.5"/>
          <c:min val="0.0"/>
        </c:scaling>
        <c:delete val="0"/>
        <c:axPos val="l"/>
        <c:numFmt formatCode="0%" sourceLinked="0"/>
        <c:majorTickMark val="in"/>
        <c:minorTickMark val="none"/>
        <c:tickLblPos val="nextTo"/>
        <c:spPr>
          <a:ln w="12700">
            <a:solidFill>
              <a:srgbClr val="CCCCCC"/>
            </a:solidFill>
            <a:prstDash val="solid"/>
          </a:ln>
        </c:spPr>
        <c:txPr>
          <a:bodyPr rot="0" vert="horz"/>
          <a:lstStyle/>
          <a:p>
            <a:pPr algn="ctr">
              <a:defRPr lang="en-GB" sz="1600" b="0" i="0" u="none" strike="noStrike" kern="1200" baseline="0">
                <a:solidFill>
                  <a:schemeClr val="tx1"/>
                </a:solidFill>
                <a:latin typeface="Univers 55"/>
                <a:ea typeface="Univers 55"/>
                <a:cs typeface="Univers 55"/>
              </a:defRPr>
            </a:pPr>
            <a:endParaRPr lang="en-US"/>
          </a:p>
        </c:txPr>
        <c:crossAx val="1805040440"/>
        <c:crossesAt val="0.0"/>
        <c:crossBetween val="midCat"/>
        <c:majorUnit val="0.1"/>
      </c:valAx>
      <c:spPr>
        <a:noFill/>
        <a:ln w="25400">
          <a:noFill/>
        </a:ln>
      </c:spPr>
    </c:plotArea>
    <c:plotVisOnly val="1"/>
    <c:dispBlanksAs val="gap"/>
    <c:showDLblsOverMax val="0"/>
  </c:chart>
  <c:spPr>
    <a:noFill/>
    <a:ln>
      <a:noFill/>
    </a:ln>
  </c:spPr>
  <c:txPr>
    <a:bodyPr/>
    <a:lstStyle/>
    <a:p>
      <a:pPr>
        <a:defRPr sz="140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01523908886"/>
          <c:y val="0.0402566247635784"/>
          <c:w val="0.544225747176076"/>
          <c:h val="0.810042854661394"/>
        </c:manualLayout>
      </c:layout>
      <c:barChart>
        <c:barDir val="col"/>
        <c:grouping val="stacked"/>
        <c:varyColors val="0"/>
        <c:ser>
          <c:idx val="1"/>
          <c:order val="0"/>
          <c:tx>
            <c:strRef>
              <c:f>Sheet1!$A$4</c:f>
              <c:strCache>
                <c:ptCount val="1"/>
                <c:pt idx="0">
                  <c:v>Coal</c:v>
                </c:pt>
              </c:strCache>
            </c:strRef>
          </c:tx>
          <c:spPr>
            <a:solidFill>
              <a:srgbClr val="666666"/>
            </a:solidFill>
            <a:ln>
              <a:solidFill>
                <a:srgbClr val="C0C0C0"/>
              </a:solidFill>
            </a:ln>
          </c:spPr>
          <c:invertIfNegative val="0"/>
          <c:cat>
            <c:strRef>
              <c:f>Sheet1!$B$1:$I$1</c:f>
              <c:strCache>
                <c:ptCount val="3"/>
                <c:pt idx="0">
                  <c:v>World</c:v>
                </c:pt>
                <c:pt idx="1">
                  <c:v>OECD</c:v>
                </c:pt>
                <c:pt idx="2">
                  <c:v>  Non-OECD</c:v>
                </c:pt>
              </c:strCache>
            </c:strRef>
          </c:cat>
          <c:val>
            <c:numRef>
              <c:f>Sheet1!$B$4:$I$4</c:f>
              <c:numCache>
                <c:formatCode>0</c:formatCode>
                <c:ptCount val="3"/>
                <c:pt idx="0">
                  <c:v>737.0171633682054</c:v>
                </c:pt>
                <c:pt idx="1">
                  <c:v>-372.6503127783806</c:v>
                </c:pt>
                <c:pt idx="2">
                  <c:v>1109.667476146587</c:v>
                </c:pt>
              </c:numCache>
            </c:numRef>
          </c:val>
        </c:ser>
        <c:ser>
          <c:idx val="13"/>
          <c:order val="1"/>
          <c:tx>
            <c:strRef>
              <c:f>Sheet1!$A$2</c:f>
              <c:strCache>
                <c:ptCount val="1"/>
                <c:pt idx="0">
                  <c:v>Oil</c:v>
                </c:pt>
              </c:strCache>
            </c:strRef>
          </c:tx>
          <c:spPr>
            <a:solidFill>
              <a:srgbClr val="99CC00"/>
            </a:solidFill>
            <a:ln w="9525">
              <a:solidFill>
                <a:srgbClr val="C0C0C0"/>
              </a:solidFill>
              <a:prstDash val="solid"/>
            </a:ln>
          </c:spPr>
          <c:invertIfNegative val="0"/>
          <c:cat>
            <c:strRef>
              <c:f>Sheet1!$B$1:$I$1</c:f>
              <c:strCache>
                <c:ptCount val="3"/>
                <c:pt idx="0">
                  <c:v>World</c:v>
                </c:pt>
                <c:pt idx="1">
                  <c:v>OECD</c:v>
                </c:pt>
                <c:pt idx="2">
                  <c:v>  Non-OECD</c:v>
                </c:pt>
              </c:strCache>
            </c:strRef>
          </c:cat>
          <c:val>
            <c:numRef>
              <c:f>Sheet1!$B$2:$I$2</c:f>
              <c:numCache>
                <c:formatCode>0</c:formatCode>
                <c:ptCount val="3"/>
                <c:pt idx="0">
                  <c:v>812.983643042976</c:v>
                </c:pt>
                <c:pt idx="1">
                  <c:v>-326.0568742655212</c:v>
                </c:pt>
                <c:pt idx="2">
                  <c:v>1144.347983152876</c:v>
                </c:pt>
              </c:numCache>
            </c:numRef>
          </c:val>
        </c:ser>
        <c:ser>
          <c:idx val="0"/>
          <c:order val="2"/>
          <c:tx>
            <c:strRef>
              <c:f>Sheet1!$A$3</c:f>
              <c:strCache>
                <c:ptCount val="1"/>
                <c:pt idx="0">
                  <c:v>Gas</c:v>
                </c:pt>
              </c:strCache>
            </c:strRef>
          </c:tx>
          <c:spPr>
            <a:solidFill>
              <a:srgbClr val="DC0000"/>
            </a:solidFill>
            <a:ln>
              <a:solidFill>
                <a:srgbClr val="C0C0C0"/>
              </a:solidFill>
            </a:ln>
          </c:spPr>
          <c:invertIfNegative val="0"/>
          <c:cat>
            <c:strRef>
              <c:f>Sheet1!$B$1:$I$1</c:f>
              <c:strCache>
                <c:ptCount val="3"/>
                <c:pt idx="0">
                  <c:v>World</c:v>
                </c:pt>
                <c:pt idx="1">
                  <c:v>OECD</c:v>
                </c:pt>
                <c:pt idx="2">
                  <c:v>  Non-OECD</c:v>
                </c:pt>
              </c:strCache>
            </c:strRef>
          </c:cat>
          <c:val>
            <c:numRef>
              <c:f>Sheet1!$B$3:$I$3</c:f>
              <c:numCache>
                <c:formatCode>0</c:formatCode>
                <c:ptCount val="3"/>
                <c:pt idx="0">
                  <c:v>1537.239141673976</c:v>
                </c:pt>
                <c:pt idx="1">
                  <c:v>392.1467769286667</c:v>
                </c:pt>
                <c:pt idx="2">
                  <c:v>1145.09236474531</c:v>
                </c:pt>
              </c:numCache>
            </c:numRef>
          </c:val>
        </c:ser>
        <c:ser>
          <c:idx val="2"/>
          <c:order val="3"/>
          <c:tx>
            <c:strRef>
              <c:f>Sheet1!$A$5</c:f>
              <c:strCache>
                <c:ptCount val="1"/>
                <c:pt idx="0">
                  <c:v>Nuclear</c:v>
                </c:pt>
              </c:strCache>
            </c:strRef>
          </c:tx>
          <c:spPr>
            <a:solidFill>
              <a:srgbClr val="FBCC00"/>
            </a:solidFill>
            <a:ln>
              <a:solidFill>
                <a:srgbClr val="C0C0C0"/>
              </a:solidFill>
            </a:ln>
          </c:spPr>
          <c:invertIfNegative val="0"/>
          <c:cat>
            <c:strRef>
              <c:f>Sheet1!$B$1:$I$1</c:f>
              <c:strCache>
                <c:ptCount val="3"/>
                <c:pt idx="0">
                  <c:v>World</c:v>
                </c:pt>
                <c:pt idx="1">
                  <c:v>OECD</c:v>
                </c:pt>
                <c:pt idx="2">
                  <c:v>  Non-OECD</c:v>
                </c:pt>
              </c:strCache>
            </c:strRef>
          </c:cat>
          <c:val>
            <c:numRef>
              <c:f>Sheet1!$B$5:$I$5</c:f>
              <c:numCache>
                <c:formatCode>0</c:formatCode>
                <c:ptCount val="3"/>
                <c:pt idx="0">
                  <c:v>278.707804537413</c:v>
                </c:pt>
                <c:pt idx="1">
                  <c:v>-17.41764804130946</c:v>
                </c:pt>
                <c:pt idx="2">
                  <c:v>296.1254525787222</c:v>
                </c:pt>
              </c:numCache>
            </c:numRef>
          </c:val>
        </c:ser>
        <c:ser>
          <c:idx val="3"/>
          <c:order val="4"/>
          <c:tx>
            <c:strRef>
              <c:f>Sheet1!$A$6</c:f>
              <c:strCache>
                <c:ptCount val="1"/>
                <c:pt idx="0">
                  <c:v>Hydro</c:v>
                </c:pt>
              </c:strCache>
            </c:strRef>
          </c:tx>
          <c:spPr>
            <a:solidFill>
              <a:srgbClr val="0086B4"/>
            </a:solidFill>
            <a:ln>
              <a:solidFill>
                <a:srgbClr val="C0C0C0"/>
              </a:solidFill>
            </a:ln>
          </c:spPr>
          <c:invertIfNegative val="0"/>
          <c:cat>
            <c:strRef>
              <c:f>Sheet1!$B$1:$I$1</c:f>
              <c:strCache>
                <c:ptCount val="3"/>
                <c:pt idx="0">
                  <c:v>World</c:v>
                </c:pt>
                <c:pt idx="1">
                  <c:v>OECD</c:v>
                </c:pt>
                <c:pt idx="2">
                  <c:v>  Non-OECD</c:v>
                </c:pt>
              </c:strCache>
            </c:strRef>
          </c:cat>
          <c:val>
            <c:numRef>
              <c:f>Sheet1!$B$6:$I$6</c:f>
              <c:numCache>
                <c:formatCode>0</c:formatCode>
                <c:ptCount val="3"/>
                <c:pt idx="0">
                  <c:v>393.5071311509972</c:v>
                </c:pt>
                <c:pt idx="1">
                  <c:v>46.72686146611722</c:v>
                </c:pt>
                <c:pt idx="2">
                  <c:v>346.7802696848796</c:v>
                </c:pt>
              </c:numCache>
            </c:numRef>
          </c:val>
        </c:ser>
        <c:ser>
          <c:idx val="4"/>
          <c:order val="5"/>
          <c:tx>
            <c:strRef>
              <c:f>Sheet1!$A$7</c:f>
              <c:strCache>
                <c:ptCount val="1"/>
                <c:pt idx="0">
                  <c:v>Renew.*</c:v>
                </c:pt>
              </c:strCache>
            </c:strRef>
          </c:tx>
          <c:spPr>
            <a:solidFill>
              <a:srgbClr val="F47920"/>
            </a:solidFill>
            <a:ln>
              <a:solidFill>
                <a:srgbClr val="C0C0C0"/>
              </a:solidFill>
            </a:ln>
          </c:spPr>
          <c:invertIfNegative val="0"/>
          <c:cat>
            <c:strRef>
              <c:f>Sheet1!$B$1:$I$1</c:f>
              <c:strCache>
                <c:ptCount val="3"/>
                <c:pt idx="0">
                  <c:v>World</c:v>
                </c:pt>
                <c:pt idx="1">
                  <c:v>OECD</c:v>
                </c:pt>
                <c:pt idx="2">
                  <c:v>  Non-OECD</c:v>
                </c:pt>
              </c:strCache>
            </c:strRef>
          </c:cat>
          <c:val>
            <c:numRef>
              <c:f>Sheet1!$B$7:$I$7</c:f>
              <c:numCache>
                <c:formatCode>0</c:formatCode>
                <c:ptCount val="3"/>
                <c:pt idx="0">
                  <c:v>964.7906544936084</c:v>
                </c:pt>
                <c:pt idx="1">
                  <c:v>456.6413109280206</c:v>
                </c:pt>
                <c:pt idx="2">
                  <c:v>508.1493435655878</c:v>
                </c:pt>
              </c:numCache>
            </c:numRef>
          </c:val>
        </c:ser>
        <c:dLbls>
          <c:showLegendKey val="0"/>
          <c:showVal val="0"/>
          <c:showCatName val="0"/>
          <c:showSerName val="0"/>
          <c:showPercent val="0"/>
          <c:showBubbleSize val="0"/>
        </c:dLbls>
        <c:gapWidth val="31"/>
        <c:overlap val="100"/>
        <c:axId val="1804979400"/>
        <c:axId val="1804975768"/>
      </c:barChart>
      <c:catAx>
        <c:axId val="1804979400"/>
        <c:scaling>
          <c:orientation val="minMax"/>
        </c:scaling>
        <c:delete val="0"/>
        <c:axPos val="b"/>
        <c:numFmt formatCode="General" sourceLinked="1"/>
        <c:majorTickMark val="none"/>
        <c:minorTickMark val="none"/>
        <c:tickLblPos val="low"/>
        <c:spPr>
          <a:ln w="12700">
            <a:solidFill>
              <a:schemeClr val="tx1"/>
            </a:solidFill>
            <a:prstDash val="solid"/>
          </a:ln>
        </c:spPr>
        <c:txPr>
          <a:bodyPr rot="0" vert="horz"/>
          <a:lstStyle/>
          <a:p>
            <a:pPr>
              <a:defRPr sz="1400" b="0" i="0" u="none" strike="noStrike" baseline="0">
                <a:solidFill>
                  <a:schemeClr val="tx1"/>
                </a:solidFill>
                <a:latin typeface="Univers 55"/>
                <a:ea typeface="Univers 55"/>
                <a:cs typeface="Univers 55"/>
              </a:defRPr>
            </a:pPr>
            <a:endParaRPr lang="en-US"/>
          </a:p>
        </c:txPr>
        <c:crossAx val="1804975768"/>
        <c:crosses val="autoZero"/>
        <c:auto val="1"/>
        <c:lblAlgn val="ctr"/>
        <c:lblOffset val="100"/>
        <c:noMultiLvlLbl val="0"/>
      </c:catAx>
      <c:valAx>
        <c:axId val="1804975768"/>
        <c:scaling>
          <c:orientation val="minMax"/>
        </c:scaling>
        <c:delete val="0"/>
        <c:axPos val="l"/>
        <c:numFmt formatCode="0" sourceLinked="0"/>
        <c:majorTickMark val="in"/>
        <c:minorTickMark val="none"/>
        <c:tickLblPos val="nextTo"/>
        <c:spPr>
          <a:ln w="12661">
            <a:solidFill>
              <a:schemeClr val="tx1"/>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979400"/>
        <c:crosses val="autoZero"/>
        <c:crossBetween val="between"/>
        <c:dispUnits>
          <c:builtInUnit val="thousands"/>
        </c:dispUnits>
      </c:valAx>
      <c:spPr>
        <a:noFill/>
        <a:ln w="25322">
          <a:noFill/>
        </a:ln>
      </c:spPr>
    </c:plotArea>
    <c:legend>
      <c:legendPos val="r"/>
      <c:layout>
        <c:manualLayout>
          <c:xMode val="edge"/>
          <c:yMode val="edge"/>
          <c:x val="0.663825658677509"/>
          <c:y val="0.0416369727182683"/>
          <c:w val="0.334251325843468"/>
          <c:h val="0.719635939648421"/>
        </c:manualLayout>
      </c:layout>
      <c:overlay val="1"/>
      <c:spPr>
        <a:noFill/>
        <a:ln w="25322">
          <a:noFill/>
        </a:ln>
      </c:spPr>
      <c:txPr>
        <a:bodyPr/>
        <a:lstStyle/>
        <a:p>
          <a:pPr>
            <a:defRPr sz="1600" b="0" i="0" u="none" strike="noStrike" baseline="0">
              <a:solidFill>
                <a:schemeClr val="tx1"/>
              </a:solidFill>
              <a:latin typeface="Univers 55"/>
              <a:ea typeface="Univers 55"/>
              <a:cs typeface="Univers 55"/>
            </a:defRPr>
          </a:pPr>
          <a:endParaRPr lang="en-US"/>
        </a:p>
      </c:txPr>
    </c:legend>
    <c:plotVisOnly val="1"/>
    <c:dispBlanksAs val="zero"/>
    <c:showDLblsOverMax val="0"/>
  </c:chart>
  <c:spPr>
    <a:noFill/>
    <a:ln>
      <a:noFill/>
    </a:ln>
  </c:spPr>
  <c:txPr>
    <a:bodyPr/>
    <a:lstStyle/>
    <a:p>
      <a:pPr>
        <a:defRPr sz="1595"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6981132075471"/>
          <c:y val="0.0467532467532468"/>
          <c:w val="0.769329652247108"/>
          <c:h val="0.823376623376623"/>
        </c:manualLayout>
      </c:layout>
      <c:areaChart>
        <c:grouping val="percentStacked"/>
        <c:varyColors val="0"/>
        <c:ser>
          <c:idx val="4"/>
          <c:order val="0"/>
          <c:tx>
            <c:strRef>
              <c:f>Sheet1!$A$6</c:f>
              <c:strCache>
                <c:ptCount val="1"/>
                <c:pt idx="0">
                  <c:v>Hydro</c:v>
                </c:pt>
              </c:strCache>
            </c:strRef>
          </c:tx>
          <c:spPr>
            <a:solidFill>
              <a:srgbClr val="0086B4"/>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Sheet1!$B$6:$BT$6</c:f>
              <c:numCache>
                <c:formatCode>0.0</c:formatCode>
                <c:ptCount val="71"/>
                <c:pt idx="0">
                  <c:v>208.8155250486491</c:v>
                </c:pt>
                <c:pt idx="1">
                  <c:v>223.4402447391048</c:v>
                </c:pt>
                <c:pt idx="2">
                  <c:v>228.7148001538669</c:v>
                </c:pt>
                <c:pt idx="3">
                  <c:v>240.1266984206001</c:v>
                </c:pt>
                <c:pt idx="4">
                  <c:v>254.4288747341268</c:v>
                </c:pt>
                <c:pt idx="5">
                  <c:v>265.4558532832512</c:v>
                </c:pt>
                <c:pt idx="6">
                  <c:v>276.7536986468751</c:v>
                </c:pt>
                <c:pt idx="7">
                  <c:v>289.6346801375752</c:v>
                </c:pt>
                <c:pt idx="8">
                  <c:v>292.3953942616639</c:v>
                </c:pt>
                <c:pt idx="9">
                  <c:v>320.6491476218491</c:v>
                </c:pt>
                <c:pt idx="10">
                  <c:v>324.6965361813819</c:v>
                </c:pt>
                <c:pt idx="11">
                  <c:v>325.3289178621519</c:v>
                </c:pt>
                <c:pt idx="12">
                  <c:v>334.2295913924967</c:v>
                </c:pt>
                <c:pt idx="13">
                  <c:v>359.5014692944742</c:v>
                </c:pt>
                <c:pt idx="14">
                  <c:v>376.5756757025839</c:v>
                </c:pt>
                <c:pt idx="15">
                  <c:v>383.7440118115582</c:v>
                </c:pt>
                <c:pt idx="16">
                  <c:v>390.7129165045026</c:v>
                </c:pt>
                <c:pt idx="17">
                  <c:v>407.1082850613206</c:v>
                </c:pt>
                <c:pt idx="18">
                  <c:v>426.3053872018825</c:v>
                </c:pt>
                <c:pt idx="19">
                  <c:v>440.0778171697517</c:v>
                </c:pt>
                <c:pt idx="20">
                  <c:v>448.2213323528046</c:v>
                </c:pt>
                <c:pt idx="21">
                  <c:v>453.9670012671402</c:v>
                </c:pt>
                <c:pt idx="22">
                  <c:v>462.0293634882563</c:v>
                </c:pt>
                <c:pt idx="23">
                  <c:v>473.9821878988096</c:v>
                </c:pt>
                <c:pt idx="24">
                  <c:v>472.7936123003122</c:v>
                </c:pt>
                <c:pt idx="25">
                  <c:v>489.8200984138118</c:v>
                </c:pt>
                <c:pt idx="26">
                  <c:v>500.6968300515906</c:v>
                </c:pt>
                <c:pt idx="27">
                  <c:v>500.9066158573561</c:v>
                </c:pt>
                <c:pt idx="28">
                  <c:v>531.3951127143954</c:v>
                </c:pt>
                <c:pt idx="29">
                  <c:v>534.3408635040954</c:v>
                </c:pt>
                <c:pt idx="30">
                  <c:v>562.9060439969227</c:v>
                </c:pt>
                <c:pt idx="31">
                  <c:v>571.204401676699</c:v>
                </c:pt>
                <c:pt idx="32">
                  <c:v>581.1624642485406</c:v>
                </c:pt>
                <c:pt idx="33">
                  <c:v>589.8938053016246</c:v>
                </c:pt>
                <c:pt idx="34">
                  <c:v>594.9196596008508</c:v>
                </c:pt>
                <c:pt idx="35">
                  <c:v>602.389754559443</c:v>
                </c:pt>
                <c:pt idx="36">
                  <c:v>587.0427498800724</c:v>
                </c:pt>
                <c:pt idx="37">
                  <c:v>598.8253404873964</c:v>
                </c:pt>
                <c:pt idx="38">
                  <c:v>597.210384878038</c:v>
                </c:pt>
                <c:pt idx="39">
                  <c:v>635.0521387156624</c:v>
                </c:pt>
                <c:pt idx="40">
                  <c:v>661.76909597683</c:v>
                </c:pt>
                <c:pt idx="41">
                  <c:v>688.7229435285333</c:v>
                </c:pt>
                <c:pt idx="42">
                  <c:v>700.2828200819114</c:v>
                </c:pt>
                <c:pt idx="43">
                  <c:v>728.0943844141738</c:v>
                </c:pt>
                <c:pt idx="44">
                  <c:v>737.8095147282434</c:v>
                </c:pt>
                <c:pt idx="45">
                  <c:v>783.8985152984567</c:v>
                </c:pt>
                <c:pt idx="46">
                  <c:v>795.8229823867479</c:v>
                </c:pt>
                <c:pt idx="47">
                  <c:v>833.6270677195994</c:v>
                </c:pt>
                <c:pt idx="48">
                  <c:v>855.778868500249</c:v>
                </c:pt>
                <c:pt idx="49">
                  <c:v>881.767508427293</c:v>
                </c:pt>
                <c:pt idx="50">
                  <c:v>897.7937991077545</c:v>
                </c:pt>
                <c:pt idx="51">
                  <c:v>912.235742556259</c:v>
                </c:pt>
                <c:pt idx="52">
                  <c:v>927.3248080767307</c:v>
                </c:pt>
                <c:pt idx="53">
                  <c:v>942.147937404121</c:v>
                </c:pt>
                <c:pt idx="54">
                  <c:v>958.0710626715225</c:v>
                </c:pt>
                <c:pt idx="55">
                  <c:v>974.0729739588485</c:v>
                </c:pt>
                <c:pt idx="56">
                  <c:v>992.748416511885</c:v>
                </c:pt>
                <c:pt idx="57">
                  <c:v>1011.318228126333</c:v>
                </c:pt>
                <c:pt idx="58">
                  <c:v>1030.51386294602</c:v>
                </c:pt>
                <c:pt idx="59">
                  <c:v>1051.031529253963</c:v>
                </c:pt>
                <c:pt idx="60">
                  <c:v>1073.238284486245</c:v>
                </c:pt>
                <c:pt idx="61">
                  <c:v>1090.898571665636</c:v>
                </c:pt>
                <c:pt idx="62">
                  <c:v>1108.540169230746</c:v>
                </c:pt>
                <c:pt idx="63">
                  <c:v>1126.124741517238</c:v>
                </c:pt>
                <c:pt idx="64">
                  <c:v>1143.606454899443</c:v>
                </c:pt>
                <c:pt idx="65">
                  <c:v>1161.207939797522</c:v>
                </c:pt>
                <c:pt idx="66">
                  <c:v>1179.548727731053</c:v>
                </c:pt>
                <c:pt idx="67">
                  <c:v>1197.01990558231</c:v>
                </c:pt>
                <c:pt idx="68">
                  <c:v>1214.390975736395</c:v>
                </c:pt>
                <c:pt idx="69">
                  <c:v>1231.784746877</c:v>
                </c:pt>
                <c:pt idx="70">
                  <c:v>1249.285999651246</c:v>
                </c:pt>
              </c:numCache>
            </c:numRef>
          </c:val>
        </c:ser>
        <c:ser>
          <c:idx val="2"/>
          <c:order val="1"/>
          <c:tx>
            <c:strRef>
              <c:f>Sheet1!$A$5</c:f>
              <c:strCache>
                <c:ptCount val="1"/>
                <c:pt idx="0">
                  <c:v>Nuclear</c:v>
                </c:pt>
              </c:strCache>
            </c:strRef>
          </c:tx>
          <c:spPr>
            <a:solidFill>
              <a:srgbClr val="FBCC00"/>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Sheet1!$B$5:$BT$5</c:f>
              <c:numCache>
                <c:formatCode>0.0</c:formatCode>
                <c:ptCount val="71"/>
                <c:pt idx="0">
                  <c:v>5.80603973390053</c:v>
                </c:pt>
                <c:pt idx="1">
                  <c:v>7.782134905190745</c:v>
                </c:pt>
                <c:pt idx="2">
                  <c:v>9.552570484681178</c:v>
                </c:pt>
                <c:pt idx="3">
                  <c:v>11.67277526361044</c:v>
                </c:pt>
                <c:pt idx="4">
                  <c:v>14.22340883377834</c:v>
                </c:pt>
                <c:pt idx="5">
                  <c:v>17.49626759288591</c:v>
                </c:pt>
                <c:pt idx="6">
                  <c:v>24.88401163053808</c:v>
                </c:pt>
                <c:pt idx="7">
                  <c:v>34.12911481196542</c:v>
                </c:pt>
                <c:pt idx="8">
                  <c:v>45.84358193419921</c:v>
                </c:pt>
                <c:pt idx="9">
                  <c:v>59.58877947232654</c:v>
                </c:pt>
                <c:pt idx="10">
                  <c:v>82.44102801285243</c:v>
                </c:pt>
                <c:pt idx="11">
                  <c:v>98.06286364664886</c:v>
                </c:pt>
                <c:pt idx="12">
                  <c:v>121.1668827895189</c:v>
                </c:pt>
                <c:pt idx="13">
                  <c:v>140.1492275422003</c:v>
                </c:pt>
                <c:pt idx="14">
                  <c:v>144.7450278770874</c:v>
                </c:pt>
                <c:pt idx="15">
                  <c:v>160.9754078381681</c:v>
                </c:pt>
                <c:pt idx="16">
                  <c:v>189.1793293207222</c:v>
                </c:pt>
                <c:pt idx="17">
                  <c:v>207.4444538625152</c:v>
                </c:pt>
                <c:pt idx="18">
                  <c:v>232.9618293433498</c:v>
                </c:pt>
                <c:pt idx="19">
                  <c:v>281.644815314296</c:v>
                </c:pt>
                <c:pt idx="20">
                  <c:v>335.3305052722066</c:v>
                </c:pt>
                <c:pt idx="21">
                  <c:v>361.2712203466533</c:v>
                </c:pt>
                <c:pt idx="22">
                  <c:v>392.8882395800334</c:v>
                </c:pt>
                <c:pt idx="23">
                  <c:v>428.3815887224509</c:v>
                </c:pt>
                <c:pt idx="24">
                  <c:v>440.5018384848622</c:v>
                </c:pt>
                <c:pt idx="25">
                  <c:v>453.0810162012904</c:v>
                </c:pt>
                <c:pt idx="26">
                  <c:v>474.4607906050595</c:v>
                </c:pt>
                <c:pt idx="27">
                  <c:v>478.3338950536272</c:v>
                </c:pt>
                <c:pt idx="28">
                  <c:v>494.84413218989</c:v>
                </c:pt>
                <c:pt idx="29">
                  <c:v>504.0337553966601</c:v>
                </c:pt>
                <c:pt idx="30">
                  <c:v>525.9034838213332</c:v>
                </c:pt>
                <c:pt idx="31">
                  <c:v>544.8400396886454</c:v>
                </c:pt>
                <c:pt idx="32">
                  <c:v>541.1215523374213</c:v>
                </c:pt>
                <c:pt idx="33">
                  <c:v>550.0895297099154</c:v>
                </c:pt>
                <c:pt idx="34">
                  <c:v>571.1130671131827</c:v>
                </c:pt>
                <c:pt idx="35">
                  <c:v>584.3343389600398</c:v>
                </c:pt>
                <c:pt idx="36">
                  <c:v>600.7889216183195</c:v>
                </c:pt>
                <c:pt idx="37">
                  <c:v>610.4696943023929</c:v>
                </c:pt>
                <c:pt idx="38">
                  <c:v>598.2553741684392</c:v>
                </c:pt>
                <c:pt idx="39">
                  <c:v>624.71718862289</c:v>
                </c:pt>
                <c:pt idx="40">
                  <c:v>626.4367525908494</c:v>
                </c:pt>
                <c:pt idx="41">
                  <c:v>634.891766303118</c:v>
                </c:pt>
                <c:pt idx="42">
                  <c:v>621.7395752817125</c:v>
                </c:pt>
                <c:pt idx="43">
                  <c:v>619.4331845951939</c:v>
                </c:pt>
                <c:pt idx="44">
                  <c:v>614.0455070824036</c:v>
                </c:pt>
                <c:pt idx="45">
                  <c:v>626.194864234964</c:v>
                </c:pt>
                <c:pt idx="46">
                  <c:v>600.6994567135807</c:v>
                </c:pt>
                <c:pt idx="47">
                  <c:v>559.9052780920479</c:v>
                </c:pt>
                <c:pt idx="48">
                  <c:v>563.1911870389646</c:v>
                </c:pt>
                <c:pt idx="49">
                  <c:v>581.484037667258</c:v>
                </c:pt>
                <c:pt idx="50">
                  <c:v>633.179724216362</c:v>
                </c:pt>
                <c:pt idx="51">
                  <c:v>667.6437609856977</c:v>
                </c:pt>
                <c:pt idx="52">
                  <c:v>690.62275963374</c:v>
                </c:pt>
                <c:pt idx="53">
                  <c:v>706.0023135467276</c:v>
                </c:pt>
                <c:pt idx="54">
                  <c:v>712.4733969895755</c:v>
                </c:pt>
                <c:pt idx="55">
                  <c:v>719.9019024715478</c:v>
                </c:pt>
                <c:pt idx="56">
                  <c:v>734.9077232592971</c:v>
                </c:pt>
                <c:pt idx="57">
                  <c:v>745.7612952216833</c:v>
                </c:pt>
                <c:pt idx="58">
                  <c:v>754.1537151187912</c:v>
                </c:pt>
                <c:pt idx="59">
                  <c:v>768.7961684620934</c:v>
                </c:pt>
                <c:pt idx="60">
                  <c:v>779.7888956143335</c:v>
                </c:pt>
                <c:pt idx="61">
                  <c:v>786.4232204110729</c:v>
                </c:pt>
                <c:pt idx="62">
                  <c:v>799.9070346313234</c:v>
                </c:pt>
                <c:pt idx="63">
                  <c:v>813.9864610618833</c:v>
                </c:pt>
                <c:pt idx="64">
                  <c:v>826.2473679772075</c:v>
                </c:pt>
                <c:pt idx="65">
                  <c:v>835.0103772250265</c:v>
                </c:pt>
                <c:pt idx="66">
                  <c:v>841.5540152282081</c:v>
                </c:pt>
                <c:pt idx="67">
                  <c:v>850.532304658711</c:v>
                </c:pt>
                <c:pt idx="68">
                  <c:v>849.2880678980547</c:v>
                </c:pt>
                <c:pt idx="69">
                  <c:v>848.5881847097146</c:v>
                </c:pt>
                <c:pt idx="70">
                  <c:v>841.898991576378</c:v>
                </c:pt>
              </c:numCache>
            </c:numRef>
          </c:val>
        </c:ser>
        <c:ser>
          <c:idx val="5"/>
          <c:order val="2"/>
          <c:tx>
            <c:strRef>
              <c:f>Sheet1!$A$7</c:f>
              <c:strCache>
                <c:ptCount val="1"/>
                <c:pt idx="0">
                  <c:v>Renewables</c:v>
                </c:pt>
              </c:strCache>
            </c:strRef>
          </c:tx>
          <c:spPr>
            <a:solidFill>
              <a:srgbClr val="F47920"/>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Sheet1!$B$7:$BT$7</c:f>
              <c:numCache>
                <c:formatCode>0.0</c:formatCode>
                <c:ptCount val="71"/>
                <c:pt idx="0">
                  <c:v>1.135900801013712</c:v>
                </c:pt>
                <c:pt idx="1">
                  <c:v>1.394985744671223</c:v>
                </c:pt>
                <c:pt idx="2">
                  <c:v>1.453817260261574</c:v>
                </c:pt>
                <c:pt idx="3">
                  <c:v>1.639136534371182</c:v>
                </c:pt>
                <c:pt idx="4">
                  <c:v>1.790944472100285</c:v>
                </c:pt>
                <c:pt idx="5">
                  <c:v>2.407691315563198</c:v>
                </c:pt>
                <c:pt idx="6">
                  <c:v>2.821126170973435</c:v>
                </c:pt>
                <c:pt idx="7">
                  <c:v>3.044102593112187</c:v>
                </c:pt>
                <c:pt idx="8">
                  <c:v>3.361867674344934</c:v>
                </c:pt>
                <c:pt idx="9">
                  <c:v>3.791352446033398</c:v>
                </c:pt>
                <c:pt idx="10">
                  <c:v>4.237389238358148</c:v>
                </c:pt>
                <c:pt idx="11">
                  <c:v>4.615050459338366</c:v>
                </c:pt>
                <c:pt idx="12">
                  <c:v>4.93524845001584</c:v>
                </c:pt>
                <c:pt idx="13">
                  <c:v>5.06243109924424</c:v>
                </c:pt>
                <c:pt idx="14">
                  <c:v>5.855018554554904</c:v>
                </c:pt>
                <c:pt idx="15">
                  <c:v>6.778985156356065</c:v>
                </c:pt>
                <c:pt idx="16">
                  <c:v>7.503035027379275</c:v>
                </c:pt>
                <c:pt idx="17">
                  <c:v>9.45189346970177</c:v>
                </c:pt>
                <c:pt idx="18">
                  <c:v>10.41521111457362</c:v>
                </c:pt>
                <c:pt idx="19">
                  <c:v>11.62144589751257</c:v>
                </c:pt>
                <c:pt idx="20">
                  <c:v>12.17629791351947</c:v>
                </c:pt>
                <c:pt idx="21">
                  <c:v>13.52012128314198</c:v>
                </c:pt>
                <c:pt idx="22">
                  <c:v>14.37298547293853</c:v>
                </c:pt>
                <c:pt idx="23">
                  <c:v>15.05681970383738</c:v>
                </c:pt>
                <c:pt idx="24">
                  <c:v>24.99174367060098</c:v>
                </c:pt>
                <c:pt idx="25">
                  <c:v>28.59511827337568</c:v>
                </c:pt>
                <c:pt idx="26">
                  <c:v>30.51163663785261</c:v>
                </c:pt>
                <c:pt idx="27">
                  <c:v>32.7995239084343</c:v>
                </c:pt>
                <c:pt idx="28">
                  <c:v>34.14452458554648</c:v>
                </c:pt>
                <c:pt idx="29">
                  <c:v>35.79599039463798</c:v>
                </c:pt>
                <c:pt idx="30">
                  <c:v>37.39188418032999</c:v>
                </c:pt>
                <c:pt idx="31">
                  <c:v>38.7965180661052</c:v>
                </c:pt>
                <c:pt idx="32">
                  <c:v>41.73345792147473</c:v>
                </c:pt>
                <c:pt idx="33">
                  <c:v>44.35140356915408</c:v>
                </c:pt>
                <c:pt idx="34">
                  <c:v>48.2268321325108</c:v>
                </c:pt>
                <c:pt idx="35">
                  <c:v>51.82399509295043</c:v>
                </c:pt>
                <c:pt idx="36">
                  <c:v>54.51903672317214</c:v>
                </c:pt>
                <c:pt idx="37">
                  <c:v>61.39715523971665</c:v>
                </c:pt>
                <c:pt idx="38">
                  <c:v>66.89984790496345</c:v>
                </c:pt>
                <c:pt idx="39">
                  <c:v>75.9994392407424</c:v>
                </c:pt>
                <c:pt idx="40">
                  <c:v>85.13833477164211</c:v>
                </c:pt>
                <c:pt idx="41">
                  <c:v>95.3356814447124</c:v>
                </c:pt>
                <c:pt idx="42">
                  <c:v>108.4296235759245</c:v>
                </c:pt>
                <c:pt idx="43">
                  <c:v>123.6556075608868</c:v>
                </c:pt>
                <c:pt idx="44">
                  <c:v>142.5020394301506</c:v>
                </c:pt>
                <c:pt idx="45">
                  <c:v>168.0353442316132</c:v>
                </c:pt>
                <c:pt idx="46">
                  <c:v>204.9453472099154</c:v>
                </c:pt>
                <c:pt idx="47">
                  <c:v>240.806311886885</c:v>
                </c:pt>
                <c:pt idx="48">
                  <c:v>279.2943627776414</c:v>
                </c:pt>
                <c:pt idx="49">
                  <c:v>314.2856309896138</c:v>
                </c:pt>
                <c:pt idx="50">
                  <c:v>346.5369070296246</c:v>
                </c:pt>
                <c:pt idx="51">
                  <c:v>383.0158919978687</c:v>
                </c:pt>
                <c:pt idx="52">
                  <c:v>418.1358593063075</c:v>
                </c:pt>
                <c:pt idx="53">
                  <c:v>455.4699902317597</c:v>
                </c:pt>
                <c:pt idx="54">
                  <c:v>494.3755394156642</c:v>
                </c:pt>
                <c:pt idx="55">
                  <c:v>536.2861258212029</c:v>
                </c:pt>
                <c:pt idx="56">
                  <c:v>576.739743988321</c:v>
                </c:pt>
                <c:pt idx="57">
                  <c:v>619.9409609753516</c:v>
                </c:pt>
                <c:pt idx="58">
                  <c:v>663.9844691107472</c:v>
                </c:pt>
                <c:pt idx="59">
                  <c:v>710.8085088075984</c:v>
                </c:pt>
                <c:pt idx="60">
                  <c:v>754.5655316903881</c:v>
                </c:pt>
                <c:pt idx="61">
                  <c:v>800.5154821966277</c:v>
                </c:pt>
                <c:pt idx="62">
                  <c:v>845.5496906144679</c:v>
                </c:pt>
                <c:pt idx="63">
                  <c:v>889.4603981389829</c:v>
                </c:pt>
                <c:pt idx="64">
                  <c:v>927.9665452783275</c:v>
                </c:pt>
                <c:pt idx="65">
                  <c:v>968.5801963116238</c:v>
                </c:pt>
                <c:pt idx="66">
                  <c:v>1009.832798878447</c:v>
                </c:pt>
                <c:pt idx="67">
                  <c:v>1055.381878734352</c:v>
                </c:pt>
                <c:pt idx="68">
                  <c:v>1094.860492975978</c:v>
                </c:pt>
                <c:pt idx="69">
                  <c:v>1136.176997007276</c:v>
                </c:pt>
                <c:pt idx="70">
                  <c:v>1177.3684132153</c:v>
                </c:pt>
              </c:numCache>
            </c:numRef>
          </c:val>
        </c:ser>
        <c:ser>
          <c:idx val="0"/>
          <c:order val="3"/>
          <c:tx>
            <c:strRef>
              <c:f>Sheet1!$A$3</c:f>
              <c:strCache>
                <c:ptCount val="1"/>
                <c:pt idx="0">
                  <c:v>Gas</c:v>
                </c:pt>
              </c:strCache>
            </c:strRef>
          </c:tx>
          <c:spPr>
            <a:solidFill>
              <a:srgbClr val="DC0000"/>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Sheet1!$B$3:$BT$3</c:f>
              <c:numCache>
                <c:formatCode>0.0</c:formatCode>
                <c:ptCount val="71"/>
                <c:pt idx="0">
                  <c:v>116.2287834989434</c:v>
                </c:pt>
                <c:pt idx="1">
                  <c:v>130.5792634136172</c:v>
                </c:pt>
                <c:pt idx="2">
                  <c:v>135.8678353523583</c:v>
                </c:pt>
                <c:pt idx="3">
                  <c:v>152.6960063473057</c:v>
                </c:pt>
                <c:pt idx="4">
                  <c:v>173.5122503548606</c:v>
                </c:pt>
                <c:pt idx="5">
                  <c:v>198.4038769201307</c:v>
                </c:pt>
                <c:pt idx="6">
                  <c:v>211.4440117112401</c:v>
                </c:pt>
                <c:pt idx="7">
                  <c:v>221.4402358867511</c:v>
                </c:pt>
                <c:pt idx="8">
                  <c:v>225.9157830187774</c:v>
                </c:pt>
                <c:pt idx="9">
                  <c:v>234.4609774971646</c:v>
                </c:pt>
                <c:pt idx="10">
                  <c:v>240.6070956310415</c:v>
                </c:pt>
                <c:pt idx="11">
                  <c:v>248.4193085213676</c:v>
                </c:pt>
                <c:pt idx="12">
                  <c:v>259.5201439289019</c:v>
                </c:pt>
                <c:pt idx="13">
                  <c:v>268.4802034216169</c:v>
                </c:pt>
                <c:pt idx="14">
                  <c:v>291.6707799662516</c:v>
                </c:pt>
                <c:pt idx="15">
                  <c:v>304.188028571028</c:v>
                </c:pt>
                <c:pt idx="16">
                  <c:v>308.2617741414786</c:v>
                </c:pt>
                <c:pt idx="17">
                  <c:v>315.2721431031187</c:v>
                </c:pt>
                <c:pt idx="18">
                  <c:v>325.2648578935441</c:v>
                </c:pt>
                <c:pt idx="19">
                  <c:v>359.5234453831661</c:v>
                </c:pt>
                <c:pt idx="20">
                  <c:v>384.1479136102218</c:v>
                </c:pt>
                <c:pt idx="21">
                  <c:v>383.2601038518685</c:v>
                </c:pt>
                <c:pt idx="22">
                  <c:v>408.7315530534019</c:v>
                </c:pt>
                <c:pt idx="23">
                  <c:v>426.7303594305286</c:v>
                </c:pt>
                <c:pt idx="24">
                  <c:v>465.2719582139272</c:v>
                </c:pt>
                <c:pt idx="25">
                  <c:v>487.956663830227</c:v>
                </c:pt>
                <c:pt idx="26">
                  <c:v>508.5455120246021</c:v>
                </c:pt>
                <c:pt idx="27">
                  <c:v>515.1664359741075</c:v>
                </c:pt>
                <c:pt idx="28">
                  <c:v>511.5858807480646</c:v>
                </c:pt>
                <c:pt idx="29">
                  <c:v>524.749846261764</c:v>
                </c:pt>
                <c:pt idx="30">
                  <c:v>541.874986445413</c:v>
                </c:pt>
                <c:pt idx="31">
                  <c:v>557.6525215124929</c:v>
                </c:pt>
                <c:pt idx="32">
                  <c:v>563.6995349307735</c:v>
                </c:pt>
                <c:pt idx="33">
                  <c:v>594.9000641404929</c:v>
                </c:pt>
                <c:pt idx="34">
                  <c:v>623.470050400509</c:v>
                </c:pt>
                <c:pt idx="35">
                  <c:v>662.6586224505394</c:v>
                </c:pt>
                <c:pt idx="36">
                  <c:v>710.2872268664552</c:v>
                </c:pt>
                <c:pt idx="37">
                  <c:v>744.2068326127225</c:v>
                </c:pt>
                <c:pt idx="38">
                  <c:v>761.914839363516</c:v>
                </c:pt>
                <c:pt idx="39">
                  <c:v>811.3924516629502</c:v>
                </c:pt>
                <c:pt idx="40">
                  <c:v>858.6274158047062</c:v>
                </c:pt>
                <c:pt idx="41">
                  <c:v>895.6750012279186</c:v>
                </c:pt>
                <c:pt idx="42">
                  <c:v>947.1833521037292</c:v>
                </c:pt>
                <c:pt idx="43">
                  <c:v>973.0346685247679</c:v>
                </c:pt>
                <c:pt idx="44">
                  <c:v>967.888079619312</c:v>
                </c:pt>
                <c:pt idx="45">
                  <c:v>1049.999794348886</c:v>
                </c:pt>
                <c:pt idx="46">
                  <c:v>1057.047698088912</c:v>
                </c:pt>
                <c:pt idx="47">
                  <c:v>1109.11359224322</c:v>
                </c:pt>
                <c:pt idx="48">
                  <c:v>1080.730938155329</c:v>
                </c:pt>
                <c:pt idx="49">
                  <c:v>1095.995471512452</c:v>
                </c:pt>
                <c:pt idx="50">
                  <c:v>1165.148513914526</c:v>
                </c:pt>
                <c:pt idx="51">
                  <c:v>1195.200621697261</c:v>
                </c:pt>
                <c:pt idx="52">
                  <c:v>1216.297554760681</c:v>
                </c:pt>
                <c:pt idx="53">
                  <c:v>1245.294355933408</c:v>
                </c:pt>
                <c:pt idx="54">
                  <c:v>1293.863435967149</c:v>
                </c:pt>
                <c:pt idx="55">
                  <c:v>1323.481202726974</c:v>
                </c:pt>
                <c:pt idx="56">
                  <c:v>1359.78396542365</c:v>
                </c:pt>
                <c:pt idx="57">
                  <c:v>1395.168294803152</c:v>
                </c:pt>
                <c:pt idx="58">
                  <c:v>1424.115077462921</c:v>
                </c:pt>
                <c:pt idx="59">
                  <c:v>1448.70969715162</c:v>
                </c:pt>
                <c:pt idx="60">
                  <c:v>1478.140041426711</c:v>
                </c:pt>
                <c:pt idx="61">
                  <c:v>1503.01792755812</c:v>
                </c:pt>
                <c:pt idx="62">
                  <c:v>1528.626915871921</c:v>
                </c:pt>
                <c:pt idx="63">
                  <c:v>1553.743175597385</c:v>
                </c:pt>
                <c:pt idx="64">
                  <c:v>1582.608316193949</c:v>
                </c:pt>
                <c:pt idx="65">
                  <c:v>1612.617561323696</c:v>
                </c:pt>
                <c:pt idx="66">
                  <c:v>1638.520396397273</c:v>
                </c:pt>
                <c:pt idx="67">
                  <c:v>1671.357988133081</c:v>
                </c:pt>
                <c:pt idx="68">
                  <c:v>1704.45933425064</c:v>
                </c:pt>
                <c:pt idx="69">
                  <c:v>1736.74487373118</c:v>
                </c:pt>
                <c:pt idx="70">
                  <c:v>1774.99971604263</c:v>
                </c:pt>
              </c:numCache>
            </c:numRef>
          </c:val>
        </c:ser>
        <c:ser>
          <c:idx val="1"/>
          <c:order val="4"/>
          <c:tx>
            <c:strRef>
              <c:f>Sheet1!$A$4</c:f>
              <c:strCache>
                <c:ptCount val="1"/>
                <c:pt idx="0">
                  <c:v>Coal</c:v>
                </c:pt>
              </c:strCache>
            </c:strRef>
          </c:tx>
          <c:spPr>
            <a:solidFill>
              <a:srgbClr val="666666"/>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Sheet1!$B$4:$BT$4</c:f>
              <c:numCache>
                <c:formatCode>0.0</c:formatCode>
                <c:ptCount val="71"/>
                <c:pt idx="0">
                  <c:v>571.2113038877268</c:v>
                </c:pt>
                <c:pt idx="1">
                  <c:v>595.1209144040179</c:v>
                </c:pt>
                <c:pt idx="2">
                  <c:v>586.5891131048477</c:v>
                </c:pt>
                <c:pt idx="3">
                  <c:v>609.4029256696815</c:v>
                </c:pt>
                <c:pt idx="4">
                  <c:v>625.5774686341012</c:v>
                </c:pt>
                <c:pt idx="5">
                  <c:v>634.0461533004574</c:v>
                </c:pt>
                <c:pt idx="6">
                  <c:v>636.458386540367</c:v>
                </c:pt>
                <c:pt idx="7">
                  <c:v>657.2054170889568</c:v>
                </c:pt>
                <c:pt idx="8">
                  <c:v>686.8552604127501</c:v>
                </c:pt>
                <c:pt idx="9">
                  <c:v>688.1066676462374</c:v>
                </c:pt>
                <c:pt idx="10">
                  <c:v>718.3456090775021</c:v>
                </c:pt>
                <c:pt idx="11">
                  <c:v>769.3710781023833</c:v>
                </c:pt>
                <c:pt idx="12">
                  <c:v>809.0465919021384</c:v>
                </c:pt>
                <c:pt idx="13">
                  <c:v>815.8697271574014</c:v>
                </c:pt>
                <c:pt idx="14">
                  <c:v>858.8879560598796</c:v>
                </c:pt>
                <c:pt idx="15">
                  <c:v>888.7597679569885</c:v>
                </c:pt>
                <c:pt idx="16">
                  <c:v>903.078789207853</c:v>
                </c:pt>
                <c:pt idx="17">
                  <c:v>926.718411645153</c:v>
                </c:pt>
                <c:pt idx="18">
                  <c:v>954.7867854338206</c:v>
                </c:pt>
                <c:pt idx="19">
                  <c:v>988.2049591236504</c:v>
                </c:pt>
                <c:pt idx="20">
                  <c:v>1012.237135383567</c:v>
                </c:pt>
                <c:pt idx="21">
                  <c:v>1040.773449149432</c:v>
                </c:pt>
                <c:pt idx="22">
                  <c:v>1088.176296285818</c:v>
                </c:pt>
                <c:pt idx="23">
                  <c:v>1120.936379479684</c:v>
                </c:pt>
                <c:pt idx="24">
                  <c:v>1151.744893012512</c:v>
                </c:pt>
                <c:pt idx="25">
                  <c:v>1161.782716549665</c:v>
                </c:pt>
                <c:pt idx="26">
                  <c:v>1170.259254290507</c:v>
                </c:pt>
                <c:pt idx="27">
                  <c:v>1215.302976620493</c:v>
                </c:pt>
                <c:pt idx="28">
                  <c:v>1238.138043108304</c:v>
                </c:pt>
                <c:pt idx="29">
                  <c:v>1260.386086767994</c:v>
                </c:pt>
                <c:pt idx="30">
                  <c:v>1294.69299264308</c:v>
                </c:pt>
                <c:pt idx="31">
                  <c:v>1376.104096096621</c:v>
                </c:pt>
                <c:pt idx="32">
                  <c:v>1377.829969521744</c:v>
                </c:pt>
                <c:pt idx="33">
                  <c:v>1396.157651584265</c:v>
                </c:pt>
                <c:pt idx="34">
                  <c:v>1422.450189892764</c:v>
                </c:pt>
                <c:pt idx="35">
                  <c:v>1495.215165178953</c:v>
                </c:pt>
                <c:pt idx="36">
                  <c:v>1516.494216616063</c:v>
                </c:pt>
                <c:pt idx="37">
                  <c:v>1576.54913113012</c:v>
                </c:pt>
                <c:pt idx="38">
                  <c:v>1690.799665572285</c:v>
                </c:pt>
                <c:pt idx="39">
                  <c:v>1772.109853060546</c:v>
                </c:pt>
                <c:pt idx="40">
                  <c:v>1848.140332254702</c:v>
                </c:pt>
                <c:pt idx="41">
                  <c:v>1943.401706401221</c:v>
                </c:pt>
                <c:pt idx="42">
                  <c:v>2035.013053124305</c:v>
                </c:pt>
                <c:pt idx="43">
                  <c:v>2059.747059810681</c:v>
                </c:pt>
                <c:pt idx="44">
                  <c:v>2023.112122423336</c:v>
                </c:pt>
                <c:pt idx="45">
                  <c:v>2162.446988957115</c:v>
                </c:pt>
                <c:pt idx="46">
                  <c:v>2271.10634320457</c:v>
                </c:pt>
                <c:pt idx="47">
                  <c:v>2301.212640446525</c:v>
                </c:pt>
                <c:pt idx="48">
                  <c:v>2365.30180411773</c:v>
                </c:pt>
                <c:pt idx="49">
                  <c:v>2343.744151526651</c:v>
                </c:pt>
                <c:pt idx="50">
                  <c:v>2344.753633205437</c:v>
                </c:pt>
                <c:pt idx="51">
                  <c:v>2413.666772430605</c:v>
                </c:pt>
                <c:pt idx="52">
                  <c:v>2494.913677806265</c:v>
                </c:pt>
                <c:pt idx="53">
                  <c:v>2555.01258907286</c:v>
                </c:pt>
                <c:pt idx="54">
                  <c:v>2597.117651683516</c:v>
                </c:pt>
                <c:pt idx="55">
                  <c:v>2661.027837003146</c:v>
                </c:pt>
                <c:pt idx="56">
                  <c:v>2690.367522831835</c:v>
                </c:pt>
                <c:pt idx="57">
                  <c:v>2717.06323804903</c:v>
                </c:pt>
                <c:pt idx="58">
                  <c:v>2743.65840029947</c:v>
                </c:pt>
                <c:pt idx="59">
                  <c:v>2756.731468365067</c:v>
                </c:pt>
                <c:pt idx="60">
                  <c:v>2762.348476218318</c:v>
                </c:pt>
                <c:pt idx="61">
                  <c:v>2774.366909308226</c:v>
                </c:pt>
                <c:pt idx="62">
                  <c:v>2781.290760799654</c:v>
                </c:pt>
                <c:pt idx="63">
                  <c:v>2791.373398002884</c:v>
                </c:pt>
                <c:pt idx="64">
                  <c:v>2806.943409680532</c:v>
                </c:pt>
                <c:pt idx="65">
                  <c:v>2818.50073067869</c:v>
                </c:pt>
                <c:pt idx="66">
                  <c:v>2835.932844707821</c:v>
                </c:pt>
                <c:pt idx="67">
                  <c:v>2840.632909058826</c:v>
                </c:pt>
                <c:pt idx="68">
                  <c:v>2862.318786657934</c:v>
                </c:pt>
                <c:pt idx="69">
                  <c:v>2884.882379356147</c:v>
                </c:pt>
                <c:pt idx="70">
                  <c:v>2908.669170383346</c:v>
                </c:pt>
              </c:numCache>
            </c:numRef>
          </c:val>
        </c:ser>
        <c:ser>
          <c:idx val="3"/>
          <c:order val="5"/>
          <c:tx>
            <c:strRef>
              <c:f>Sheet1!$A$2</c:f>
              <c:strCache>
                <c:ptCount val="1"/>
                <c:pt idx="0">
                  <c:v>Oil</c:v>
                </c:pt>
              </c:strCache>
            </c:strRef>
          </c:tx>
          <c:spPr>
            <a:solidFill>
              <a:srgbClr val="99CC00"/>
            </a:solidFill>
            <a:ln w="9525">
              <a:solidFill>
                <a:schemeClr val="bg1">
                  <a:lumMod val="75000"/>
                </a:schemeClr>
              </a:solidFill>
              <a:prstDash val="solid"/>
            </a:ln>
          </c:spPr>
          <c:cat>
            <c:numRef>
              <c:f>Sheet1!$B$1:$BT$1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Sheet1!$B$2:$BT$2</c:f>
              <c:numCache>
                <c:formatCode>0.0</c:formatCode>
                <c:ptCount val="71"/>
                <c:pt idx="0">
                  <c:v>182.1080690279532</c:v>
                </c:pt>
                <c:pt idx="1">
                  <c:v>195.6189568743719</c:v>
                </c:pt>
                <c:pt idx="2">
                  <c:v>218.0664562626367</c:v>
                </c:pt>
                <c:pt idx="3">
                  <c:v>237.0298028178267</c:v>
                </c:pt>
                <c:pt idx="4">
                  <c:v>262.5420877480675</c:v>
                </c:pt>
                <c:pt idx="5">
                  <c:v>299.1027128827845</c:v>
                </c:pt>
                <c:pt idx="6">
                  <c:v>317.4292775991804</c:v>
                </c:pt>
                <c:pt idx="7">
                  <c:v>361.9779034712486</c:v>
                </c:pt>
                <c:pt idx="8">
                  <c:v>419.1234053835138</c:v>
                </c:pt>
                <c:pt idx="9">
                  <c:v>421.9542796053767</c:v>
                </c:pt>
                <c:pt idx="10">
                  <c:v>401.9968602102519</c:v>
                </c:pt>
                <c:pt idx="11">
                  <c:v>435.8009047249978</c:v>
                </c:pt>
                <c:pt idx="12">
                  <c:v>454.590851228705</c:v>
                </c:pt>
                <c:pt idx="13">
                  <c:v>464.847057474663</c:v>
                </c:pt>
                <c:pt idx="14">
                  <c:v>460.137599306429</c:v>
                </c:pt>
                <c:pt idx="15">
                  <c:v>441.0092512592163</c:v>
                </c:pt>
                <c:pt idx="16">
                  <c:v>423.3962432085982</c:v>
                </c:pt>
                <c:pt idx="17">
                  <c:v>391.4953403457926</c:v>
                </c:pt>
                <c:pt idx="18">
                  <c:v>370.2727290587158</c:v>
                </c:pt>
                <c:pt idx="19">
                  <c:v>348.9244177532817</c:v>
                </c:pt>
                <c:pt idx="20">
                  <c:v>317.5449464128293</c:v>
                </c:pt>
                <c:pt idx="21">
                  <c:v>320.9519503105314</c:v>
                </c:pt>
                <c:pt idx="22">
                  <c:v>310.8084230558117</c:v>
                </c:pt>
                <c:pt idx="23">
                  <c:v>312.084482418746</c:v>
                </c:pt>
                <c:pt idx="24">
                  <c:v>318.7013200753372</c:v>
                </c:pt>
                <c:pt idx="25">
                  <c:v>300.1202288435298</c:v>
                </c:pt>
                <c:pt idx="26">
                  <c:v>298.7477480531577</c:v>
                </c:pt>
                <c:pt idx="27">
                  <c:v>289.2468106020763</c:v>
                </c:pt>
                <c:pt idx="28">
                  <c:v>267.2553647604437</c:v>
                </c:pt>
                <c:pt idx="29">
                  <c:v>266.821435775852</c:v>
                </c:pt>
                <c:pt idx="30">
                  <c:v>260.319277857088</c:v>
                </c:pt>
                <c:pt idx="31">
                  <c:v>252.9498969426334</c:v>
                </c:pt>
                <c:pt idx="32">
                  <c:v>260.4282479553339</c:v>
                </c:pt>
                <c:pt idx="33">
                  <c:v>269.9792682997827</c:v>
                </c:pt>
                <c:pt idx="34">
                  <c:v>265.8016329181606</c:v>
                </c:pt>
                <c:pt idx="35">
                  <c:v>263.5241958540909</c:v>
                </c:pt>
                <c:pt idx="36">
                  <c:v>245.9527500216626</c:v>
                </c:pt>
                <c:pt idx="37">
                  <c:v>243.8576535036074</c:v>
                </c:pt>
                <c:pt idx="38">
                  <c:v>251.418855105104</c:v>
                </c:pt>
                <c:pt idx="39">
                  <c:v>249.6377697594018</c:v>
                </c:pt>
                <c:pt idx="40">
                  <c:v>253.0266031714702</c:v>
                </c:pt>
                <c:pt idx="41">
                  <c:v>239.6700918293353</c:v>
                </c:pt>
                <c:pt idx="42">
                  <c:v>238.3190243163434</c:v>
                </c:pt>
                <c:pt idx="43">
                  <c:v>236.443848117266</c:v>
                </c:pt>
                <c:pt idx="44">
                  <c:v>226.8086286244382</c:v>
                </c:pt>
                <c:pt idx="45">
                  <c:v>221.2021255231749</c:v>
                </c:pt>
                <c:pt idx="46">
                  <c:v>232.05955696746</c:v>
                </c:pt>
                <c:pt idx="47">
                  <c:v>252.338176184863</c:v>
                </c:pt>
                <c:pt idx="48">
                  <c:v>245.4174835662567</c:v>
                </c:pt>
                <c:pt idx="49">
                  <c:v>238.4640083559757</c:v>
                </c:pt>
                <c:pt idx="50">
                  <c:v>230.0142780660525</c:v>
                </c:pt>
                <c:pt idx="51">
                  <c:v>221.1628323243478</c:v>
                </c:pt>
                <c:pt idx="52">
                  <c:v>216.5686887344402</c:v>
                </c:pt>
                <c:pt idx="53">
                  <c:v>211.7773858238291</c:v>
                </c:pt>
                <c:pt idx="54">
                  <c:v>207.0280977094023</c:v>
                </c:pt>
                <c:pt idx="55">
                  <c:v>201.8573002393435</c:v>
                </c:pt>
                <c:pt idx="56">
                  <c:v>199.0288949365371</c:v>
                </c:pt>
                <c:pt idx="57">
                  <c:v>197.1783716816401</c:v>
                </c:pt>
                <c:pt idx="58">
                  <c:v>194.3319966800657</c:v>
                </c:pt>
                <c:pt idx="59">
                  <c:v>194.0054227099894</c:v>
                </c:pt>
                <c:pt idx="60">
                  <c:v>191.5913323663621</c:v>
                </c:pt>
                <c:pt idx="61">
                  <c:v>191.4116814270166</c:v>
                </c:pt>
                <c:pt idx="62">
                  <c:v>191.0852265266423</c:v>
                </c:pt>
                <c:pt idx="63">
                  <c:v>190.2016230676516</c:v>
                </c:pt>
                <c:pt idx="64">
                  <c:v>189.5726946612284</c:v>
                </c:pt>
                <c:pt idx="65">
                  <c:v>188.2636988573292</c:v>
                </c:pt>
                <c:pt idx="66">
                  <c:v>188.7307540829004</c:v>
                </c:pt>
                <c:pt idx="67">
                  <c:v>187.4153847336696</c:v>
                </c:pt>
                <c:pt idx="68">
                  <c:v>184.9559934882786</c:v>
                </c:pt>
                <c:pt idx="69">
                  <c:v>181.9404227511291</c:v>
                </c:pt>
                <c:pt idx="70">
                  <c:v>177.2977316197355</c:v>
                </c:pt>
              </c:numCache>
            </c:numRef>
          </c:val>
        </c:ser>
        <c:dLbls>
          <c:showLegendKey val="0"/>
          <c:showVal val="0"/>
          <c:showCatName val="0"/>
          <c:showSerName val="0"/>
          <c:showPercent val="0"/>
          <c:showBubbleSize val="0"/>
        </c:dLbls>
        <c:axId val="1804879928"/>
        <c:axId val="1804876328"/>
      </c:areaChart>
      <c:catAx>
        <c:axId val="1804879928"/>
        <c:scaling>
          <c:orientation val="minMax"/>
        </c:scaling>
        <c:delete val="0"/>
        <c:axPos val="b"/>
        <c:numFmt formatCode="General" sourceLinked="0"/>
        <c:majorTickMark val="none"/>
        <c:minorTickMark val="none"/>
        <c:tickLblPos val="nextTo"/>
        <c:spPr>
          <a:ln w="12700">
            <a:solidFill>
              <a:schemeClr val="tx1"/>
            </a:solidFill>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876328"/>
        <c:crossesAt val="0.0"/>
        <c:auto val="1"/>
        <c:lblAlgn val="ctr"/>
        <c:lblOffset val="100"/>
        <c:tickLblSkip val="35"/>
        <c:noMultiLvlLbl val="0"/>
      </c:catAx>
      <c:valAx>
        <c:axId val="1804876328"/>
        <c:scaling>
          <c:orientation val="minMax"/>
          <c:max val="1.0"/>
          <c:min val="0.0"/>
        </c:scaling>
        <c:delete val="0"/>
        <c:axPos val="l"/>
        <c:numFmt formatCode="0%" sourceLinked="0"/>
        <c:majorTickMark val="in"/>
        <c:minorTickMark val="none"/>
        <c:tickLblPos val="nextTo"/>
        <c:spPr>
          <a:ln w="12700">
            <a:solidFill>
              <a:schemeClr val="bg1">
                <a:lumMod val="75000"/>
              </a:schemeClr>
            </a:solidFill>
            <a:prstDash val="solid"/>
          </a:ln>
        </c:spPr>
        <c:txPr>
          <a:bodyPr rot="0" vert="horz"/>
          <a:lstStyle/>
          <a:p>
            <a:pPr>
              <a:defRPr sz="1600" b="0" i="0" u="none" strike="noStrike" baseline="0">
                <a:solidFill>
                  <a:schemeClr val="tx1"/>
                </a:solidFill>
                <a:latin typeface="Univers 55"/>
                <a:ea typeface="Univers 55"/>
                <a:cs typeface="Univers 55"/>
              </a:defRPr>
            </a:pPr>
            <a:endParaRPr lang="en-US"/>
          </a:p>
        </c:txPr>
        <c:crossAx val="1804879928"/>
        <c:crossesAt val="1.0"/>
        <c:crossBetween val="midCat"/>
        <c:majorUnit val="0.25"/>
        <c:dispUnits>
          <c:builtInUnit val="thousands"/>
        </c:dispUnits>
      </c:valAx>
      <c:spPr>
        <a:noFill/>
        <a:ln w="28657">
          <a:noFill/>
        </a:ln>
      </c:spPr>
    </c:plotArea>
    <c:plotVisOnly val="1"/>
    <c:dispBlanksAs val="zero"/>
    <c:showDLblsOverMax val="0"/>
  </c:chart>
  <c:spPr>
    <a:noFill/>
    <a:ln>
      <a:noFill/>
    </a:ln>
  </c:spPr>
  <c:txPr>
    <a:bodyPr/>
    <a:lstStyle/>
    <a:p>
      <a:pPr>
        <a:defRPr sz="1580" b="0" i="0" u="none" strike="noStrike" baseline="0">
          <a:solidFill>
            <a:schemeClr val="tx1"/>
          </a:solidFill>
          <a:latin typeface="Univers 55"/>
          <a:ea typeface="Univers 55"/>
          <a:cs typeface="Univers 55"/>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123319200485"/>
          <c:y val="0.0315023416528199"/>
          <c:w val="0.7775574583796"/>
          <c:h val="0.867254283681381"/>
        </c:manualLayout>
      </c:layout>
      <c:lineChart>
        <c:grouping val="standard"/>
        <c:varyColors val="0"/>
        <c:ser>
          <c:idx val="2"/>
          <c:order val="0"/>
          <c:tx>
            <c:strRef>
              <c:f>Sheet1!$B$1</c:f>
              <c:strCache>
                <c:ptCount val="1"/>
                <c:pt idx="0">
                  <c:v>World</c:v>
                </c:pt>
              </c:strCache>
            </c:strRef>
          </c:tx>
          <c:spPr>
            <a:ln>
              <a:solidFill>
                <a:schemeClr val="tx1"/>
              </a:solidFill>
              <a:prstDash val="solid"/>
            </a:ln>
          </c:spPr>
          <c:marker>
            <c:symbol val="none"/>
          </c:marker>
          <c:cat>
            <c:numRef>
              <c:f>Sheet1!$A$2:$A$201</c:f>
              <c:numCache>
                <c:formatCode>General</c:formatCode>
                <c:ptCount val="7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pt idx="51">
                  <c:v>2016.0</c:v>
                </c:pt>
                <c:pt idx="52">
                  <c:v>2017.0</c:v>
                </c:pt>
                <c:pt idx="53">
                  <c:v>2018.0</c:v>
                </c:pt>
                <c:pt idx="54">
                  <c:v>2019.0</c:v>
                </c:pt>
                <c:pt idx="55">
                  <c:v>2020.0</c:v>
                </c:pt>
                <c:pt idx="56">
                  <c:v>2021.0</c:v>
                </c:pt>
                <c:pt idx="57">
                  <c:v>2022.0</c:v>
                </c:pt>
                <c:pt idx="58">
                  <c:v>2023.0</c:v>
                </c:pt>
                <c:pt idx="59">
                  <c:v>2024.0</c:v>
                </c:pt>
                <c:pt idx="60">
                  <c:v>2025.0</c:v>
                </c:pt>
                <c:pt idx="61">
                  <c:v>2026.0</c:v>
                </c:pt>
                <c:pt idx="62">
                  <c:v>2027.0</c:v>
                </c:pt>
                <c:pt idx="63">
                  <c:v>2028.0</c:v>
                </c:pt>
                <c:pt idx="64">
                  <c:v>2029.0</c:v>
                </c:pt>
                <c:pt idx="65">
                  <c:v>2030.0</c:v>
                </c:pt>
                <c:pt idx="66">
                  <c:v>2031.0</c:v>
                </c:pt>
                <c:pt idx="67">
                  <c:v>2032.0</c:v>
                </c:pt>
                <c:pt idx="68">
                  <c:v>2033.0</c:v>
                </c:pt>
                <c:pt idx="69">
                  <c:v>2034.0</c:v>
                </c:pt>
                <c:pt idx="70">
                  <c:v>2035.0</c:v>
                </c:pt>
              </c:numCache>
            </c:numRef>
          </c:cat>
          <c:val>
            <c:numRef>
              <c:f>Sheet1!$B$2:$B$201</c:f>
              <c:numCache>
                <c:formatCode>0%</c:formatCode>
                <c:ptCount val="71"/>
                <c:pt idx="0">
                  <c:v>0.2882503696007</c:v>
                </c:pt>
                <c:pt idx="1">
                  <c:v>0.290920847149706</c:v>
                </c:pt>
                <c:pt idx="2">
                  <c:v>0.286791044768836</c:v>
                </c:pt>
                <c:pt idx="3">
                  <c:v>0.287202522003133</c:v>
                </c:pt>
                <c:pt idx="4">
                  <c:v>0.2864914155313</c:v>
                </c:pt>
                <c:pt idx="5">
                  <c:v>0.28685858018593</c:v>
                </c:pt>
                <c:pt idx="6">
                  <c:v>0.286387089538257</c:v>
                </c:pt>
                <c:pt idx="7">
                  <c:v>0.289853204571681</c:v>
                </c:pt>
                <c:pt idx="8">
                  <c:v>0.293066708773235</c:v>
                </c:pt>
                <c:pt idx="9">
                  <c:v>0.301465957484124</c:v>
                </c:pt>
                <c:pt idx="10">
                  <c:v>0.307709806716276</c:v>
                </c:pt>
                <c:pt idx="11">
                  <c:v>0.309618327542976</c:v>
                </c:pt>
                <c:pt idx="12">
                  <c:v>0.314939149795852</c:v>
                </c:pt>
                <c:pt idx="13">
                  <c:v>0.316316278145097</c:v>
                </c:pt>
                <c:pt idx="14">
                  <c:v>0.318701917845096</c:v>
                </c:pt>
                <c:pt idx="15">
                  <c:v>0.329806692783269</c:v>
                </c:pt>
                <c:pt idx="16">
                  <c:v>0.337561237510583</c:v>
                </c:pt>
                <c:pt idx="17">
                  <c:v>0.344163654672911</c:v>
                </c:pt>
                <c:pt idx="18">
                  <c:v>0.349110845199508</c:v>
                </c:pt>
                <c:pt idx="19">
                  <c:v>0.348834603194601</c:v>
                </c:pt>
                <c:pt idx="20">
                  <c:v>0.350033148323973</c:v>
                </c:pt>
                <c:pt idx="21">
                  <c:v>0.351134777222059</c:v>
                </c:pt>
                <c:pt idx="22">
                  <c:v>0.353096668055213</c:v>
                </c:pt>
                <c:pt idx="23">
                  <c:v>0.353026528609448</c:v>
                </c:pt>
                <c:pt idx="24">
                  <c:v>0.357847338026442</c:v>
                </c:pt>
                <c:pt idx="25" formatCode="0.00%">
                  <c:v>0.359858577103601</c:v>
                </c:pt>
                <c:pt idx="26" formatCode="0.00%">
                  <c:v>0.365441803359339</c:v>
                </c:pt>
                <c:pt idx="27" formatCode="0.00%">
                  <c:v>0.369179253709474</c:v>
                </c:pt>
                <c:pt idx="28" formatCode="0.00%">
                  <c:v>0.372729180650281</c:v>
                </c:pt>
                <c:pt idx="29" formatCode="0.00%">
                  <c:v>0.373638190180894</c:v>
                </c:pt>
                <c:pt idx="30" formatCode="0.00%">
                  <c:v>0.375622920545663</c:v>
                </c:pt>
                <c:pt idx="31" formatCode="0.00%">
                  <c:v>0.378709953119093</c:v>
                </c:pt>
                <c:pt idx="32" formatCode="0.00%">
                  <c:v>0.377400754450337</c:v>
                </c:pt>
                <c:pt idx="33" formatCode="0.00%">
                  <c:v>0.384273794784565</c:v>
                </c:pt>
                <c:pt idx="34" formatCode="0.00%">
                  <c:v>0.386827579692579</c:v>
                </c:pt>
                <c:pt idx="35" formatCode="0.00%">
                  <c:v>0.391768340256777</c:v>
                </c:pt>
                <c:pt idx="36" formatCode="0.00%">
                  <c:v>0.394209616491808</c:v>
                </c:pt>
                <c:pt idx="37" formatCode="0.00%">
                  <c:v>0.399440254416155</c:v>
                </c:pt>
                <c:pt idx="38" formatCode="0.00%">
                  <c:v>0.398891004844993</c:v>
                </c:pt>
                <c:pt idx="39" formatCode="0.00%">
                  <c:v>0.399774370404406</c:v>
                </c:pt>
                <c:pt idx="40" formatCode="0.00%">
                  <c:v>0.404421928213748</c:v>
                </c:pt>
                <c:pt idx="41" formatCode="0.00%">
                  <c:v>0.408109461770482</c:v>
                </c:pt>
                <c:pt idx="42" formatCode="0.00%">
                  <c:v>0.41088272298119</c:v>
                </c:pt>
                <c:pt idx="43" formatCode="0.00%">
                  <c:v>0.413424074777495</c:v>
                </c:pt>
                <c:pt idx="44" formatCode="0.00%">
                  <c:v>0.416053761819802</c:v>
                </c:pt>
                <c:pt idx="45" formatCode="0.00%">
                  <c:v>0.419199446624019</c:v>
                </c:pt>
                <c:pt idx="46" formatCode="0.00%">
                  <c:v>0.421998014478811</c:v>
                </c:pt>
                <c:pt idx="47" formatCode="0.00%">
                  <c:v>0.424329848208663</c:v>
                </c:pt>
                <c:pt idx="48" formatCode="0.00%">
                  <c:v>0.42337255662582</c:v>
                </c:pt>
                <c:pt idx="49" formatCode="0.00%">
                  <c:v>0.4241025200815</c:v>
                </c:pt>
                <c:pt idx="50" formatCode="0.00%">
                  <c:v>0.425998018871609</c:v>
                </c:pt>
                <c:pt idx="51" formatCode="0.00%">
                  <c:v>0.428862959225491</c:v>
                </c:pt>
                <c:pt idx="52" formatCode="0.00%">
                  <c:v>0.431364048737032</c:v>
                </c:pt>
                <c:pt idx="53" formatCode="0.00%">
                  <c:v>0.433913220198914</c:v>
                </c:pt>
                <c:pt idx="54" formatCode="0.00%">
                  <c:v>0.435963712749085</c:v>
                </c:pt>
                <c:pt idx="55" formatCode="0.00%">
                  <c:v>0.437968819178161</c:v>
                </c:pt>
                <c:pt idx="56" formatCode="0.00%">
                  <c:v>0.440274700930234</c:v>
                </c:pt>
                <c:pt idx="57" formatCode="0.00%">
                  <c:v>0.442479120287833</c:v>
                </c:pt>
                <c:pt idx="58" formatCode="0.00%">
                  <c:v>0.444549669695387</c:v>
                </c:pt>
                <c:pt idx="59" formatCode="0.00%">
                  <c:v>0.446515794522261</c:v>
                </c:pt>
                <c:pt idx="60" formatCode="0.00%">
                  <c:v>0.44796526257207</c:v>
                </c:pt>
                <c:pt idx="61" formatCode="0.00%">
                  <c:v>0.449526323150536</c:v>
                </c:pt>
                <c:pt idx="62" formatCode="0.00%">
                  <c:v>0.451110992377507</c:v>
                </c:pt>
                <c:pt idx="63" formatCode="0.00%">
                  <c:v>0.452806504017911</c:v>
                </c:pt>
                <c:pt idx="64" formatCode="0.00%">
                  <c:v>0.454642599731908</c:v>
                </c:pt>
                <c:pt idx="65" formatCode="0.00%">
                  <c:v>0.456352231386387</c:v>
                </c:pt>
                <c:pt idx="66" formatCode="0.00%">
                  <c:v>0.458239422391465</c:v>
                </c:pt>
                <c:pt idx="67" formatCode="0.00%">
                  <c:v>0.460096377360372</c:v>
                </c:pt>
                <c:pt idx="68" formatCode="0.00%">
                  <c:v>0.461932435049961</c:v>
                </c:pt>
                <c:pt idx="69" formatCode="0.00%">
                  <c:v>0.463848790138882</c:v>
                </c:pt>
                <c:pt idx="70" formatCode="0.00%">
                  <c:v>0.465750283455542</c:v>
                </c:pt>
              </c:numCache>
            </c:numRef>
          </c:val>
          <c:smooth val="0"/>
        </c:ser>
        <c:dLbls>
          <c:showLegendKey val="0"/>
          <c:showVal val="0"/>
          <c:showCatName val="0"/>
          <c:showSerName val="0"/>
          <c:showPercent val="0"/>
          <c:showBubbleSize val="0"/>
        </c:dLbls>
        <c:marker val="1"/>
        <c:smooth val="0"/>
        <c:axId val="1804851336"/>
        <c:axId val="1804854680"/>
      </c:lineChart>
      <c:catAx>
        <c:axId val="1804851336"/>
        <c:scaling>
          <c:orientation val="minMax"/>
        </c:scaling>
        <c:delete val="0"/>
        <c:axPos val="b"/>
        <c:numFmt formatCode="General" sourceLinked="1"/>
        <c:majorTickMark val="none"/>
        <c:minorTickMark val="none"/>
        <c:tickLblPos val="nextTo"/>
        <c:spPr>
          <a:ln w="12700">
            <a:solidFill>
              <a:schemeClr val="tx1"/>
            </a:solidFill>
            <a:prstDash val="solid"/>
          </a:ln>
        </c:spPr>
        <c:txPr>
          <a:bodyPr rot="0" vert="horz"/>
          <a:lstStyle/>
          <a:p>
            <a:pPr algn="ctr">
              <a:defRPr lang="en-GB" sz="1600" b="0" i="0" u="none" strike="noStrike" kern="1200" baseline="0">
                <a:solidFill>
                  <a:schemeClr val="tx1"/>
                </a:solidFill>
                <a:latin typeface="Univers 55"/>
                <a:ea typeface="Univers 55"/>
                <a:cs typeface="Univers 55"/>
              </a:defRPr>
            </a:pPr>
            <a:endParaRPr lang="en-US"/>
          </a:p>
        </c:txPr>
        <c:crossAx val="1804854680"/>
        <c:crossesAt val="0.0"/>
        <c:auto val="1"/>
        <c:lblAlgn val="ctr"/>
        <c:lblOffset val="100"/>
        <c:tickLblSkip val="35"/>
        <c:tickMarkSkip val="10"/>
        <c:noMultiLvlLbl val="0"/>
      </c:catAx>
      <c:valAx>
        <c:axId val="1804854680"/>
        <c:scaling>
          <c:orientation val="minMax"/>
          <c:max val="0.5"/>
          <c:min val="0.2"/>
        </c:scaling>
        <c:delete val="0"/>
        <c:axPos val="l"/>
        <c:numFmt formatCode="0%" sourceLinked="0"/>
        <c:majorTickMark val="in"/>
        <c:minorTickMark val="none"/>
        <c:tickLblPos val="nextTo"/>
        <c:spPr>
          <a:ln w="12700">
            <a:solidFill>
              <a:srgbClr val="CCCCCC"/>
            </a:solidFill>
            <a:prstDash val="solid"/>
          </a:ln>
        </c:spPr>
        <c:txPr>
          <a:bodyPr rot="0" vert="horz"/>
          <a:lstStyle/>
          <a:p>
            <a:pPr algn="ctr">
              <a:defRPr lang="en-GB" sz="1600" b="0" i="0" u="none" strike="noStrike" kern="1200" baseline="0">
                <a:solidFill>
                  <a:schemeClr val="tx1"/>
                </a:solidFill>
                <a:latin typeface="Univers 55"/>
                <a:ea typeface="Univers 55"/>
                <a:cs typeface="Univers 55"/>
              </a:defRPr>
            </a:pPr>
            <a:endParaRPr lang="en-US"/>
          </a:p>
        </c:txPr>
        <c:crossAx val="1804851336"/>
        <c:crossesAt val="0.0"/>
        <c:crossBetween val="between"/>
        <c:majorUnit val="0.1"/>
      </c:valAx>
      <c:spPr>
        <a:noFill/>
        <a:ln w="25400">
          <a:noFill/>
        </a:ln>
      </c:spPr>
    </c:plotArea>
    <c:plotVisOnly val="1"/>
    <c:dispBlanksAs val="gap"/>
    <c:showDLblsOverMax val="0"/>
  </c:chart>
  <c:spPr>
    <a:noFill/>
    <a:ln>
      <a:noFill/>
    </a:ln>
  </c:spPr>
  <c:txPr>
    <a:bodyPr/>
    <a:lstStyle/>
    <a:p>
      <a:pPr>
        <a:defRPr sz="1400" b="0" i="0" u="none" strike="noStrike" baseline="0">
          <a:solidFill>
            <a:schemeClr val="tx1"/>
          </a:solidFill>
          <a:latin typeface="Univers 55"/>
          <a:ea typeface="Univers 55"/>
          <a:cs typeface="Univers 55"/>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 Id="rId2" Type="http://schemas.openxmlformats.org/officeDocument/2006/relationships/image" Target="../media/image95.wmf"/><Relationship Id="rId3" Type="http://schemas.openxmlformats.org/officeDocument/2006/relationships/image" Target="../media/image96.wmf"/></Relationships>
</file>

<file path=ppt/drawings/drawing1.xml><?xml version="1.0" encoding="utf-8"?>
<c:userShapes xmlns:c="http://schemas.openxmlformats.org/drawingml/2006/chart">
  <cdr:relSizeAnchor xmlns:cdr="http://schemas.openxmlformats.org/drawingml/2006/chartDrawing">
    <cdr:from>
      <cdr:x>0.61111</cdr:x>
      <cdr:y>0.49381</cdr:y>
    </cdr:from>
    <cdr:to>
      <cdr:x>0.84534</cdr:x>
      <cdr:y>0.62066</cdr:y>
    </cdr:to>
    <cdr:sp macro="" textlink="">
      <cdr:nvSpPr>
        <cdr:cNvPr id="2" name="Text Box 4"/>
        <cdr:cNvSpPr txBox="1">
          <a:spLocks xmlns:a="http://schemas.openxmlformats.org/drawingml/2006/main" noChangeArrowheads="1"/>
        </cdr:cNvSpPr>
      </cdr:nvSpPr>
      <cdr:spPr bwMode="auto">
        <a:xfrm xmlns:a="http://schemas.openxmlformats.org/drawingml/2006/main" rot="10800000" flipV="1">
          <a:off x="1586591" y="1263752"/>
          <a:ext cx="608131" cy="3246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chemeClr val="bg1"/>
              </a:solidFill>
            </a:rPr>
            <a:t>Oil</a:t>
          </a:r>
          <a:endParaRPr lang="en-GB" sz="1500" dirty="0">
            <a:solidFill>
              <a:schemeClr val="bg1"/>
            </a:solidFill>
          </a:endParaRPr>
        </a:p>
      </cdr:txBody>
    </cdr:sp>
  </cdr:relSizeAnchor>
  <cdr:relSizeAnchor xmlns:cdr="http://schemas.openxmlformats.org/drawingml/2006/chartDrawing">
    <cdr:from>
      <cdr:x>0.60067</cdr:x>
      <cdr:y>0.30622</cdr:y>
    </cdr:from>
    <cdr:to>
      <cdr:x>0.91005</cdr:x>
      <cdr:y>0.43307</cdr:y>
    </cdr:to>
    <cdr:sp macro="" textlink="">
      <cdr:nvSpPr>
        <cdr:cNvPr id="3" name="Text Box 5"/>
        <cdr:cNvSpPr txBox="1">
          <a:spLocks xmlns:a="http://schemas.openxmlformats.org/drawingml/2006/main" noChangeArrowheads="1"/>
        </cdr:cNvSpPr>
      </cdr:nvSpPr>
      <cdr:spPr bwMode="auto">
        <a:xfrm xmlns:a="http://schemas.openxmlformats.org/drawingml/2006/main">
          <a:off x="1559489" y="783677"/>
          <a:ext cx="803220" cy="3246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chemeClr val="bg1"/>
              </a:solidFill>
            </a:rPr>
            <a:t>Gas</a:t>
          </a:r>
          <a:endParaRPr lang="en-GB" sz="1500" dirty="0">
            <a:solidFill>
              <a:schemeClr val="bg1"/>
            </a:solidFill>
          </a:endParaRPr>
        </a:p>
      </cdr:txBody>
    </cdr:sp>
  </cdr:relSizeAnchor>
  <cdr:relSizeAnchor xmlns:cdr="http://schemas.openxmlformats.org/drawingml/2006/chartDrawing">
    <cdr:from>
      <cdr:x>0.56458</cdr:x>
      <cdr:y>0.70131</cdr:y>
    </cdr:from>
    <cdr:to>
      <cdr:x>0.85254</cdr:x>
      <cdr:y>0.82816</cdr:y>
    </cdr:to>
    <cdr:sp macro="" textlink="">
      <cdr:nvSpPr>
        <cdr:cNvPr id="4" name="Text Box 5"/>
        <cdr:cNvSpPr txBox="1">
          <a:spLocks xmlns:a="http://schemas.openxmlformats.org/drawingml/2006/main" noChangeArrowheads="1"/>
        </cdr:cNvSpPr>
      </cdr:nvSpPr>
      <cdr:spPr bwMode="auto">
        <a:xfrm xmlns:a="http://schemas.openxmlformats.org/drawingml/2006/main">
          <a:off x="1465788" y="1794767"/>
          <a:ext cx="747609" cy="3246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rgbClr val="000000"/>
              </a:solidFill>
            </a:rPr>
            <a:t>Coal</a:t>
          </a:r>
          <a:endParaRPr lang="en-GB" sz="1500" dirty="0">
            <a:solidFill>
              <a:srgbClr val="000000"/>
            </a:solidFill>
          </a:endParaRPr>
        </a:p>
      </cdr:txBody>
    </cdr:sp>
  </cdr:relSizeAnchor>
  <cdr:relSizeAnchor xmlns:cdr="http://schemas.openxmlformats.org/drawingml/2006/chartDrawing">
    <cdr:from>
      <cdr:x>0.67748</cdr:x>
      <cdr:y>0.10451</cdr:y>
    </cdr:from>
    <cdr:to>
      <cdr:x>0.96544</cdr:x>
      <cdr:y>0.2013</cdr:y>
    </cdr:to>
    <cdr:sp macro="" textlink="">
      <cdr:nvSpPr>
        <cdr:cNvPr id="5" name="Text Box 5"/>
        <cdr:cNvSpPr txBox="1">
          <a:spLocks xmlns:a="http://schemas.openxmlformats.org/drawingml/2006/main" noChangeArrowheads="1"/>
        </cdr:cNvSpPr>
      </cdr:nvSpPr>
      <cdr:spPr bwMode="auto">
        <a:xfrm xmlns:a="http://schemas.openxmlformats.org/drawingml/2006/main">
          <a:off x="1758913" y="267471"/>
          <a:ext cx="747609"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rgbClr val="FFFFFF"/>
              </a:solidFill>
            </a:rPr>
            <a:t>Renew.</a:t>
          </a:r>
          <a:endParaRPr lang="en-GB" sz="1000" dirty="0">
            <a:solidFill>
              <a:srgbClr val="FFFFFF"/>
            </a:solidFill>
          </a:endParaRPr>
        </a:p>
      </cdr:txBody>
    </cdr:sp>
  </cdr:relSizeAnchor>
  <cdr:relSizeAnchor xmlns:cdr="http://schemas.openxmlformats.org/drawingml/2006/chartDrawing">
    <cdr:from>
      <cdr:x>0.60774</cdr:x>
      <cdr:y>0.15373</cdr:y>
    </cdr:from>
    <cdr:to>
      <cdr:x>0.8957</cdr:x>
      <cdr:y>0.25051</cdr:y>
    </cdr:to>
    <cdr:sp macro="" textlink="">
      <cdr:nvSpPr>
        <cdr:cNvPr id="6" name="Text Box 5"/>
        <cdr:cNvSpPr txBox="1">
          <a:spLocks xmlns:a="http://schemas.openxmlformats.org/drawingml/2006/main" noChangeArrowheads="1"/>
        </cdr:cNvSpPr>
      </cdr:nvSpPr>
      <cdr:spPr bwMode="auto">
        <a:xfrm xmlns:a="http://schemas.openxmlformats.org/drawingml/2006/main">
          <a:off x="1577841" y="393422"/>
          <a:ext cx="747609"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chemeClr val="bg1"/>
              </a:solidFill>
            </a:rPr>
            <a:t>Hydro</a:t>
          </a:r>
          <a:endParaRPr lang="en-GB" sz="1000" dirty="0">
            <a:solidFill>
              <a:schemeClr val="bg1"/>
            </a:solidFill>
          </a:endParaRPr>
        </a:p>
      </cdr:txBody>
    </cdr:sp>
  </cdr:relSizeAnchor>
  <cdr:relSizeAnchor xmlns:cdr="http://schemas.openxmlformats.org/drawingml/2006/chartDrawing">
    <cdr:from>
      <cdr:x>0.61156</cdr:x>
      <cdr:y>0.22452</cdr:y>
    </cdr:from>
    <cdr:to>
      <cdr:x>0.85973</cdr:x>
      <cdr:y>0.3213</cdr:y>
    </cdr:to>
    <cdr:sp macro="" textlink="">
      <cdr:nvSpPr>
        <cdr:cNvPr id="7" name="Text Box 5"/>
        <cdr:cNvSpPr txBox="1">
          <a:spLocks xmlns:a="http://schemas.openxmlformats.org/drawingml/2006/main" noChangeArrowheads="1"/>
        </cdr:cNvSpPr>
      </cdr:nvSpPr>
      <cdr:spPr bwMode="auto">
        <a:xfrm xmlns:a="http://schemas.openxmlformats.org/drawingml/2006/main">
          <a:off x="1587768" y="574579"/>
          <a:ext cx="644305"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chemeClr val="bg1"/>
              </a:solidFill>
            </a:rPr>
            <a:t>Nuclear</a:t>
          </a:r>
          <a:endParaRPr lang="en-GB" sz="10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0.59641</cdr:x>
      <cdr:y>0.51023</cdr:y>
    </cdr:from>
    <cdr:to>
      <cdr:x>0.83064</cdr:x>
      <cdr:y>0.63708</cdr:y>
    </cdr:to>
    <cdr:sp macro="" textlink="">
      <cdr:nvSpPr>
        <cdr:cNvPr id="2" name="Text Box 4"/>
        <cdr:cNvSpPr txBox="1">
          <a:spLocks xmlns:a="http://schemas.openxmlformats.org/drawingml/2006/main" noChangeArrowheads="1"/>
        </cdr:cNvSpPr>
      </cdr:nvSpPr>
      <cdr:spPr bwMode="auto">
        <a:xfrm xmlns:a="http://schemas.openxmlformats.org/drawingml/2006/main" rot="10800000" flipV="1">
          <a:off x="1821265" y="1535840"/>
          <a:ext cx="715273" cy="38183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chemeClr val="bg1"/>
              </a:solidFill>
            </a:rPr>
            <a:t>Oil</a:t>
          </a:r>
          <a:endParaRPr lang="en-GB" sz="1500" dirty="0">
            <a:solidFill>
              <a:schemeClr val="bg1"/>
            </a:solidFill>
          </a:endParaRPr>
        </a:p>
      </cdr:txBody>
    </cdr:sp>
  </cdr:relSizeAnchor>
  <cdr:relSizeAnchor xmlns:cdr="http://schemas.openxmlformats.org/drawingml/2006/chartDrawing">
    <cdr:from>
      <cdr:x>0.57193</cdr:x>
      <cdr:y>0.33177</cdr:y>
    </cdr:from>
    <cdr:to>
      <cdr:x>0.88131</cdr:x>
      <cdr:y>0.45862</cdr:y>
    </cdr:to>
    <cdr:sp macro="" textlink="">
      <cdr:nvSpPr>
        <cdr:cNvPr id="3" name="Text Box 5"/>
        <cdr:cNvSpPr txBox="1">
          <a:spLocks xmlns:a="http://schemas.openxmlformats.org/drawingml/2006/main" noChangeArrowheads="1"/>
        </cdr:cNvSpPr>
      </cdr:nvSpPr>
      <cdr:spPr bwMode="auto">
        <a:xfrm xmlns:a="http://schemas.openxmlformats.org/drawingml/2006/main">
          <a:off x="1484880" y="849047"/>
          <a:ext cx="803220" cy="3246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chemeClr val="bg1"/>
              </a:solidFill>
            </a:rPr>
            <a:t>Gas</a:t>
          </a:r>
          <a:endParaRPr lang="en-GB" sz="1500" dirty="0">
            <a:solidFill>
              <a:schemeClr val="bg1"/>
            </a:solidFill>
          </a:endParaRPr>
        </a:p>
      </cdr:txBody>
    </cdr:sp>
  </cdr:relSizeAnchor>
  <cdr:relSizeAnchor xmlns:cdr="http://schemas.openxmlformats.org/drawingml/2006/chartDrawing">
    <cdr:from>
      <cdr:x>0.54269</cdr:x>
      <cdr:y>0.71755</cdr:y>
    </cdr:from>
    <cdr:to>
      <cdr:x>0.83064</cdr:x>
      <cdr:y>0.84441</cdr:y>
    </cdr:to>
    <cdr:sp macro="" textlink="">
      <cdr:nvSpPr>
        <cdr:cNvPr id="4" name="Text Box 5"/>
        <cdr:cNvSpPr txBox="1">
          <a:spLocks xmlns:a="http://schemas.openxmlformats.org/drawingml/2006/main" noChangeArrowheads="1"/>
        </cdr:cNvSpPr>
      </cdr:nvSpPr>
      <cdr:spPr bwMode="auto">
        <a:xfrm xmlns:a="http://schemas.openxmlformats.org/drawingml/2006/main">
          <a:off x="1657220" y="2159895"/>
          <a:ext cx="879318" cy="3818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ctr" eaLnBrk="1" hangingPunct="1"/>
          <a:r>
            <a:rPr lang="en-GB" sz="1500" dirty="0" smtClean="0">
              <a:solidFill>
                <a:srgbClr val="000000"/>
              </a:solidFill>
            </a:rPr>
            <a:t>Coal</a:t>
          </a:r>
          <a:endParaRPr lang="en-GB" sz="1500" dirty="0">
            <a:solidFill>
              <a:srgbClr val="000000"/>
            </a:solidFill>
          </a:endParaRPr>
        </a:p>
      </cdr:txBody>
    </cdr:sp>
  </cdr:relSizeAnchor>
  <cdr:relSizeAnchor xmlns:cdr="http://schemas.openxmlformats.org/drawingml/2006/chartDrawing">
    <cdr:from>
      <cdr:x>0.67748</cdr:x>
      <cdr:y>0.10451</cdr:y>
    </cdr:from>
    <cdr:to>
      <cdr:x>0.96544</cdr:x>
      <cdr:y>0.2013</cdr:y>
    </cdr:to>
    <cdr:sp macro="" textlink="">
      <cdr:nvSpPr>
        <cdr:cNvPr id="5" name="Text Box 5"/>
        <cdr:cNvSpPr txBox="1">
          <a:spLocks xmlns:a="http://schemas.openxmlformats.org/drawingml/2006/main" noChangeArrowheads="1"/>
        </cdr:cNvSpPr>
      </cdr:nvSpPr>
      <cdr:spPr bwMode="auto">
        <a:xfrm xmlns:a="http://schemas.openxmlformats.org/drawingml/2006/main">
          <a:off x="1758913" y="267471"/>
          <a:ext cx="747609"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rgbClr val="FFFFFF"/>
              </a:solidFill>
            </a:rPr>
            <a:t>Renew.</a:t>
          </a:r>
          <a:endParaRPr lang="en-GB" sz="1000" dirty="0">
            <a:solidFill>
              <a:srgbClr val="FFFFFF"/>
            </a:solidFill>
          </a:endParaRPr>
        </a:p>
      </cdr:txBody>
    </cdr:sp>
  </cdr:relSizeAnchor>
  <cdr:relSizeAnchor xmlns:cdr="http://schemas.openxmlformats.org/drawingml/2006/chartDrawing">
    <cdr:from>
      <cdr:x>0.60774</cdr:x>
      <cdr:y>0.15373</cdr:y>
    </cdr:from>
    <cdr:to>
      <cdr:x>0.8957</cdr:x>
      <cdr:y>0.25051</cdr:y>
    </cdr:to>
    <cdr:sp macro="" textlink="">
      <cdr:nvSpPr>
        <cdr:cNvPr id="6" name="Text Box 5"/>
        <cdr:cNvSpPr txBox="1">
          <a:spLocks xmlns:a="http://schemas.openxmlformats.org/drawingml/2006/main" noChangeArrowheads="1"/>
        </cdr:cNvSpPr>
      </cdr:nvSpPr>
      <cdr:spPr bwMode="auto">
        <a:xfrm xmlns:a="http://schemas.openxmlformats.org/drawingml/2006/main">
          <a:off x="1577841" y="393422"/>
          <a:ext cx="747609"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chemeClr val="bg1"/>
              </a:solidFill>
            </a:rPr>
            <a:t>Hydro</a:t>
          </a:r>
          <a:endParaRPr lang="en-GB" sz="1000" dirty="0">
            <a:solidFill>
              <a:schemeClr val="bg1"/>
            </a:solidFill>
          </a:endParaRPr>
        </a:p>
      </cdr:txBody>
    </cdr:sp>
  </cdr:relSizeAnchor>
  <cdr:relSizeAnchor xmlns:cdr="http://schemas.openxmlformats.org/drawingml/2006/chartDrawing">
    <cdr:from>
      <cdr:x>0.61156</cdr:x>
      <cdr:y>0.22452</cdr:y>
    </cdr:from>
    <cdr:to>
      <cdr:x>0.85973</cdr:x>
      <cdr:y>0.3213</cdr:y>
    </cdr:to>
    <cdr:sp macro="" textlink="">
      <cdr:nvSpPr>
        <cdr:cNvPr id="7" name="Text Box 5"/>
        <cdr:cNvSpPr txBox="1">
          <a:spLocks xmlns:a="http://schemas.openxmlformats.org/drawingml/2006/main" noChangeArrowheads="1"/>
        </cdr:cNvSpPr>
      </cdr:nvSpPr>
      <cdr:spPr bwMode="auto">
        <a:xfrm xmlns:a="http://schemas.openxmlformats.org/drawingml/2006/main">
          <a:off x="1587768" y="574579"/>
          <a:ext cx="644305" cy="24768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1" hangingPunct="1"/>
          <a:r>
            <a:rPr lang="en-GB" sz="1000" dirty="0" smtClean="0">
              <a:solidFill>
                <a:schemeClr val="bg1"/>
              </a:solidFill>
            </a:rPr>
            <a:t>Nuclear</a:t>
          </a:r>
          <a:endParaRPr lang="en-GB" sz="1000"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0.69679</cdr:x>
      <cdr:y>0.37541</cdr:y>
    </cdr:from>
    <cdr:to>
      <cdr:x>0.94965</cdr:x>
      <cdr:y>0.51201</cdr:y>
    </cdr:to>
    <cdr:sp macro="" textlink="">
      <cdr:nvSpPr>
        <cdr:cNvPr id="4" name="Text Box 5"/>
        <cdr:cNvSpPr txBox="1">
          <a:spLocks xmlns:a="http://schemas.openxmlformats.org/drawingml/2006/main" noChangeArrowheads="1"/>
        </cdr:cNvSpPr>
      </cdr:nvSpPr>
      <cdr:spPr bwMode="auto">
        <a:xfrm xmlns:a="http://schemas.openxmlformats.org/drawingml/2006/main">
          <a:off x="3068711" y="1599668"/>
          <a:ext cx="1113609" cy="58207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square" lIns="89336" tIns="46446" rIns="89336" bIns="46446">
          <a:spAutoFit/>
        </a:bodyPr>
        <a:lstStyle xmlns:a="http://schemas.openxmlformats.org/drawingml/2006/main">
          <a:defPPr>
            <a:defRPr lang="en-GB"/>
          </a:defPPr>
          <a:lvl1pPr algn="l" rtl="0" fontAlgn="base">
            <a:spcBef>
              <a:spcPct val="0"/>
            </a:spcBef>
            <a:spcAft>
              <a:spcPct val="0"/>
            </a:spcAft>
            <a:defRPr sz="1200" kern="1200">
              <a:solidFill>
                <a:srgbClr val="007833"/>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xmlns:a="http://schemas.openxmlformats.org/drawingml/2006/main">
          <a:pPr algn="l" eaLnBrk="1" hangingPunct="1"/>
          <a:r>
            <a:rPr lang="en-GB" sz="1600" dirty="0" smtClean="0">
              <a:solidFill>
                <a:schemeClr val="tx1"/>
              </a:solidFill>
            </a:rPr>
            <a:t>IEA 450 Scenario</a:t>
          </a:r>
          <a:endParaRPr lang="en-GB" sz="16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5455-F856-4DD5-9041-D83830A24063}" type="datetimeFigureOut">
              <a:rPr lang="en-US" smtClean="0"/>
              <a:t>9/2/15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E7609-201A-4A24-9F86-508EA405F274}" type="slidenum">
              <a:rPr lang="en-US" smtClean="0"/>
              <a:t>‹#›</a:t>
            </a:fld>
            <a:endParaRPr lang="en-US"/>
          </a:p>
        </p:txBody>
      </p:sp>
    </p:spTree>
    <p:extLst>
      <p:ext uri="{BB962C8B-B14F-4D97-AF65-F5344CB8AC3E}">
        <p14:creationId xmlns:p14="http://schemas.microsoft.com/office/powerpoint/2010/main" val="2423713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5329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3213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E7609-201A-4A24-9F86-508EA405F274}" type="slidenum">
              <a:rPr lang="en-US" smtClean="0"/>
              <a:t>19</a:t>
            </a:fld>
            <a:endParaRPr lang="en-US"/>
          </a:p>
        </p:txBody>
      </p:sp>
    </p:spTree>
    <p:extLst>
      <p:ext uri="{BB962C8B-B14F-4D97-AF65-F5344CB8AC3E}">
        <p14:creationId xmlns:p14="http://schemas.microsoft.com/office/powerpoint/2010/main" val="392248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21</a:t>
            </a:fld>
            <a:endParaRPr lang="en-US"/>
          </a:p>
        </p:txBody>
      </p:sp>
    </p:spTree>
    <p:extLst>
      <p:ext uri="{BB962C8B-B14F-4D97-AF65-F5344CB8AC3E}">
        <p14:creationId xmlns:p14="http://schemas.microsoft.com/office/powerpoint/2010/main" val="95903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22</a:t>
            </a:fld>
            <a:endParaRPr lang="en-US"/>
          </a:p>
        </p:txBody>
      </p:sp>
    </p:spTree>
    <p:extLst>
      <p:ext uri="{BB962C8B-B14F-4D97-AF65-F5344CB8AC3E}">
        <p14:creationId xmlns:p14="http://schemas.microsoft.com/office/powerpoint/2010/main" val="347539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8022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28022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6034" name="Rectangle 7"/>
          <p:cNvSpPr txBox="1">
            <a:spLocks noGrp="1" noChangeArrowheads="1"/>
          </p:cNvSpPr>
          <p:nvPr/>
        </p:nvSpPr>
        <p:spPr bwMode="auto">
          <a:xfrm>
            <a:off x="3883856" y="8684903"/>
            <a:ext cx="2972547" cy="45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82" tIns="44539" rIns="89082" bIns="44539" anchor="b"/>
          <a:lstStyle>
            <a:lvl1pPr defTabSz="892175">
              <a:defRPr sz="1200">
                <a:solidFill>
                  <a:srgbClr val="007833"/>
                </a:solidFill>
                <a:latin typeface="Univers 55" pitchFamily="2" charset="0"/>
                <a:cs typeface="Arial" charset="0"/>
              </a:defRPr>
            </a:lvl1pPr>
            <a:lvl2pPr marL="698500" indent="-268288" defTabSz="892175">
              <a:defRPr sz="1200">
                <a:solidFill>
                  <a:srgbClr val="007833"/>
                </a:solidFill>
                <a:latin typeface="Univers 55" pitchFamily="2" charset="0"/>
                <a:cs typeface="Arial" charset="0"/>
              </a:defRPr>
            </a:lvl2pPr>
            <a:lvl3pPr marL="1074738" indent="-214313" defTabSz="892175">
              <a:defRPr sz="1200">
                <a:solidFill>
                  <a:srgbClr val="007833"/>
                </a:solidFill>
                <a:latin typeface="Univers 55" pitchFamily="2" charset="0"/>
                <a:cs typeface="Arial" charset="0"/>
              </a:defRPr>
            </a:lvl3pPr>
            <a:lvl4pPr marL="1504950" indent="-215900" defTabSz="892175">
              <a:defRPr sz="1200">
                <a:solidFill>
                  <a:srgbClr val="007833"/>
                </a:solidFill>
                <a:latin typeface="Univers 55" pitchFamily="2" charset="0"/>
                <a:cs typeface="Arial" charset="0"/>
              </a:defRPr>
            </a:lvl4pPr>
            <a:lvl5pPr marL="1931988" indent="-212725" defTabSz="892175">
              <a:defRPr sz="1200">
                <a:solidFill>
                  <a:srgbClr val="007833"/>
                </a:solidFill>
                <a:latin typeface="Univers 55" pitchFamily="2" charset="0"/>
                <a:cs typeface="Arial" charset="0"/>
              </a:defRPr>
            </a:lvl5pPr>
            <a:lvl6pPr marL="2389188" indent="-212725" defTabSz="892175" fontAlgn="base">
              <a:spcBef>
                <a:spcPct val="0"/>
              </a:spcBef>
              <a:spcAft>
                <a:spcPct val="0"/>
              </a:spcAft>
              <a:defRPr sz="1200">
                <a:solidFill>
                  <a:srgbClr val="007833"/>
                </a:solidFill>
                <a:latin typeface="Univers 55" pitchFamily="2" charset="0"/>
                <a:cs typeface="Arial" charset="0"/>
              </a:defRPr>
            </a:lvl6pPr>
            <a:lvl7pPr marL="2846388" indent="-212725" defTabSz="892175" fontAlgn="base">
              <a:spcBef>
                <a:spcPct val="0"/>
              </a:spcBef>
              <a:spcAft>
                <a:spcPct val="0"/>
              </a:spcAft>
              <a:defRPr sz="1200">
                <a:solidFill>
                  <a:srgbClr val="007833"/>
                </a:solidFill>
                <a:latin typeface="Univers 55" pitchFamily="2" charset="0"/>
                <a:cs typeface="Arial" charset="0"/>
              </a:defRPr>
            </a:lvl7pPr>
            <a:lvl8pPr marL="3303588" indent="-212725" defTabSz="892175" fontAlgn="base">
              <a:spcBef>
                <a:spcPct val="0"/>
              </a:spcBef>
              <a:spcAft>
                <a:spcPct val="0"/>
              </a:spcAft>
              <a:defRPr sz="1200">
                <a:solidFill>
                  <a:srgbClr val="007833"/>
                </a:solidFill>
                <a:latin typeface="Univers 55" pitchFamily="2" charset="0"/>
                <a:cs typeface="Arial" charset="0"/>
              </a:defRPr>
            </a:lvl8pPr>
            <a:lvl9pPr marL="3760788" indent="-212725" defTabSz="892175" fontAlgn="base">
              <a:spcBef>
                <a:spcPct val="0"/>
              </a:spcBef>
              <a:spcAft>
                <a:spcPct val="0"/>
              </a:spcAft>
              <a:defRPr sz="1200">
                <a:solidFill>
                  <a:srgbClr val="007833"/>
                </a:solidFill>
                <a:latin typeface="Univers 55" pitchFamily="2" charset="0"/>
                <a:cs typeface="Arial" charset="0"/>
              </a:defRPr>
            </a:lvl9pPr>
          </a:lstStyle>
          <a:p>
            <a:pPr algn="r"/>
            <a:fld id="{E07801A3-A211-4C3D-9544-7FBA667C36E0}" type="slidenum">
              <a:rPr lang="en-GB" sz="1000">
                <a:solidFill>
                  <a:srgbClr val="1F497D"/>
                </a:solidFill>
              </a:rPr>
              <a:pPr algn="r"/>
              <a:t>25</a:t>
            </a:fld>
            <a:endParaRPr lang="en-GB" sz="1000" dirty="0">
              <a:solidFill>
                <a:srgbClr val="1F497D"/>
              </a:solidFill>
            </a:endParaRPr>
          </a:p>
        </p:txBody>
      </p:sp>
      <p:sp>
        <p:nvSpPr>
          <p:cNvPr id="4396035" name="Rectangle 2"/>
          <p:cNvSpPr>
            <a:spLocks noGrp="1" noRot="1" noChangeAspect="1" noChangeArrowheads="1" noTextEdit="1"/>
          </p:cNvSpPr>
          <p:nvPr>
            <p:ph type="sldImg"/>
          </p:nvPr>
        </p:nvSpPr>
        <p:spPr>
          <a:xfrm>
            <a:off x="1146175" y="684213"/>
            <a:ext cx="4238625" cy="3178175"/>
          </a:xfrm>
          <a:ln/>
        </p:spPr>
      </p:sp>
      <p:sp>
        <p:nvSpPr>
          <p:cNvPr id="4396036" name="Rectangle 3"/>
          <p:cNvSpPr>
            <a:spLocks noGrp="1" noChangeArrowheads="1"/>
          </p:cNvSpPr>
          <p:nvPr>
            <p:ph type="body" idx="1"/>
          </p:nvPr>
        </p:nvSpPr>
        <p:spPr>
          <a:xfrm>
            <a:off x="88900" y="4022266"/>
            <a:ext cx="6654800" cy="5007434"/>
          </a:xfrm>
        </p:spPr>
        <p:txBody>
          <a:bodyPr/>
          <a:lstStyle/>
          <a:p>
            <a:pPr marL="171450" indent="-171450">
              <a:spcBef>
                <a:spcPts val="600"/>
              </a:spcBef>
              <a:buFont typeface="Arial"/>
              <a:buChar char="•"/>
            </a:pPr>
            <a:r>
              <a:rPr lang="en-GB" sz="1100" dirty="0" smtClean="0"/>
              <a:t>At a time when our industry is focused on the rapid response to a dramatic fall in oil prices, it is instructive to look at events from a longer term perspective.  </a:t>
            </a:r>
          </a:p>
          <a:p>
            <a:pPr marL="171450" indent="-171450">
              <a:spcBef>
                <a:spcPts val="600"/>
              </a:spcBef>
              <a:buFont typeface="Arial"/>
              <a:buChar char="•"/>
            </a:pPr>
            <a:r>
              <a:rPr lang="en-GB" sz="1100" dirty="0" smtClean="0"/>
              <a:t>Energy companies need to adapt; and to build strategically for the longer term we not only need to control capital and costs, but to set a clear direction. This Outlook is therefore valuable in giving us an insight into the most likely shape of the future energy landscape and some of the most important changes expected over the next 20 years.  </a:t>
            </a:r>
          </a:p>
          <a:p>
            <a:pPr marL="171450" indent="-171450">
              <a:spcBef>
                <a:spcPts val="600"/>
              </a:spcBef>
              <a:buFont typeface="Arial"/>
              <a:buChar char="•"/>
            </a:pPr>
            <a:r>
              <a:rPr lang="en-GB" sz="1100" b="1" dirty="0" smtClean="0"/>
              <a:t>First, trade patterns are shifting. </a:t>
            </a:r>
            <a:r>
              <a:rPr lang="en-GB" sz="1100" dirty="0" smtClean="0"/>
              <a:t>The strong </a:t>
            </a:r>
            <a:r>
              <a:rPr lang="en-GB" sz="1050" dirty="0" smtClean="0"/>
              <a:t>growth</a:t>
            </a:r>
            <a:r>
              <a:rPr lang="en-GB" sz="1100" dirty="0" smtClean="0"/>
              <a:t> of US tight oil in recent years has had a dramatic impact, with oil increasingly flowing from West to East rather than East to West.  This is likely to continue, with strong growth in China and India driving energy demand.   We also expect to see the market in gas become more global as liquefied natural gas (Second, the energy mix continues to shift. Fossil fuels are projected to provide the majority of the world’s energy needs, meeting two-thirds of the increase in energy demand out to 2035. However, the mix will shift. Renewables and unconventional fossil fuels will take a larger share, along with gas, which is set to be the fastest growing fossil fuel, as well as the cleanest, meeting as much of the increase in demand as coal and oil combined.  Meanwhile, coal is now expected to be the slowest growing fuel, as industrialization in emerging Asian economies slows and environmental policies around the globe tighten</a:t>
            </a:r>
          </a:p>
          <a:p>
            <a:pPr marL="171450" indent="-171450">
              <a:spcBef>
                <a:spcPts val="600"/>
              </a:spcBef>
              <a:buFont typeface="Arial"/>
              <a:buChar char="•"/>
            </a:pPr>
            <a:r>
              <a:rPr lang="en-GB" sz="1100" b="1" dirty="0" smtClean="0"/>
              <a:t>That brings us to the environmental challenge. </a:t>
            </a:r>
            <a:r>
              <a:rPr lang="en-GB" sz="1100" dirty="0" smtClean="0"/>
              <a:t>The most likely path for carbon emissions, despite current government policies and intentions, does not appear sustainable.   The projections highlight the scale of the challenge facing policy makers at this year’s UN-led discussions in Paris.  No single change or policy is likely to be sufficient on its own.  And identifying in advance which changes are likely to be most effective is fraught with difficulty.  This underpins the importance of policy-makers taking steps that lead to a global price for carbon, which provides the right incentives for everyone to play their part. </a:t>
            </a:r>
          </a:p>
          <a:p>
            <a:pPr marL="171450" indent="-171450">
              <a:spcBef>
                <a:spcPts val="600"/>
              </a:spcBef>
              <a:buFont typeface="Arial"/>
              <a:buChar char="•"/>
            </a:pPr>
            <a:r>
              <a:rPr lang="en-GB" sz="1100" dirty="0" smtClean="0"/>
              <a:t>It will be a year of debate, not only on the environment, but the economy and energy in general</a:t>
            </a:r>
            <a:endParaRPr lang="en-US" sz="1100" dirty="0" smtClean="0"/>
          </a:p>
          <a:p>
            <a:pPr marL="171450" indent="-171450">
              <a:buFont typeface="Arial"/>
              <a:buChar char="•"/>
            </a:pPr>
            <a:endParaRPr lang="en-US" sz="11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companies need to adapt; and to build strategically for the longer term </a:t>
            </a:r>
            <a:endParaRPr lang="en-GB" dirty="0" smtClean="0"/>
          </a:p>
          <a:p>
            <a:endParaRPr lang="en-GB" dirty="0"/>
          </a:p>
          <a:p>
            <a:r>
              <a:rPr lang="en-GB" dirty="0" smtClean="0"/>
              <a:t>we </a:t>
            </a:r>
            <a:r>
              <a:rPr lang="en-GB" dirty="0"/>
              <a:t>not only need to control capital and </a:t>
            </a:r>
            <a:r>
              <a:rPr lang="en-GB" dirty="0" smtClean="0"/>
              <a:t>costs, </a:t>
            </a:r>
            <a:r>
              <a:rPr lang="en-GB" dirty="0"/>
              <a:t>but to set a clear direction. </a:t>
            </a:r>
            <a:endParaRPr lang="en-GB" dirty="0" smtClean="0"/>
          </a:p>
          <a:p>
            <a:endParaRPr lang="en-GB" dirty="0"/>
          </a:p>
          <a:p>
            <a:r>
              <a:rPr lang="en-GB" dirty="0" smtClean="0"/>
              <a:t>This </a:t>
            </a:r>
            <a:r>
              <a:rPr lang="en-GB" dirty="0"/>
              <a:t>Outlook is therefore valuable in giving us an insight into the most likely shape of the future energy landscape and some of the most important changes expected over the next 20 years.  </a:t>
            </a:r>
          </a:p>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26</a:t>
            </a:fld>
            <a:endParaRPr lang="en-US" dirty="0"/>
          </a:p>
        </p:txBody>
      </p:sp>
    </p:spTree>
    <p:extLst>
      <p:ext uri="{BB962C8B-B14F-4D97-AF65-F5344CB8AC3E}">
        <p14:creationId xmlns:p14="http://schemas.microsoft.com/office/powerpoint/2010/main" val="1745110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47763" y="685800"/>
            <a:ext cx="4568825" cy="3427413"/>
          </a:xfrm>
          <a:ln/>
        </p:spPr>
      </p:sp>
      <p:sp>
        <p:nvSpPr>
          <p:cNvPr id="50179" name="Rectangle 3"/>
          <p:cNvSpPr>
            <a:spLocks noGrp="1" noChangeArrowheads="1"/>
          </p:cNvSpPr>
          <p:nvPr>
            <p:ph type="body" idx="1"/>
          </p:nvPr>
        </p:nvSpPr>
        <p:spPr>
          <a:xfrm>
            <a:off x="393700" y="4340993"/>
            <a:ext cx="5994400" cy="4523607"/>
          </a:xfrm>
          <a:noFill/>
        </p:spPr>
        <p:txBody>
          <a:bodyPr lIns="91115" tIns="45558" rIns="91115" bIns="45558"/>
          <a:lstStyle/>
          <a:p>
            <a:pPr marL="171450" indent="-171450" eaLnBrk="0" hangingPunct="0">
              <a:lnSpc>
                <a:spcPct val="150000"/>
              </a:lnSpc>
              <a:buSzPct val="50000"/>
              <a:buFont typeface="Arial"/>
              <a:buChar char="•"/>
            </a:pPr>
            <a:r>
              <a:rPr lang="en-GB" kern="1200" dirty="0" smtClean="0"/>
              <a:t>Population growth and increases in income per person are the key drivers behind growing demand for energy.</a:t>
            </a:r>
          </a:p>
          <a:p>
            <a:pPr marL="628650" lvl="1" indent="-171450" eaLnBrk="0" hangingPunct="0">
              <a:lnSpc>
                <a:spcPct val="150000"/>
              </a:lnSpc>
              <a:buSzPct val="50000"/>
              <a:buFont typeface="Arial"/>
              <a:buChar char="•"/>
            </a:pPr>
            <a:r>
              <a:rPr lang="en-GB" kern="1200" dirty="0" smtClean="0"/>
              <a:t> By 2035, the world’s population is projected to reach 8.7 billion, which means an additional 1.6 billion people will need energy. </a:t>
            </a:r>
          </a:p>
          <a:p>
            <a:pPr marL="171450" indent="-171450" eaLnBrk="0" hangingPunct="0">
              <a:lnSpc>
                <a:spcPct val="150000"/>
              </a:lnSpc>
              <a:buSzPct val="50000"/>
              <a:buFont typeface="Arial"/>
              <a:buChar char="•"/>
            </a:pPr>
            <a:r>
              <a:rPr lang="en-GB" kern="1200" dirty="0" smtClean="0"/>
              <a:t>Over the same period, GDP is expected to more than double, with non-OECD Asia contributing nearly 60% of that growth.</a:t>
            </a:r>
          </a:p>
          <a:p>
            <a:pPr marL="628650" lvl="1" indent="-171450" eaLnBrk="0" hangingPunct="0">
              <a:lnSpc>
                <a:spcPct val="150000"/>
              </a:lnSpc>
              <a:buSzPct val="50000"/>
              <a:buFont typeface="Arial"/>
              <a:buChar char="•"/>
            </a:pPr>
            <a:r>
              <a:rPr lang="en-GB" kern="1200" dirty="0" smtClean="0"/>
              <a:t> Globally, GDP per person in 2035 is expected to be 75% higher than today, an increase in productivity which accounts for three-quarters of global GDP growth. </a:t>
            </a:r>
          </a:p>
          <a:p>
            <a:pPr marL="171450" indent="-171450" eaLnBrk="0" hangingPunct="0">
              <a:lnSpc>
                <a:spcPct val="150000"/>
              </a:lnSpc>
              <a:buSzPct val="50000"/>
              <a:buFont typeface="Arial"/>
              <a:buChar char="•"/>
            </a:pPr>
            <a:r>
              <a:rPr lang="en-GB" kern="1200" dirty="0" smtClean="0"/>
              <a:t>China and India are key drivers of non-OECD growth and are projected to grow by 5.5% per annum (p.a.) between 2013 and 2035. </a:t>
            </a:r>
          </a:p>
          <a:p>
            <a:pPr marL="628650" lvl="1" indent="-171450" eaLnBrk="0" hangingPunct="0">
              <a:lnSpc>
                <a:spcPct val="150000"/>
              </a:lnSpc>
              <a:buSzPct val="50000"/>
              <a:buFont typeface="Arial"/>
              <a:buChar char="•"/>
            </a:pPr>
            <a:r>
              <a:rPr lang="en-GB" kern="1200" dirty="0" smtClean="0"/>
              <a:t>By 2035, they will be the world’s largest and 3rd largest economies respectively, jointly accounting for about one-third of global population and GDP. </a:t>
            </a:r>
          </a:p>
          <a:p>
            <a:pPr marL="171450" indent="-171450" eaLnBrk="0" hangingPunct="0">
              <a:lnSpc>
                <a:spcPct val="150000"/>
              </a:lnSpc>
              <a:buSzPct val="50000"/>
              <a:buFont typeface="Arial"/>
              <a:buChar char="•"/>
            </a:pPr>
            <a:r>
              <a:rPr lang="en-GB" kern="1200" dirty="0" smtClean="0"/>
              <a:t>As China’s level of productivity catches up with the OECD, its rate of growth is expected to slow from 7% p.a. in this decade to 4% p.a. in the decade to 2035. </a:t>
            </a:r>
          </a:p>
          <a:p>
            <a:pPr marL="628650" lvl="1" indent="-171450" eaLnBrk="0" hangingPunct="0">
              <a:lnSpc>
                <a:spcPct val="150000"/>
              </a:lnSpc>
              <a:buSzPct val="50000"/>
              <a:buFont typeface="Arial"/>
              <a:buChar char="•"/>
            </a:pPr>
            <a:r>
              <a:rPr lang="en-GB" kern="1200" dirty="0" smtClean="0"/>
              <a:t>India’s growth moderation is more gradual: slowing from 6% p.a. in this decade to 5% p.a. in the final decade.</a:t>
            </a:r>
          </a:p>
          <a:p>
            <a:pPr eaLnBrk="1" hangingPunct="1">
              <a:lnSpc>
                <a:spcPct val="150000"/>
              </a:lnSpc>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Slide Image Placeholder 1"/>
          <p:cNvSpPr>
            <a:spLocks noGrp="1" noRot="1" noChangeAspect="1"/>
          </p:cNvSpPr>
          <p:nvPr>
            <p:ph type="sldImg"/>
          </p:nvPr>
        </p:nvSpPr>
        <p:spPr>
          <a:ln/>
        </p:spPr>
      </p:sp>
      <p:sp>
        <p:nvSpPr>
          <p:cNvPr id="516098" name="Notes Placeholder 2"/>
          <p:cNvSpPr>
            <a:spLocks noGrp="1"/>
          </p:cNvSpPr>
          <p:nvPr>
            <p:ph type="body" idx="1"/>
          </p:nvPr>
        </p:nvSpPr>
        <p:spPr>
          <a:xfrm>
            <a:off x="266700" y="4343400"/>
            <a:ext cx="6032500" cy="4597400"/>
          </a:xfrm>
          <a:noFill/>
        </p:spPr>
        <p:txBody>
          <a:bodyPr/>
          <a:lstStyle/>
          <a:p>
            <a:pPr marL="274638" indent="-274638">
              <a:lnSpc>
                <a:spcPct val="150000"/>
              </a:lnSpc>
              <a:spcBef>
                <a:spcPts val="600"/>
              </a:spcBef>
              <a:buSzPct val="50000"/>
              <a:buFont typeface="Arial"/>
              <a:buChar char="•"/>
            </a:pPr>
            <a:r>
              <a:rPr lang="en-GB" sz="1200" dirty="0" smtClean="0"/>
              <a:t>Gas gains share steadily, while the shares of both oil and coal fall.</a:t>
            </a:r>
          </a:p>
          <a:p>
            <a:pPr marL="274638" indent="-274638">
              <a:lnSpc>
                <a:spcPct val="150000"/>
              </a:lnSpc>
              <a:spcBef>
                <a:spcPts val="600"/>
              </a:spcBef>
              <a:buSzPct val="50000"/>
              <a:buFont typeface="Arial"/>
              <a:buChar char="•"/>
            </a:pPr>
            <a:r>
              <a:rPr lang="en-GB" sz="1200" dirty="0" smtClean="0"/>
              <a:t>By 2035 all the fossil fuel shares are clustered around 26-28% with no single dominant fuel – a first since the Industrial Revolution.</a:t>
            </a:r>
          </a:p>
          <a:p>
            <a:pPr marL="731838" lvl="1" indent="-274638">
              <a:lnSpc>
                <a:spcPct val="150000"/>
              </a:lnSpc>
              <a:spcBef>
                <a:spcPts val="600"/>
              </a:spcBef>
              <a:buSzPct val="50000"/>
              <a:buFont typeface="Arial"/>
              <a:buChar char="•"/>
            </a:pPr>
            <a:r>
              <a:rPr lang="en-GB" sz="1200" dirty="0" smtClean="0"/>
              <a:t> Fossil fuels in aggregate lose share but remain the dominant form of energy in 2035 with a share of 81%, down from 86% in 2013. </a:t>
            </a:r>
          </a:p>
          <a:p>
            <a:pPr marL="274638" indent="-274638">
              <a:lnSpc>
                <a:spcPct val="150000"/>
              </a:lnSpc>
              <a:spcBef>
                <a:spcPts val="600"/>
              </a:spcBef>
              <a:buSzPct val="50000"/>
              <a:buFont typeface="Arial"/>
              <a:buChar char="•"/>
            </a:pPr>
            <a:r>
              <a:rPr lang="en-GB" sz="1200" dirty="0" smtClean="0"/>
              <a:t>Among non-fossil fuels, renewables (including biofuels) gain share rapidly, from around 3% today to 8% by 2035, overtaking nuclear in the early 2020s and hydro in the early 2030s. </a:t>
            </a:r>
          </a:p>
          <a:p>
            <a:pPr marL="274638" indent="-274638">
              <a:lnSpc>
                <a:spcPct val="150000"/>
              </a:lnSpc>
              <a:spcBef>
                <a:spcPts val="600"/>
              </a:spcBef>
              <a:buSzPct val="50000"/>
              <a:buFont typeface="Arial"/>
              <a:buChar char="•"/>
            </a:pPr>
            <a:r>
              <a:rPr lang="en-GB" sz="1200" dirty="0" smtClean="0"/>
              <a:t>Roughly one-third of the increase in energy demand is provided by gas, another third by oil and coal together, and the final third by non-fossil fuels.</a:t>
            </a:r>
          </a:p>
          <a:p>
            <a:pPr marL="274638" indent="-274638">
              <a:lnSpc>
                <a:spcPct val="150000"/>
              </a:lnSpc>
              <a:spcBef>
                <a:spcPts val="600"/>
              </a:spcBef>
              <a:buSzPct val="50000"/>
              <a:buFont typeface="Arial"/>
              <a:buChar char="•"/>
            </a:pPr>
            <a:r>
              <a:rPr lang="en-GB" sz="1200" dirty="0" smtClean="0"/>
              <a:t>In the OECD, declines in oil and coal are offset by increases in gas and renewables, in roughly equal parts. </a:t>
            </a:r>
          </a:p>
          <a:p>
            <a:pPr marL="274638" lvl="0" indent="-274638">
              <a:lnSpc>
                <a:spcPct val="150000"/>
              </a:lnSpc>
              <a:spcBef>
                <a:spcPts val="600"/>
              </a:spcBef>
              <a:buSzPct val="50000"/>
              <a:buFont typeface="Arial"/>
              <a:buChar char="•"/>
            </a:pPr>
            <a:r>
              <a:rPr lang="en-GB" sz="1200" dirty="0" smtClean="0"/>
              <a:t>Growth in non-OECD energy is evenly spread, with roughly a quarter each for oil, gas, coal and non-fossil fuels.</a:t>
            </a:r>
          </a:p>
          <a:p>
            <a:pPr marL="274638" indent="-274638">
              <a:lnSpc>
                <a:spcPct val="150000"/>
              </a:lnSpc>
              <a:spcBef>
                <a:spcPts val="600"/>
              </a:spcBef>
              <a:buSzPct val="50000"/>
            </a:pPr>
            <a:endParaRPr lang="en-GB" sz="1200" dirty="0" smtClean="0"/>
          </a:p>
          <a:p>
            <a:pPr>
              <a:lnSpc>
                <a:spcPct val="150000"/>
              </a:lnSpc>
              <a:spcBef>
                <a:spcPts val="600"/>
              </a:spcBef>
            </a:pPr>
            <a:endParaRPr lang="en-US" dirty="0" smtClean="0"/>
          </a:p>
        </p:txBody>
      </p:sp>
      <p:sp>
        <p:nvSpPr>
          <p:cNvPr id="516099" name="Slide Number Placeholder 3"/>
          <p:cNvSpPr>
            <a:spLocks noGrp="1"/>
          </p:cNvSpPr>
          <p:nvPr>
            <p:ph type="sldNum" sz="quarter" idx="5"/>
          </p:nvPr>
        </p:nvSpPr>
        <p:spPr>
          <a:noFill/>
          <a:ln>
            <a:miter lim="800000"/>
            <a:headEnd/>
            <a:tailEnd/>
          </a:ln>
        </p:spPr>
        <p:txBody>
          <a:bodyPr/>
          <a:lstStyle/>
          <a:p>
            <a:fld id="{81F4BE59-FED9-4CAC-9D8F-123FDE46BF80}" type="slidenum">
              <a:rPr lang="en-GB" smtClean="0"/>
              <a:pPr/>
              <a:t>28</a:t>
            </a:fld>
            <a:endParaRPr lang="en-GB"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53290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197600" cy="4114800"/>
          </a:xfrm>
        </p:spPr>
        <p:txBody>
          <a:bodyPr/>
          <a:lstStyle/>
          <a:p>
            <a:pPr marL="274638" indent="-274638">
              <a:lnSpc>
                <a:spcPct val="150000"/>
              </a:lnSpc>
              <a:spcBef>
                <a:spcPts val="600"/>
              </a:spcBef>
              <a:buSzPct val="50000"/>
              <a:buFont typeface="Arial"/>
              <a:buChar char="•"/>
            </a:pPr>
            <a:r>
              <a:rPr lang="en-GB" dirty="0" smtClean="0"/>
              <a:t>Power generation is expected to account for an ever-increasing share of primary energy consumption as the world continues on a long-term trend of electrification: </a:t>
            </a:r>
          </a:p>
          <a:p>
            <a:pPr marL="731838" lvl="1" indent="-274638">
              <a:lnSpc>
                <a:spcPct val="150000"/>
              </a:lnSpc>
              <a:spcBef>
                <a:spcPts val="600"/>
              </a:spcBef>
              <a:buSzPct val="50000"/>
              <a:buFont typeface="Arial"/>
              <a:buChar char="•"/>
            </a:pPr>
            <a:r>
              <a:rPr lang="en-GB" dirty="0" smtClean="0"/>
              <a:t>the share rises from 42% today to 47% by 2035.</a:t>
            </a:r>
          </a:p>
          <a:p>
            <a:pPr marL="274638" indent="-274638">
              <a:lnSpc>
                <a:spcPct val="150000"/>
              </a:lnSpc>
              <a:spcBef>
                <a:spcPts val="600"/>
              </a:spcBef>
              <a:buSzPct val="50000"/>
              <a:buFont typeface="Arial"/>
              <a:buChar char="•"/>
            </a:pPr>
            <a:r>
              <a:rPr lang="en-GB" dirty="0" smtClean="0"/>
              <a:t>Power generation is the one sector where all fuels compete and so will play a major role in how the global fuel mix evolves.</a:t>
            </a:r>
          </a:p>
          <a:p>
            <a:pPr marL="274638" indent="-274638">
              <a:lnSpc>
                <a:spcPct val="150000"/>
              </a:lnSpc>
              <a:spcBef>
                <a:spcPts val="600"/>
              </a:spcBef>
              <a:buSzPct val="50000"/>
              <a:buFont typeface="Arial"/>
              <a:buChar char="•"/>
            </a:pPr>
            <a:r>
              <a:rPr lang="en-GB" dirty="0" smtClean="0"/>
              <a:t>There have been some rapid shifts in fuel shares in power generation in the past: oil gaining in the 1960s and losing in the 1970s; nuclear picking up in the 1970s/80s and falling in the 2000s; gas rising through the 1990s and 2000s.</a:t>
            </a:r>
          </a:p>
          <a:p>
            <a:pPr marL="274638" lvl="0" indent="-274638">
              <a:lnSpc>
                <a:spcPct val="150000"/>
              </a:lnSpc>
              <a:spcBef>
                <a:spcPts val="600"/>
              </a:spcBef>
              <a:buSzPct val="50000"/>
              <a:buFont typeface="Arial"/>
              <a:buChar char="•"/>
            </a:pPr>
            <a:r>
              <a:rPr lang="en-GB" dirty="0" smtClean="0"/>
              <a:t>The largest shifts are the increase in the renewables share and the decline in the coal share.</a:t>
            </a:r>
          </a:p>
          <a:p>
            <a:pPr marL="274638" indent="-274638">
              <a:lnSpc>
                <a:spcPct val="150000"/>
              </a:lnSpc>
              <a:spcBef>
                <a:spcPts val="600"/>
              </a:spcBef>
              <a:buSzPct val="50000"/>
              <a:buFont typeface="Arial"/>
              <a:buChar char="•"/>
            </a:pPr>
            <a:r>
              <a:rPr lang="en-GB" dirty="0" smtClean="0"/>
              <a:t>The outcome by 2035 is a more balanced and diversified portfolio of fuels for power generation. </a:t>
            </a:r>
          </a:p>
          <a:p>
            <a:pPr marL="274638" indent="-274638">
              <a:lnSpc>
                <a:spcPct val="150000"/>
              </a:lnSpc>
              <a:spcBef>
                <a:spcPts val="600"/>
              </a:spcBef>
              <a:buSzPct val="50000"/>
              <a:buFont typeface="Arial"/>
              <a:buChar char="•"/>
            </a:pPr>
            <a:r>
              <a:rPr lang="en-GB" dirty="0" smtClean="0"/>
              <a:t>Coal remains the dominant fuel, accounting for more than a third of the inputs to power generation, but that share is down from 44% today and the gap between the shares of coal and of other fuels narrows significantly.</a:t>
            </a:r>
          </a:p>
          <a:p>
            <a:pPr marL="274638" indent="-274638">
              <a:lnSpc>
                <a:spcPct val="150000"/>
              </a:lnSpc>
              <a:spcBef>
                <a:spcPts val="600"/>
              </a:spcBef>
              <a:buSzPct val="50000"/>
            </a:pPr>
            <a:endParaRPr lang="en-GB" dirty="0" smtClean="0"/>
          </a:p>
          <a:p>
            <a:pPr>
              <a:lnSpc>
                <a:spcPct val="150000"/>
              </a:lnSpc>
              <a:spcBef>
                <a:spcPts val="600"/>
              </a:spcBef>
            </a:pPr>
            <a:endParaRPr lang="en-GB" dirty="0"/>
          </a:p>
        </p:txBody>
      </p:sp>
      <p:sp>
        <p:nvSpPr>
          <p:cNvPr id="4" name="Slide Number Placeholder 3"/>
          <p:cNvSpPr>
            <a:spLocks noGrp="1"/>
          </p:cNvSpPr>
          <p:nvPr>
            <p:ph type="sldNum" sz="quarter" idx="10"/>
          </p:nvPr>
        </p:nvSpPr>
        <p:spPr/>
        <p:txBody>
          <a:bodyPr/>
          <a:lstStyle/>
          <a:p>
            <a:pPr>
              <a:defRPr/>
            </a:pPr>
            <a:fld id="{C83982A4-A38D-441B-BB88-15299DED2509}" type="slidenum">
              <a:rPr lang="en-GB" smtClean="0"/>
              <a:pPr>
                <a:defRPr/>
              </a:pPr>
              <a:t>29</a:t>
            </a:fld>
            <a:endParaRPr lang="en-GB" dirty="0"/>
          </a:p>
        </p:txBody>
      </p:sp>
    </p:spTree>
    <p:extLst>
      <p:ext uri="{BB962C8B-B14F-4D97-AF65-F5344CB8AC3E}">
        <p14:creationId xmlns:p14="http://schemas.microsoft.com/office/powerpoint/2010/main" val="263454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lstStyle/>
          <a:p>
            <a:pPr marL="285750" lvl="1" indent="-285750">
              <a:lnSpc>
                <a:spcPct val="150000"/>
              </a:lnSpc>
              <a:spcBef>
                <a:spcPts val="600"/>
              </a:spcBef>
              <a:buSzPct val="50000"/>
              <a:buFont typeface="Wingdings" charset="2"/>
              <a:buChar char="§"/>
            </a:pPr>
            <a:r>
              <a:rPr lang="en-GB" dirty="0" smtClean="0"/>
              <a:t>Until recently, the share of non-fossil fuels in global power generation was declining as nuclear and hydro struggled to keep pace with the growth of global power generation, and renewables were too small to make a material difference. </a:t>
            </a:r>
          </a:p>
          <a:p>
            <a:pPr marL="285750" lvl="1" indent="-285750">
              <a:lnSpc>
                <a:spcPct val="150000"/>
              </a:lnSpc>
              <a:spcBef>
                <a:spcPts val="600"/>
              </a:spcBef>
              <a:buSzPct val="50000"/>
              <a:buFont typeface="Wingdings" charset="2"/>
              <a:buChar char="§"/>
            </a:pPr>
            <a:r>
              <a:rPr lang="en-GB" dirty="0" smtClean="0"/>
              <a:t>Looking ahead, the shares of nuclear and hydro continue to decline, but the scaling up of renewables is sufficient to lift the aggregate non-fossil share from 32% in 2013 to 38% by 2035.</a:t>
            </a:r>
          </a:p>
          <a:p>
            <a:pPr marL="285750" lvl="1" indent="-285750">
              <a:lnSpc>
                <a:spcPct val="150000"/>
              </a:lnSpc>
              <a:spcBef>
                <a:spcPts val="600"/>
              </a:spcBef>
              <a:buSzPct val="50000"/>
              <a:buFont typeface="Wingdings" charset="2"/>
              <a:buChar char="§"/>
            </a:pPr>
            <a:r>
              <a:rPr lang="en-GB" dirty="0" smtClean="0"/>
              <a:t>Within the OECD, renewables dominate the growth of non-fossil power, and contribute 90% of the net growth in power generation from all sources. </a:t>
            </a:r>
          </a:p>
          <a:p>
            <a:pPr marL="285750" lvl="1" indent="-285750">
              <a:lnSpc>
                <a:spcPct val="150000"/>
              </a:lnSpc>
              <a:spcBef>
                <a:spcPts val="600"/>
              </a:spcBef>
              <a:buSzPct val="50000"/>
              <a:buFont typeface="Wingdings" charset="2"/>
              <a:buChar char="§"/>
            </a:pPr>
            <a:r>
              <a:rPr lang="en-GB" dirty="0" smtClean="0"/>
              <a:t>The growth of non-fossil fuels in the non-OECD is broader based.  </a:t>
            </a:r>
          </a:p>
          <a:p>
            <a:pPr marL="742950" lvl="2" indent="-285750">
              <a:lnSpc>
                <a:spcPct val="150000"/>
              </a:lnSpc>
              <a:spcBef>
                <a:spcPts val="600"/>
              </a:spcBef>
              <a:buSzPct val="50000"/>
              <a:buFont typeface="Wingdings" charset="2"/>
              <a:buChar char="§"/>
            </a:pPr>
            <a:r>
              <a:rPr lang="en-GB" dirty="0" smtClean="0"/>
              <a:t>The increase in renewable power is roughly the same in volume terms as in the OECD. But there are also significant increases in nuclear and hydro.  </a:t>
            </a:r>
          </a:p>
          <a:p>
            <a:pPr marL="742950" lvl="2" indent="-285750">
              <a:lnSpc>
                <a:spcPct val="150000"/>
              </a:lnSpc>
              <a:spcBef>
                <a:spcPts val="600"/>
              </a:spcBef>
              <a:buSzPct val="50000"/>
              <a:buFont typeface="Wingdings" charset="2"/>
              <a:buChar char="§"/>
            </a:pPr>
            <a:r>
              <a:rPr lang="en-GB" dirty="0" smtClean="0"/>
              <a:t>Renewables account for 16% of the growth in power generation in the non-OECD.</a:t>
            </a:r>
            <a:endParaRPr lang="en-GB" dirty="0"/>
          </a:p>
        </p:txBody>
      </p:sp>
      <p:sp>
        <p:nvSpPr>
          <p:cNvPr id="4" name="Slide Number Placeholder 3"/>
          <p:cNvSpPr>
            <a:spLocks noGrp="1"/>
          </p:cNvSpPr>
          <p:nvPr>
            <p:ph type="sldNum" sz="quarter" idx="10"/>
          </p:nvPr>
        </p:nvSpPr>
        <p:spPr/>
        <p:txBody>
          <a:bodyPr/>
          <a:lstStyle/>
          <a:p>
            <a:pPr>
              <a:defRPr/>
            </a:pPr>
            <a:fld id="{C83982A4-A38D-441B-BB88-15299DED2509}" type="slidenum">
              <a:rPr lang="en-GB" smtClean="0"/>
              <a:pPr>
                <a:defRPr/>
              </a:pPr>
              <a:t>30</a:t>
            </a:fld>
            <a:endParaRPr lang="en-GB" dirty="0"/>
          </a:p>
        </p:txBody>
      </p:sp>
    </p:spTree>
    <p:extLst>
      <p:ext uri="{BB962C8B-B14F-4D97-AF65-F5344CB8AC3E}">
        <p14:creationId xmlns:p14="http://schemas.microsoft.com/office/powerpoint/2010/main" val="2634543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Slide Image Placeholder 1"/>
          <p:cNvSpPr>
            <a:spLocks noGrp="1" noRot="1" noChangeAspect="1"/>
          </p:cNvSpPr>
          <p:nvPr>
            <p:ph type="sldImg"/>
          </p:nvPr>
        </p:nvSpPr>
        <p:spPr>
          <a:ln/>
        </p:spPr>
      </p:sp>
      <p:sp>
        <p:nvSpPr>
          <p:cNvPr id="516098" name="Notes Placeholder 2"/>
          <p:cNvSpPr>
            <a:spLocks noGrp="1"/>
          </p:cNvSpPr>
          <p:nvPr>
            <p:ph type="body" idx="1"/>
          </p:nvPr>
        </p:nvSpPr>
        <p:spPr>
          <a:xfrm>
            <a:off x="279400" y="4343400"/>
            <a:ext cx="6159500" cy="4559300"/>
          </a:xfrm>
          <a:noFill/>
        </p:spPr>
        <p:txBody>
          <a:bodyPr/>
          <a:lstStyle/>
          <a:p>
            <a:pPr marL="274638" indent="-274638">
              <a:lnSpc>
                <a:spcPct val="150000"/>
              </a:lnSpc>
              <a:buSzPct val="50000"/>
              <a:buFont typeface="Arial"/>
              <a:buChar char="•"/>
            </a:pPr>
            <a:r>
              <a:rPr lang="en-GB" dirty="0" smtClean="0"/>
              <a:t>Put differently, relative to a “no change” case:  gains in energy efficiency lead to a far greater reduction in projected emissions than improvements in the fuel mix.   </a:t>
            </a:r>
            <a:endParaRPr lang="en-US" dirty="0" smtClean="0"/>
          </a:p>
          <a:p>
            <a:pPr marL="285750" lvl="1" indent="-285750" eaLnBrk="0" hangingPunct="0">
              <a:spcBef>
                <a:spcPct val="40000"/>
              </a:spcBef>
              <a:buSzPct val="50000"/>
              <a:buFont typeface="Arial"/>
              <a:buChar char="•"/>
            </a:pPr>
            <a:r>
              <a:rPr lang="en-GB" kern="1200" dirty="0" smtClean="0"/>
              <a:t>Global CO</a:t>
            </a:r>
            <a:r>
              <a:rPr lang="en-GB" kern="1200" baseline="-25000" dirty="0" smtClean="0"/>
              <a:t>2</a:t>
            </a:r>
            <a:r>
              <a:rPr lang="en-GB" kern="1200" dirty="0" smtClean="0"/>
              <a:t> emissions from energy use grow by 25% (1% p.a.) over the Outlook.  Emissions remain well above the path recommended by scientists, illustrated by the IEA’s “450 Scenario”.  In 2035, CO</a:t>
            </a:r>
            <a:r>
              <a:rPr lang="en-GB" kern="1200" baseline="-25000" dirty="0" smtClean="0"/>
              <a:t>2</a:t>
            </a:r>
            <a:r>
              <a:rPr lang="en-GB" kern="1200" dirty="0" smtClean="0"/>
              <a:t> emissions are 18 billion tonnes above the IEA’s 450 Scenario. </a:t>
            </a:r>
          </a:p>
          <a:p>
            <a:pPr marL="285750" lvl="1" indent="-285750" eaLnBrk="0" hangingPunct="0">
              <a:spcBef>
                <a:spcPct val="40000"/>
              </a:spcBef>
              <a:buSzPct val="50000"/>
              <a:buFont typeface="Arial"/>
              <a:buChar char="•"/>
            </a:pPr>
            <a:r>
              <a:rPr lang="en-GB" kern="1200" dirty="0" smtClean="0"/>
              <a:t>The projections are based on our view of the most likely evolution of carbon related policies, but future climate policies are a key uncertainty in the Outlook.  There are a number of options open to policy makers if they decide to further abate carbon emissions. </a:t>
            </a:r>
          </a:p>
          <a:p>
            <a:pPr marL="285750" lvl="1" indent="-285750" eaLnBrk="0" hangingPunct="0">
              <a:spcBef>
                <a:spcPct val="40000"/>
              </a:spcBef>
              <a:buSzPct val="50000"/>
              <a:buFont typeface="Arial"/>
              <a:buChar char="•"/>
            </a:pPr>
            <a:r>
              <a:rPr lang="en-GB" kern="1200" dirty="0" smtClean="0"/>
              <a:t>The table considers a list of potential options, with a comparison of the extent of change required to achieve the same emissions savings as a 1% shift in the coal/gas mix of the power sector. </a:t>
            </a:r>
          </a:p>
          <a:p>
            <a:pPr marL="285750" lvl="1" indent="-285750" eaLnBrk="0" hangingPunct="0">
              <a:spcBef>
                <a:spcPct val="40000"/>
              </a:spcBef>
              <a:buSzPct val="50000"/>
              <a:buFont typeface="Arial"/>
              <a:buChar char="•"/>
            </a:pPr>
            <a:r>
              <a:rPr lang="en-GB" kern="1200" dirty="0" smtClean="0"/>
              <a:t>The list is not exhaustive. </a:t>
            </a:r>
          </a:p>
          <a:p>
            <a:pPr marL="742950" lvl="2" indent="-285750" eaLnBrk="0" hangingPunct="0">
              <a:spcBef>
                <a:spcPct val="40000"/>
              </a:spcBef>
              <a:buSzPct val="50000"/>
              <a:buFont typeface="Arial"/>
              <a:buChar char="•"/>
            </a:pPr>
            <a:r>
              <a:rPr lang="en-GB" kern="1200" dirty="0" smtClean="0"/>
              <a:t>The options include those that: limit emissions from coal in the power sector; increase non-fossil fuel use; and improve energy efficiency. </a:t>
            </a:r>
          </a:p>
          <a:p>
            <a:pPr marL="742950" lvl="2" indent="-285750" eaLnBrk="0" hangingPunct="0">
              <a:spcBef>
                <a:spcPct val="40000"/>
              </a:spcBef>
              <a:buSzPct val="50000"/>
              <a:buFont typeface="Arial"/>
              <a:buChar char="•"/>
            </a:pPr>
            <a:r>
              <a:rPr lang="en-GB" altLang="ja-JP" dirty="0" smtClean="0">
                <a:ea typeface="MS PGothic" charset="0"/>
                <a:cs typeface="MS PGothic" charset="0"/>
              </a:rPr>
              <a:t>Responsible production and consumption of fossil fuels is a bridge to a lower carbon future</a:t>
            </a:r>
          </a:p>
          <a:p>
            <a:pPr marL="742950" lvl="2" indent="-285750" eaLnBrk="0" hangingPunct="0">
              <a:spcBef>
                <a:spcPct val="40000"/>
              </a:spcBef>
              <a:buSzPct val="50000"/>
              <a:buFont typeface="Arial"/>
              <a:buChar char="•"/>
            </a:pPr>
            <a:r>
              <a:rPr lang="en-GB" altLang="ja-JP" dirty="0" smtClean="0">
                <a:ea typeface="MS PGothic" charset="0"/>
                <a:cs typeface="MS PGothic" charset="0"/>
              </a:rPr>
              <a:t>End use efficiency is the most potent and immediate source of GHG mitigation today</a:t>
            </a:r>
          </a:p>
          <a:p>
            <a:pPr marL="742950" lvl="2" indent="-285750" eaLnBrk="0" hangingPunct="0">
              <a:spcBef>
                <a:spcPct val="40000"/>
              </a:spcBef>
              <a:buSzPct val="50000"/>
              <a:buFont typeface="Arial"/>
              <a:buChar char="•"/>
            </a:pPr>
            <a:r>
              <a:rPr lang="en-GB" altLang="ja-JP" dirty="0" smtClean="0">
                <a:ea typeface="MS PGothic" charset="0"/>
                <a:cs typeface="MS PGothic" charset="0"/>
              </a:rPr>
              <a:t>Technology and policy deployment can accelerate the future</a:t>
            </a:r>
          </a:p>
          <a:p>
            <a:pPr marL="742950" lvl="2" indent="-285750" eaLnBrk="0" hangingPunct="0">
              <a:spcBef>
                <a:spcPct val="40000"/>
              </a:spcBef>
              <a:buSzPct val="50000"/>
              <a:buFont typeface="Arial"/>
              <a:buChar char="•"/>
            </a:pPr>
            <a:r>
              <a:rPr lang="en-GB" altLang="ja-JP" dirty="0" smtClean="0">
                <a:ea typeface="MS PGothic" charset="0"/>
                <a:cs typeface="MS PGothic" charset="0"/>
              </a:rPr>
              <a:t>Solutions will vary significantly by region</a:t>
            </a:r>
            <a:endParaRPr lang="en-GB" kern="1200" dirty="0" smtClean="0"/>
          </a:p>
          <a:p>
            <a:pPr marL="742950" lvl="1" indent="-285750">
              <a:buFont typeface="Arial"/>
              <a:buChar char="•"/>
            </a:pPr>
            <a:endParaRPr lang="en-US" dirty="0" smtClean="0"/>
          </a:p>
        </p:txBody>
      </p:sp>
      <p:sp>
        <p:nvSpPr>
          <p:cNvPr id="516099" name="Slide Number Placeholder 3"/>
          <p:cNvSpPr>
            <a:spLocks noGrp="1"/>
          </p:cNvSpPr>
          <p:nvPr>
            <p:ph type="sldNum" sz="quarter" idx="5"/>
          </p:nvPr>
        </p:nvSpPr>
        <p:spPr>
          <a:noFill/>
          <a:ln>
            <a:miter lim="800000"/>
            <a:headEnd/>
            <a:tailEnd/>
          </a:ln>
        </p:spPr>
        <p:txBody>
          <a:bodyPr/>
          <a:lstStyle/>
          <a:p>
            <a:fld id="{81F4BE59-FED9-4CAC-9D8F-123FDE46BF80}" type="slidenum">
              <a:rPr lang="en-GB" smtClean="0"/>
              <a:pPr/>
              <a:t>31</a:t>
            </a:fld>
            <a:endParaRPr lang="en-GB"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companies need to adapt; and to build strategically for the longer term </a:t>
            </a:r>
            <a:endParaRPr lang="en-GB" dirty="0" smtClean="0"/>
          </a:p>
          <a:p>
            <a:endParaRPr lang="en-GB" dirty="0"/>
          </a:p>
          <a:p>
            <a:r>
              <a:rPr lang="en-GB" dirty="0" smtClean="0"/>
              <a:t>we </a:t>
            </a:r>
            <a:r>
              <a:rPr lang="en-GB" dirty="0"/>
              <a:t>not only need to control capital and </a:t>
            </a:r>
            <a:r>
              <a:rPr lang="en-GB" dirty="0" smtClean="0"/>
              <a:t>costs, </a:t>
            </a:r>
            <a:r>
              <a:rPr lang="en-GB" dirty="0"/>
              <a:t>but to set a clear direction. </a:t>
            </a:r>
            <a:endParaRPr lang="en-GB" dirty="0" smtClean="0"/>
          </a:p>
          <a:p>
            <a:endParaRPr lang="en-GB" dirty="0"/>
          </a:p>
          <a:p>
            <a:r>
              <a:rPr lang="en-GB" dirty="0" smtClean="0"/>
              <a:t>This </a:t>
            </a:r>
            <a:r>
              <a:rPr lang="en-GB" dirty="0"/>
              <a:t>Outlook is therefore valuable in giving us an insight into the most likely shape of the future energy landscape and some of the most important changes expected over the next 20 years.  </a:t>
            </a:r>
          </a:p>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32</a:t>
            </a:fld>
            <a:endParaRPr lang="en-US" dirty="0"/>
          </a:p>
        </p:txBody>
      </p:sp>
    </p:spTree>
    <p:extLst>
      <p:ext uri="{BB962C8B-B14F-4D97-AF65-F5344CB8AC3E}">
        <p14:creationId xmlns:p14="http://schemas.microsoft.com/office/powerpoint/2010/main" val="174511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5329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683358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Probing questions: </a:t>
            </a:r>
          </a:p>
          <a:p>
            <a:pPr marL="228600" indent="-228600">
              <a:buAutoNum type="arabicPeriod"/>
            </a:pPr>
            <a:r>
              <a:rPr lang="en-US" dirty="0" smtClean="0"/>
              <a:t>Do any of these surprise you? Stand out? </a:t>
            </a:r>
          </a:p>
          <a:p>
            <a:pPr marL="228600" indent="-228600">
              <a:buAutoNum type="arabicPeriod"/>
            </a:pPr>
            <a:r>
              <a:rPr lang="en-US" dirty="0" smtClean="0"/>
              <a:t>Have you ever heard of or</a:t>
            </a:r>
            <a:r>
              <a:rPr lang="en-US" baseline="0" dirty="0" smtClean="0"/>
              <a:t> met someone with an unusual or non-traditional field? </a:t>
            </a:r>
          </a:p>
          <a:p>
            <a:pPr marL="228600" indent="-228600">
              <a:buAutoNum type="arabicPeriod"/>
            </a:pPr>
            <a:r>
              <a:rPr lang="en-US" baseline="0" dirty="0" smtClean="0"/>
              <a:t>What have we missed? Can you think of any other occupations that you’d like to be included? </a:t>
            </a:r>
          </a:p>
          <a:p>
            <a:pPr marL="228600" indent="-228600">
              <a:buAutoNum type="arabicPeriod"/>
            </a:pPr>
            <a:r>
              <a:rPr lang="en-US" baseline="0" dirty="0" smtClean="0"/>
              <a:t>Do you disagree with any of these?  How so? </a:t>
            </a:r>
          </a:p>
          <a:p>
            <a:pPr marL="228600" indent="-228600">
              <a:buAutoNum type="arabicPeriod"/>
            </a:pPr>
            <a:endParaRPr lang="en-US" baseline="0" dirty="0" smtClean="0"/>
          </a:p>
          <a:p>
            <a:pPr marL="228600" indent="-228600">
              <a:buNone/>
            </a:pPr>
            <a:r>
              <a:rPr lang="en-US" baseline="0" dirty="0" smtClean="0"/>
              <a:t>Medicine:</a:t>
            </a:r>
          </a:p>
          <a:p>
            <a:pPr marL="228600" indent="-228600">
              <a:buNone/>
            </a:pPr>
            <a:r>
              <a:rPr lang="en-US" baseline="0" dirty="0" smtClean="0"/>
              <a:t>Deals with the relationship between geological factors and health problems in humans, animals and plants.  </a:t>
            </a:r>
          </a:p>
          <a:p>
            <a:pPr marL="228600" indent="-228600">
              <a:buNone/>
            </a:pPr>
            <a:r>
              <a:rPr lang="en-US" baseline="0" dirty="0" smtClean="0"/>
              <a:t>Health problems they work with include exposure to toxic levels of mercury and arsenic</a:t>
            </a:r>
          </a:p>
          <a:p>
            <a:pPr marL="228600" indent="-228600">
              <a:buNone/>
            </a:pPr>
            <a:r>
              <a:rPr lang="en-US" baseline="0" dirty="0" smtClean="0"/>
              <a:t>Exposure to natural dusts and radioactivity</a:t>
            </a:r>
          </a:p>
          <a:p>
            <a:pPr marL="228600" indent="-228600">
              <a:buNone/>
            </a:pPr>
            <a:r>
              <a:rPr lang="en-US" baseline="0" dirty="0" smtClean="0"/>
              <a:t>Health effects of dust and particulates in the air after volcanic eruptions</a:t>
            </a:r>
          </a:p>
          <a:p>
            <a:pPr marL="228600" indent="-228600">
              <a:buNone/>
            </a:pPr>
            <a:r>
              <a:rPr lang="en-US" baseline="0" dirty="0" smtClean="0"/>
              <a:t>Health effects of asbestos</a:t>
            </a:r>
          </a:p>
          <a:p>
            <a:pPr marL="228600" indent="-228600">
              <a:buNone/>
            </a:pPr>
            <a:r>
              <a:rPr lang="en-US" baseline="0" dirty="0" smtClean="0"/>
              <a:t>Epidemiologist: study of patterns, causes and effects of health and disease within a population.  Basically a health researcher. </a:t>
            </a:r>
          </a:p>
          <a:p>
            <a:pPr marL="228600" indent="-228600">
              <a:buNone/>
            </a:pPr>
            <a:endParaRPr lang="en-US" baseline="0" dirty="0" smtClean="0"/>
          </a:p>
          <a:p>
            <a:pPr marL="228600" indent="-228600">
              <a:buNone/>
            </a:pPr>
            <a:r>
              <a:rPr lang="en-US" baseline="0" dirty="0" smtClean="0"/>
              <a:t>Finance: </a:t>
            </a:r>
          </a:p>
          <a:p>
            <a:pPr marL="228600" indent="-228600">
              <a:buNone/>
            </a:pPr>
            <a:r>
              <a:rPr lang="en-US" baseline="0" dirty="0" smtClean="0"/>
              <a:t>Work on Wall Street – you need geoscientists who can evaluate the technical veracity of an investment but who can also communicate with the finance community so they can properly assess the risk and return of an investment.  </a:t>
            </a:r>
          </a:p>
          <a:p>
            <a:pPr marL="228600" indent="-228600">
              <a:buNone/>
            </a:pPr>
            <a:endParaRPr lang="en-US" baseline="0" dirty="0" smtClean="0"/>
          </a:p>
          <a:p>
            <a:pPr marL="228600" indent="-228600">
              <a:buNone/>
            </a:pPr>
            <a:r>
              <a:rPr lang="en-US" baseline="0" dirty="0" smtClean="0"/>
              <a:t>Policy: </a:t>
            </a:r>
          </a:p>
          <a:p>
            <a:pPr marL="228600" indent="-228600">
              <a:buNone/>
            </a:pPr>
            <a:r>
              <a:rPr lang="en-US" baseline="0" dirty="0" smtClean="0"/>
              <a:t>Legislative Assistant – they go to hearings and briefings about science issues that are important to their congressional office. </a:t>
            </a:r>
          </a:p>
          <a:p>
            <a:pPr marL="228600" indent="-228600">
              <a:buNone/>
            </a:pPr>
            <a:endParaRPr lang="en-US" baseline="0" dirty="0" smtClean="0"/>
          </a:p>
          <a:p>
            <a:pPr marL="228600" indent="-228600">
              <a:buNone/>
            </a:pPr>
            <a:r>
              <a:rPr lang="en-US" baseline="0" dirty="0" smtClean="0"/>
              <a:t>Law: </a:t>
            </a:r>
          </a:p>
          <a:p>
            <a:pPr marL="228600" indent="-228600">
              <a:buNone/>
            </a:pPr>
            <a:r>
              <a:rPr lang="en-US" baseline="0" dirty="0" smtClean="0"/>
              <a:t>Forensics – they need </a:t>
            </a:r>
            <a:r>
              <a:rPr lang="en-US" baseline="0" dirty="0" err="1" smtClean="0"/>
              <a:t>geo’s</a:t>
            </a:r>
            <a:r>
              <a:rPr lang="en-US" baseline="0" dirty="0" smtClean="0"/>
              <a:t> because they can do some of the soil and sediment analysis on the bottom of </a:t>
            </a:r>
            <a:r>
              <a:rPr lang="en-US" baseline="0" dirty="0" err="1" smtClean="0"/>
              <a:t>ppl’s</a:t>
            </a:r>
            <a:r>
              <a:rPr lang="en-US" baseline="0" dirty="0" smtClean="0"/>
              <a:t> shoes to determine where they were. They look at the origin of particular materials.  The examiner needs a broad knowledge of the geology and geo/soils maps to determine the location of soil that is found on a body if it does not match its location. </a:t>
            </a:r>
          </a:p>
          <a:p>
            <a:pPr marL="228600" indent="-228600">
              <a:buNone/>
            </a:pPr>
            <a:endParaRPr lang="en-US" baseline="0" dirty="0" smtClean="0"/>
          </a:p>
          <a:p>
            <a:pPr marL="228600" indent="-228600">
              <a:buNone/>
            </a:pPr>
            <a:r>
              <a:rPr lang="en-US" baseline="0" dirty="0" err="1" smtClean="0"/>
              <a:t>Geo’s</a:t>
            </a:r>
            <a:r>
              <a:rPr lang="en-US" baseline="0" dirty="0" smtClean="0"/>
              <a:t> can also identify locations as given by outcrops – the story about how a geologist could determine the location of Osama Bin Laden because of an image of an outcrop behind where he was standing in a video aired on CNN.  </a:t>
            </a:r>
          </a:p>
          <a:p>
            <a:pPr marL="228600" indent="-228600">
              <a:buNone/>
            </a:pPr>
            <a:endParaRPr lang="en-US" baseline="0" dirty="0" smtClean="0"/>
          </a:p>
          <a:p>
            <a:pPr marL="228600" indent="-228600">
              <a:buNone/>
            </a:pPr>
            <a:r>
              <a:rPr lang="en-US" baseline="0" dirty="0" smtClean="0"/>
              <a:t>You can work for the FBI in their laboratory analyzing soil samples.  Identification is important during mining, mineral or gem fraud so </a:t>
            </a:r>
            <a:r>
              <a:rPr lang="en-US" baseline="0" dirty="0" err="1" smtClean="0"/>
              <a:t>geo’s</a:t>
            </a:r>
            <a:r>
              <a:rPr lang="en-US" baseline="0" dirty="0" smtClean="0"/>
              <a:t> can determine if the material is what its sellers claim it to be.  </a:t>
            </a:r>
          </a:p>
          <a:p>
            <a:pPr marL="228600" indent="-228600">
              <a:buNone/>
            </a:pPr>
            <a:endParaRPr lang="en-US" baseline="0" dirty="0" smtClean="0"/>
          </a:p>
          <a:p>
            <a:pPr marL="228600" indent="-228600">
              <a:buNone/>
            </a:pPr>
            <a:r>
              <a:rPr lang="en-US" baseline="0" dirty="0" smtClean="0"/>
              <a:t>Art: </a:t>
            </a:r>
          </a:p>
          <a:p>
            <a:pPr marL="228600" indent="-228600">
              <a:buNone/>
            </a:pPr>
            <a:r>
              <a:rPr lang="en-US" baseline="0" dirty="0" smtClean="0"/>
              <a:t>Science Illustrator/Communicator – like Kat. </a:t>
            </a:r>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983743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93066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93066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population growth will</a:t>
            </a:r>
            <a:r>
              <a:rPr lang="en-US" baseline="0" dirty="0" smtClean="0"/>
              <a:t> increase demand for all energy types as well as a need for staff in the fields of hydrogeology, environmental engineering, geomorphology and other disciplines beyond pure exploration/subsurface geology</a:t>
            </a:r>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6</a:t>
            </a:fld>
            <a:endParaRPr lang="en-US"/>
          </a:p>
        </p:txBody>
      </p:sp>
    </p:spTree>
    <p:extLst>
      <p:ext uri="{BB962C8B-B14F-4D97-AF65-F5344CB8AC3E}">
        <p14:creationId xmlns:p14="http://schemas.microsoft.com/office/powerpoint/2010/main" val="628486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7992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37481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6100"/>
            <a:ext cx="54864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a bright graduate with a demonstrated record of being committed to your chosen field in the geosciences, you will find a good job regardless of the macroeconomic factors at play. </a:t>
            </a:r>
            <a:endParaRPr lang="en-US" dirty="0" smtClean="0"/>
          </a:p>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44</a:t>
            </a:fld>
            <a:endParaRPr lang="en-US" dirty="0"/>
          </a:p>
        </p:txBody>
      </p:sp>
    </p:spTree>
    <p:extLst>
      <p:ext uri="{BB962C8B-B14F-4D97-AF65-F5344CB8AC3E}">
        <p14:creationId xmlns:p14="http://schemas.microsoft.com/office/powerpoint/2010/main" val="2136423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39953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Stop</a:t>
            </a:r>
            <a:r>
              <a:rPr lang="en-US" baseline="0" dirty="0" smtClean="0"/>
              <a:t> – Say that they can interrupt me at any time and ask questions – this is a discussion. </a:t>
            </a:r>
          </a:p>
          <a:p>
            <a:pPr marL="228600" indent="-228600">
              <a:buAutoNum type="arabicPeriod"/>
            </a:pPr>
            <a:r>
              <a:rPr lang="en-US" baseline="0" dirty="0" smtClean="0"/>
              <a:t>Give them time to read the graphs</a:t>
            </a:r>
          </a:p>
          <a:p>
            <a:pPr marL="228600" indent="-228600">
              <a:buAutoNum type="arabicPeriod"/>
            </a:pPr>
            <a:r>
              <a:rPr lang="en-US" baseline="0" dirty="0" smtClean="0"/>
              <a:t>Good metric for health</a:t>
            </a:r>
          </a:p>
          <a:p>
            <a:pPr marL="228600" indent="-228600">
              <a:buAutoNum type="arabicPeriod"/>
            </a:pPr>
            <a:r>
              <a:rPr lang="en-US" baseline="0" dirty="0" smtClean="0"/>
              <a:t>This basically shows our supply of geoscientists</a:t>
            </a:r>
          </a:p>
          <a:p>
            <a:pPr marL="228600" indent="-228600">
              <a:buAutoNum type="arabicPeriod"/>
            </a:pPr>
            <a:r>
              <a:rPr lang="en-US" baseline="0" dirty="0" smtClean="0"/>
              <a:t>Oil boom and bust</a:t>
            </a:r>
          </a:p>
          <a:p>
            <a:pPr marL="228600" indent="-228600">
              <a:buAutoNum type="arabicPeriod"/>
            </a:pPr>
            <a:r>
              <a:rPr lang="en-US" baseline="0" dirty="0" smtClean="0"/>
              <a:t>BA/BS trucking along at 3K, MS at 1K and PhD at ~700….</a:t>
            </a:r>
          </a:p>
          <a:p>
            <a:pPr marL="228600" indent="-228600">
              <a:buAutoNum type="arabicPeriod"/>
            </a:pPr>
            <a:r>
              <a:rPr lang="en-US" baseline="0" dirty="0" smtClean="0"/>
              <a:t>In 80s, we had that huge demand, and it was met until the market crashed….</a:t>
            </a:r>
          </a:p>
          <a:p>
            <a:pPr marL="228600" indent="-228600">
              <a:buAutoNum type="arabicPeriod"/>
            </a:pPr>
            <a:r>
              <a:rPr lang="en-US" baseline="0" dirty="0" smtClean="0"/>
              <a:t>Now we have another huge demand – in different areas – but we don’t see enrollments drastically increasing…</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Stop</a:t>
            </a:r>
            <a:r>
              <a:rPr lang="en-US" baseline="0" dirty="0" smtClean="0"/>
              <a:t> – Say that they can interrupt me at any time and ask questions – this is a discussion. </a:t>
            </a:r>
          </a:p>
          <a:p>
            <a:pPr marL="228600" indent="-228600">
              <a:buAutoNum type="arabicPeriod"/>
            </a:pPr>
            <a:r>
              <a:rPr lang="en-US" baseline="0" dirty="0" smtClean="0"/>
              <a:t>Give them time to read the graphs</a:t>
            </a:r>
          </a:p>
          <a:p>
            <a:pPr marL="228600" indent="-228600">
              <a:buAutoNum type="arabicPeriod"/>
            </a:pPr>
            <a:r>
              <a:rPr lang="en-US" baseline="0" dirty="0" smtClean="0"/>
              <a:t>Good metric for health</a:t>
            </a:r>
          </a:p>
          <a:p>
            <a:pPr marL="228600" indent="-228600">
              <a:buAutoNum type="arabicPeriod"/>
            </a:pPr>
            <a:r>
              <a:rPr lang="en-US" baseline="0" dirty="0" smtClean="0"/>
              <a:t>This basically shows our supply of geoscientists</a:t>
            </a:r>
          </a:p>
          <a:p>
            <a:pPr marL="228600" indent="-228600">
              <a:buAutoNum type="arabicPeriod"/>
            </a:pPr>
            <a:r>
              <a:rPr lang="en-US" baseline="0" dirty="0" smtClean="0"/>
              <a:t>Oil boom and bust</a:t>
            </a:r>
          </a:p>
          <a:p>
            <a:pPr marL="228600" indent="-228600">
              <a:buAutoNum type="arabicPeriod"/>
            </a:pPr>
            <a:r>
              <a:rPr lang="en-US" baseline="0" dirty="0" smtClean="0"/>
              <a:t>BA/BS trucking along at 3K, MS at 1K and PhD at ~700….</a:t>
            </a:r>
          </a:p>
          <a:p>
            <a:pPr marL="228600" indent="-228600">
              <a:buAutoNum type="arabicPeriod"/>
            </a:pPr>
            <a:r>
              <a:rPr lang="en-US" baseline="0" dirty="0" smtClean="0"/>
              <a:t>In 80s, we had that huge demand, and it was met until the market crashed….</a:t>
            </a:r>
          </a:p>
          <a:p>
            <a:pPr marL="228600" indent="-228600">
              <a:buAutoNum type="arabicPeriod"/>
            </a:pPr>
            <a:r>
              <a:rPr lang="en-US" baseline="0" dirty="0" smtClean="0"/>
              <a:t>Now we have another huge demand – in different areas – but we don’t see enrollments drastically increasing…</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b="1" dirty="0" smtClean="0">
                <a:solidFill>
                  <a:srgbClr val="3B3B4B"/>
                </a:solidFill>
              </a:rPr>
              <a:t> </a:t>
            </a:r>
            <a:r>
              <a:rPr lang="en-US" sz="1200" b="1" dirty="0" smtClean="0">
                <a:solidFill>
                  <a:schemeClr val="tx1"/>
                </a:solidFill>
              </a:rPr>
              <a:t>Was there a certain reason you wanted to work for BP or was it just that you got hired there?</a:t>
            </a:r>
          </a:p>
          <a:p>
            <a:pPr lvl="0" algn="l"/>
            <a:endParaRPr lang="en-US" sz="1200" dirty="0" smtClean="0">
              <a:solidFill>
                <a:schemeClr val="tx1"/>
              </a:solidFill>
            </a:endParaRPr>
          </a:p>
          <a:p>
            <a:pPr lvl="0" algn="l"/>
            <a:r>
              <a:rPr lang="en-US" sz="1200" dirty="0" smtClean="0">
                <a:solidFill>
                  <a:schemeClr val="tx1"/>
                </a:solidFill>
              </a:rPr>
              <a:t>I chose BP (Sohio) out of 24 job offers! </a:t>
            </a:r>
          </a:p>
          <a:p>
            <a:pPr lvl="0" algn="l"/>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solidFill>
                  <a:srgbClr val="3B3B4B"/>
                </a:solidFill>
              </a:rPr>
              <a:t>So why did I pick BP?</a:t>
            </a:r>
          </a:p>
          <a:p>
            <a:pPr marL="171450" marR="0" indent="-171450" algn="l" defTabSz="457200" rtl="0" eaLnBrk="1" fontAlgn="auto" latinLnBrk="0" hangingPunct="1">
              <a:lnSpc>
                <a:spcPct val="150000"/>
              </a:lnSpc>
              <a:spcBef>
                <a:spcPts val="0"/>
              </a:spcBef>
              <a:spcAft>
                <a:spcPts val="0"/>
              </a:spcAft>
              <a:buClrTx/>
              <a:buSzTx/>
              <a:buFont typeface="Arial"/>
              <a:buChar char="•"/>
              <a:tabLst/>
              <a:defRPr/>
            </a:pPr>
            <a:r>
              <a:rPr lang="en-US" dirty="0" smtClean="0">
                <a:solidFill>
                  <a:srgbClr val="3B3B4B"/>
                </a:solidFill>
              </a:rPr>
              <a:t> In the final analysis the decision was very simple.  I liked the people I met at BP.  They were smart, bright, vibrant people who seemed to really enjoy what they did.  They challenged each other and seem to relish in debating ideas.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3B3B4B"/>
                </a:solidFill>
              </a:rPr>
              <a:t>The other quality that struck me at the time was that everyone had different ideas that the freely expressed.  I felt that there was room for diversity. </a:t>
            </a:r>
            <a:r>
              <a:rPr lang="en-US" u="sng" dirty="0" smtClean="0">
                <a:solidFill>
                  <a:srgbClr val="3B3B4B"/>
                </a:solidFill>
              </a:rPr>
              <a:t> Diversity</a:t>
            </a:r>
            <a:r>
              <a:rPr lang="en-US" dirty="0" smtClean="0">
                <a:solidFill>
                  <a:srgbClr val="3B3B4B"/>
                </a:solidFill>
              </a:rPr>
              <a:t> of being, and also diversity of thought.  This initial perception has actually passed the test of time.  Today we are working at making </a:t>
            </a:r>
            <a:r>
              <a:rPr lang="en-US" u="sng" dirty="0" smtClean="0">
                <a:solidFill>
                  <a:srgbClr val="3B3B4B"/>
                </a:solidFill>
              </a:rPr>
              <a:t>inclusiveness</a:t>
            </a:r>
            <a:r>
              <a:rPr lang="en-US" dirty="0" smtClean="0">
                <a:solidFill>
                  <a:srgbClr val="3B3B4B"/>
                </a:solidFill>
              </a:rPr>
              <a:t> fundamental to how we work.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50</a:t>
            </a:fld>
            <a:endParaRPr lang="en-US" dirty="0"/>
          </a:p>
        </p:txBody>
      </p:sp>
    </p:spTree>
    <p:extLst>
      <p:ext uri="{BB962C8B-B14F-4D97-AF65-F5344CB8AC3E}">
        <p14:creationId xmlns:p14="http://schemas.microsoft.com/office/powerpoint/2010/main" val="1532019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377152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representation of WF – high % of 31-40 year olds…we’re seeing an influx of new people.  The societies have been working on recruitment and marketing, so some of the percentages are high for younger age groups.  </a:t>
            </a:r>
            <a:endParaRPr lang="en-US" dirty="0"/>
          </a:p>
        </p:txBody>
      </p:sp>
      <p:sp>
        <p:nvSpPr>
          <p:cNvPr id="4" name="Slide Number Placeholder 3"/>
          <p:cNvSpPr>
            <a:spLocks noGrp="1"/>
          </p:cNvSpPr>
          <p:nvPr>
            <p:ph type="sldNum" sz="quarter" idx="10"/>
          </p:nvPr>
        </p:nvSpPr>
        <p:spPr/>
        <p:txBody>
          <a:bodyPr/>
          <a:lstStyle/>
          <a:p>
            <a:fld id="{DCB30489-E0C0-49E9-B19E-47B7AC997B0B}" type="slidenum">
              <a:rPr lang="en-US" smtClean="0"/>
              <a:pPr/>
              <a:t>53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representation of WF – high % of 31-40 year olds…we’re seeing an influx of new people.  The societies have been working on recruitment and marketing, so some of the percentages are high for younger age groups.  </a:t>
            </a:r>
            <a:endParaRPr lang="en-US" dirty="0"/>
          </a:p>
        </p:txBody>
      </p:sp>
      <p:sp>
        <p:nvSpPr>
          <p:cNvPr id="4" name="Slide Number Placeholder 3"/>
          <p:cNvSpPr>
            <a:spLocks noGrp="1"/>
          </p:cNvSpPr>
          <p:nvPr>
            <p:ph type="sldNum" sz="quarter" idx="10"/>
          </p:nvPr>
        </p:nvSpPr>
        <p:spPr/>
        <p:txBody>
          <a:bodyPr/>
          <a:lstStyle/>
          <a:p>
            <a:fld id="{DCB30489-E0C0-49E9-B19E-47B7AC997B0B}" type="slidenum">
              <a:rPr lang="en-US" smtClean="0"/>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Demand</a:t>
            </a:r>
            <a:r>
              <a:rPr lang="en-US" baseline="0" dirty="0" smtClean="0"/>
              <a:t> g</a:t>
            </a:r>
            <a:r>
              <a:rPr lang="en-US" dirty="0" smtClean="0"/>
              <a:t>rowth will be primarily</a:t>
            </a:r>
            <a:r>
              <a:rPr lang="en-US" baseline="0" dirty="0" smtClean="0"/>
              <a:t> centered in Asia but have global impact on markets and university / hiring trends</a:t>
            </a:r>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7</a:t>
            </a:fld>
            <a:endParaRPr lang="en-US"/>
          </a:p>
        </p:txBody>
      </p:sp>
    </p:spTree>
    <p:extLst>
      <p:ext uri="{BB962C8B-B14F-4D97-AF65-F5344CB8AC3E}">
        <p14:creationId xmlns:p14="http://schemas.microsoft.com/office/powerpoint/2010/main" val="2133708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companies need to adapt; and to build strategically for the longer term </a:t>
            </a:r>
            <a:endParaRPr lang="en-GB" dirty="0" smtClean="0"/>
          </a:p>
          <a:p>
            <a:endParaRPr lang="en-GB" dirty="0"/>
          </a:p>
          <a:p>
            <a:r>
              <a:rPr lang="en-GB" dirty="0" smtClean="0"/>
              <a:t>we </a:t>
            </a:r>
            <a:r>
              <a:rPr lang="en-GB" dirty="0"/>
              <a:t>not only need to control capital and </a:t>
            </a:r>
            <a:r>
              <a:rPr lang="en-GB" dirty="0" smtClean="0"/>
              <a:t>costs, </a:t>
            </a:r>
            <a:r>
              <a:rPr lang="en-GB" dirty="0"/>
              <a:t>but to set a clear direction. </a:t>
            </a:r>
            <a:endParaRPr lang="en-GB" dirty="0" smtClean="0"/>
          </a:p>
          <a:p>
            <a:endParaRPr lang="en-GB" dirty="0"/>
          </a:p>
          <a:p>
            <a:r>
              <a:rPr lang="en-GB" dirty="0" smtClean="0"/>
              <a:t>This </a:t>
            </a:r>
            <a:r>
              <a:rPr lang="en-GB" dirty="0"/>
              <a:t>Outlook is therefore valuable in giving us an insight into the most likely shape of the future energy landscape and some of the most important changes expected over the next 20 years.  </a:t>
            </a:r>
          </a:p>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55</a:t>
            </a:fld>
            <a:endParaRPr lang="en-US" dirty="0"/>
          </a:p>
        </p:txBody>
      </p:sp>
    </p:spTree>
    <p:extLst>
      <p:ext uri="{BB962C8B-B14F-4D97-AF65-F5344CB8AC3E}">
        <p14:creationId xmlns:p14="http://schemas.microsoft.com/office/powerpoint/2010/main" val="1745110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53290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80220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80220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683358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340598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8000" y="4114800"/>
            <a:ext cx="6057900" cy="4724400"/>
          </a:xfrm>
        </p:spPr>
        <p:txBody>
          <a:bodyPr/>
          <a:lstStyle/>
          <a:p>
            <a:pPr marL="171450" indent="-171450">
              <a:lnSpc>
                <a:spcPct val="150000"/>
              </a:lnSpc>
              <a:buFont typeface="Arial"/>
              <a:buChar char="•"/>
            </a:pPr>
            <a:endParaRPr lang="en-US" dirty="0" smtClean="0"/>
          </a:p>
          <a:p>
            <a:pPr marL="171450" indent="-171450">
              <a:lnSpc>
                <a:spcPct val="150000"/>
              </a:lnSpc>
              <a:buFont typeface="Arial"/>
              <a:buChar char="•"/>
            </a:pPr>
            <a:r>
              <a:rPr lang="en-US" b="1" dirty="0" smtClean="0"/>
              <a:t>There is a great U-Tube</a:t>
            </a:r>
            <a:r>
              <a:rPr lang="en-US" b="1" baseline="0" dirty="0" smtClean="0"/>
              <a:t> video that I recommend you watch called </a:t>
            </a:r>
            <a:r>
              <a:rPr lang="en-US" b="1" dirty="0" smtClean="0"/>
              <a:t> ‘</a:t>
            </a:r>
            <a:r>
              <a:rPr lang="en-US" sz="1200" b="1" kern="1200" dirty="0" smtClean="0">
                <a:solidFill>
                  <a:schemeClr val="tx1"/>
                </a:solidFill>
              </a:rPr>
              <a:t>Why you will fail to have a great career’ | Larry Smith |</a:t>
            </a:r>
            <a:r>
              <a:rPr lang="en-US" b="1" baseline="0" dirty="0" smtClean="0"/>
              <a:t>  </a:t>
            </a:r>
          </a:p>
          <a:p>
            <a:pPr marL="628650" lvl="1" indent="-171450">
              <a:lnSpc>
                <a:spcPct val="150000"/>
              </a:lnSpc>
              <a:buFont typeface="Arial"/>
              <a:buChar char="•"/>
            </a:pPr>
            <a:r>
              <a:rPr lang="en-US" b="0" baseline="0" dirty="0" smtClean="0"/>
              <a:t>Pursue your passion, dream, etc….</a:t>
            </a:r>
          </a:p>
          <a:p>
            <a:pPr marL="628650" lvl="1" indent="-171450">
              <a:lnSpc>
                <a:spcPct val="150000"/>
              </a:lnSpc>
              <a:buFont typeface="Arial"/>
              <a:buChar char="•"/>
            </a:pPr>
            <a:r>
              <a:rPr lang="en-US" b="0" baseline="0" dirty="0" smtClean="0"/>
              <a:t>A great career is not luck…..</a:t>
            </a:r>
          </a:p>
          <a:p>
            <a:pPr marL="628650" lvl="1" indent="-171450">
              <a:lnSpc>
                <a:spcPct val="150000"/>
              </a:lnSpc>
              <a:buFont typeface="Arial"/>
              <a:buChar char="•"/>
            </a:pPr>
            <a:r>
              <a:rPr lang="en-US" b="0" baseline="0" dirty="0" smtClean="0"/>
              <a:t>You don’t have to be a genius, completely competent works just fine</a:t>
            </a:r>
          </a:p>
          <a:p>
            <a:pPr marL="628650" lvl="1" indent="-171450">
              <a:lnSpc>
                <a:spcPct val="150000"/>
              </a:lnSpc>
              <a:buFont typeface="Arial"/>
              <a:buChar char="•"/>
            </a:pPr>
            <a:r>
              <a:rPr lang="en-US" b="0" baseline="0" dirty="0" smtClean="0"/>
              <a:t>You do not need to be weird, nice and normal works fine</a:t>
            </a:r>
          </a:p>
          <a:p>
            <a:pPr marL="628650" lvl="1" indent="-171450">
              <a:lnSpc>
                <a:spcPct val="150000"/>
              </a:lnSpc>
              <a:buFont typeface="Arial"/>
              <a:buChar char="•"/>
            </a:pPr>
            <a:r>
              <a:rPr lang="en-US" b="0" baseline="0" dirty="0" smtClean="0"/>
              <a:t>Distinguish Interest vs. passion (greatest love, highest expression of your talent).</a:t>
            </a:r>
          </a:p>
          <a:p>
            <a:pPr marL="628650" lvl="1" indent="-171450">
              <a:lnSpc>
                <a:spcPct val="150000"/>
              </a:lnSpc>
              <a:buFont typeface="Arial"/>
              <a:buChar char="•"/>
            </a:pPr>
            <a:endParaRPr lang="en-US" dirty="0"/>
          </a:p>
          <a:p>
            <a:pPr marL="171450" indent="-171450">
              <a:lnSpc>
                <a:spcPct val="150000"/>
              </a:lnSpc>
              <a:buFont typeface="Arial"/>
              <a:buChar char="•"/>
            </a:pPr>
            <a:r>
              <a:rPr lang="en-US" dirty="0" smtClean="0"/>
              <a:t>My passion evolved over time from my personal joy at being a practicing geologist to creating an environment that enabled others to do extra-ordinary things and have great careers</a:t>
            </a:r>
          </a:p>
        </p:txBody>
      </p:sp>
      <p:sp>
        <p:nvSpPr>
          <p:cNvPr id="4" name="Slide Number Placeholder 3"/>
          <p:cNvSpPr>
            <a:spLocks noGrp="1"/>
          </p:cNvSpPr>
          <p:nvPr>
            <p:ph type="sldNum" sz="quarter" idx="10"/>
          </p:nvPr>
        </p:nvSpPr>
        <p:spPr/>
        <p:txBody>
          <a:bodyPr/>
          <a:lstStyle/>
          <a:p>
            <a:fld id="{8100D5B4-FE77-FB44-8ABD-25B5918EA7A1}" type="slidenum">
              <a:rPr lang="en-US" smtClean="0"/>
              <a:t>62</a:t>
            </a:fld>
            <a:endParaRPr lang="en-US" dirty="0"/>
          </a:p>
        </p:txBody>
      </p:sp>
    </p:spTree>
    <p:extLst>
      <p:ext uri="{BB962C8B-B14F-4D97-AF65-F5344CB8AC3E}">
        <p14:creationId xmlns:p14="http://schemas.microsoft.com/office/powerpoint/2010/main" val="1696680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52763" y="406400"/>
            <a:ext cx="3441700" cy="2581275"/>
          </a:xfrm>
        </p:spPr>
      </p:sp>
      <p:sp>
        <p:nvSpPr>
          <p:cNvPr id="3" name="Notes Placeholder 2"/>
          <p:cNvSpPr>
            <a:spLocks noGrp="1"/>
          </p:cNvSpPr>
          <p:nvPr>
            <p:ph type="body" idx="1"/>
          </p:nvPr>
        </p:nvSpPr>
        <p:spPr>
          <a:xfrm>
            <a:off x="241300" y="3182402"/>
            <a:ext cx="6413500" cy="5986993"/>
          </a:xfrm>
        </p:spPr>
        <p:txBody>
          <a:bodyPr/>
          <a:lstStyle/>
          <a:p>
            <a:r>
              <a:rPr lang="en-US" sz="1000" b="1" kern="1200" dirty="0" smtClean="0">
                <a:solidFill>
                  <a:schemeClr val="tx1"/>
                </a:solidFill>
                <a:effectLst/>
              </a:rPr>
              <a:t>Recently I ranked 25 grant requests for the AAPG Grants in Aid Foundations.  Applications that stood out included</a:t>
            </a:r>
            <a:r>
              <a:rPr lang="en-US" sz="1000" kern="1200" dirty="0" smtClean="0">
                <a:solidFill>
                  <a:schemeClr val="tx1"/>
                </a:solidFill>
                <a:effectLst/>
              </a:rPr>
              <a:t>…..</a:t>
            </a:r>
          </a:p>
          <a:p>
            <a:endParaRPr lang="en-US" sz="1000" dirty="0"/>
          </a:p>
          <a:p>
            <a:r>
              <a:rPr lang="en-US" sz="1000" kern="1200" dirty="0" smtClean="0">
                <a:solidFill>
                  <a:schemeClr val="tx1"/>
                </a:solidFill>
                <a:effectLst/>
              </a:rPr>
              <a:t>Pursue a broad geoscience curriculum as an undergraduate with courses</a:t>
            </a:r>
            <a:endParaRPr lang="en-US" sz="1000" dirty="0"/>
          </a:p>
          <a:p>
            <a:pPr marL="171450" indent="-171450">
              <a:buFont typeface="Arial"/>
              <a:buChar char="•"/>
            </a:pPr>
            <a:r>
              <a:rPr lang="en-US" sz="1000" kern="1200" dirty="0" smtClean="0">
                <a:solidFill>
                  <a:schemeClr val="tx1"/>
                </a:solidFill>
                <a:effectLst/>
              </a:rPr>
              <a:t>Develop good quantitative skills. Some seismic workstation and the ability to interpret seismic data</a:t>
            </a:r>
            <a:endParaRPr lang="en-US" sz="1000" dirty="0" smtClean="0"/>
          </a:p>
          <a:p>
            <a:pPr marL="171450" indent="-171450">
              <a:buFont typeface="Arial"/>
              <a:buChar char="•"/>
            </a:pPr>
            <a:r>
              <a:rPr lang="en-US" sz="1000" kern="1200" dirty="0" smtClean="0">
                <a:solidFill>
                  <a:schemeClr val="tx1"/>
                </a:solidFill>
                <a:effectLst/>
              </a:rPr>
              <a:t>A summer field course is highly recommended. </a:t>
            </a:r>
          </a:p>
          <a:p>
            <a:pPr marL="171450" indent="-171450">
              <a:buFont typeface="Arial"/>
              <a:buChar char="•"/>
            </a:pPr>
            <a:r>
              <a:rPr lang="en-US" sz="1000" kern="1200" dirty="0" smtClean="0">
                <a:solidFill>
                  <a:schemeClr val="tx1"/>
                </a:solidFill>
                <a:effectLst/>
              </a:rPr>
              <a:t>Working in industry is ultimately about pursuing projects that will make money for your company’s shareholders. Take an economics class and know how to build an Excel spread sheet and read a profit and loss statement. </a:t>
            </a:r>
            <a:endParaRPr lang="en-US" sz="1000" dirty="0"/>
          </a:p>
          <a:p>
            <a:pPr marL="171450" indent="-171450">
              <a:buFont typeface="Arial"/>
              <a:buChar char="•"/>
            </a:pPr>
            <a:r>
              <a:rPr lang="en-US" sz="1000" kern="1200" dirty="0" smtClean="0">
                <a:solidFill>
                  <a:schemeClr val="tx1"/>
                </a:solidFill>
                <a:effectLst/>
              </a:rPr>
              <a:t>Learn to make, and feel comfortable, giving presentations before a group that will ask lots of questions about your assumptions and conclusions, and probably challenge them.</a:t>
            </a:r>
            <a:endParaRPr lang="en-US" sz="1000" dirty="0"/>
          </a:p>
          <a:p>
            <a:pPr marL="171450" indent="-171450">
              <a:buFont typeface="Arial"/>
              <a:buChar char="•"/>
            </a:pPr>
            <a:r>
              <a:rPr lang="en-US" sz="1000" dirty="0"/>
              <a:t>D</a:t>
            </a:r>
            <a:r>
              <a:rPr lang="en-US" sz="1000" kern="1200" dirty="0" smtClean="0">
                <a:solidFill>
                  <a:schemeClr val="tx1"/>
                </a:solidFill>
                <a:effectLst/>
              </a:rPr>
              <a:t>evelop the ability to write a clear, concise and credible report. You must convince management that the expense is justified to prove why you believe there is a commercial mineral opportunity as a result of your geoscience work. </a:t>
            </a:r>
            <a:endParaRPr lang="en-US" sz="1000" dirty="0" smtClean="0"/>
          </a:p>
          <a:p>
            <a:endParaRPr lang="en-US" sz="1000" dirty="0"/>
          </a:p>
          <a:p>
            <a:r>
              <a:rPr lang="en-US" sz="1000" kern="1200" dirty="0" smtClean="0">
                <a:solidFill>
                  <a:schemeClr val="tx1"/>
                </a:solidFill>
                <a:effectLst/>
              </a:rPr>
              <a:t>Participate in the activities of your university geoscience club. Become an officer! </a:t>
            </a:r>
            <a:endParaRPr lang="en-US" sz="1000" dirty="0" smtClean="0"/>
          </a:p>
          <a:p>
            <a:pPr marL="171450" indent="-171450">
              <a:buFont typeface="Arial"/>
              <a:buChar char="•"/>
            </a:pPr>
            <a:r>
              <a:rPr lang="en-US" sz="1000" kern="1200" dirty="0" smtClean="0">
                <a:solidFill>
                  <a:schemeClr val="tx1"/>
                </a:solidFill>
                <a:effectLst/>
              </a:rPr>
              <a:t>Get involved with professional societies as a student. </a:t>
            </a:r>
          </a:p>
          <a:p>
            <a:pPr marL="171450" indent="-171450">
              <a:buFont typeface="Arial"/>
              <a:buChar char="•"/>
            </a:pPr>
            <a:r>
              <a:rPr lang="en-US" sz="1000" kern="1200" dirty="0" smtClean="0">
                <a:solidFill>
                  <a:schemeClr val="tx1"/>
                </a:solidFill>
                <a:effectLst/>
              </a:rPr>
              <a:t>engage in original research projects as an undergraduate in fields that you might want to pursue in graduate school, and possibly as a career. </a:t>
            </a:r>
          </a:p>
          <a:p>
            <a:pPr marL="171450" indent="-171450">
              <a:buFont typeface="Arial"/>
              <a:buChar char="•"/>
            </a:pPr>
            <a:r>
              <a:rPr lang="en-US" sz="1000" kern="1200" dirty="0" smtClean="0">
                <a:solidFill>
                  <a:schemeClr val="tx1"/>
                </a:solidFill>
                <a:effectLst/>
              </a:rPr>
              <a:t>Give poster presentations at the regional and national meetings of the geoscience societies. Get published by helping your professor write a paper. </a:t>
            </a:r>
          </a:p>
          <a:p>
            <a:pPr marL="171450" indent="-171450">
              <a:buFont typeface="Arial"/>
              <a:buChar char="•"/>
            </a:pPr>
            <a:endParaRPr lang="en-US" sz="1000" dirty="0" smtClean="0"/>
          </a:p>
          <a:p>
            <a:r>
              <a:rPr lang="en-US" sz="1000" kern="1200" dirty="0" smtClean="0">
                <a:solidFill>
                  <a:schemeClr val="tx1"/>
                </a:solidFill>
                <a:effectLst/>
              </a:rPr>
              <a:t>Work during the summers as a laboratory research assistant; field assistant, or as an intern in a geoscience discipline </a:t>
            </a:r>
            <a:endParaRPr lang="en-US" sz="1000" dirty="0" smtClean="0"/>
          </a:p>
          <a:p>
            <a:pPr marL="171450" indent="-171450">
              <a:buFont typeface="Arial"/>
              <a:buChar char="•"/>
            </a:pPr>
            <a:r>
              <a:rPr lang="en-US" sz="1000" kern="1200" dirty="0">
                <a:solidFill>
                  <a:schemeClr val="tx1"/>
                </a:solidFill>
                <a:effectLst/>
              </a:rPr>
              <a:t>A</a:t>
            </a:r>
            <a:r>
              <a:rPr lang="en-US" sz="1000" kern="1200" dirty="0" smtClean="0">
                <a:solidFill>
                  <a:schemeClr val="tx1"/>
                </a:solidFill>
                <a:effectLst/>
              </a:rPr>
              <a:t>n undergrad, the job might be fairly menial – i.e. collecting and analyzing samples, but that is where one has to start, and it can be lots of fun if you are posted to some remote site in Alaska or Greenland, or on a research ship. </a:t>
            </a:r>
          </a:p>
          <a:p>
            <a:pPr marL="171450" indent="-171450">
              <a:buFont typeface="Arial"/>
              <a:buChar char="•"/>
            </a:pPr>
            <a:endParaRPr lang="en-US" sz="1000" dirty="0" smtClean="0"/>
          </a:p>
          <a:p>
            <a:r>
              <a:rPr lang="en-US" sz="1000" kern="1200" dirty="0" smtClean="0">
                <a:solidFill>
                  <a:schemeClr val="tx1"/>
                </a:solidFill>
                <a:effectLst/>
              </a:rPr>
              <a:t>Develop a passion for the geosciences and be committed. </a:t>
            </a:r>
            <a:endParaRPr lang="en-US" sz="1000" dirty="0" smtClean="0"/>
          </a:p>
          <a:p>
            <a:endParaRPr lang="en-US" sz="1000" dirty="0" smtClean="0"/>
          </a:p>
          <a:p>
            <a:r>
              <a:rPr lang="en-US" sz="1000" dirty="0" smtClean="0"/>
              <a:t>Undergrad Level </a:t>
            </a:r>
          </a:p>
          <a:p>
            <a:pPr marL="628650" lvl="1" indent="-171450">
              <a:buFont typeface="Arial"/>
              <a:buChar char="•"/>
            </a:pPr>
            <a:r>
              <a:rPr lang="en-US" sz="1000" dirty="0" smtClean="0"/>
              <a:t>Excel in all your courses – high GPA, Take fundamental, classic geoscience courses </a:t>
            </a:r>
          </a:p>
          <a:p>
            <a:pPr marL="628650" lvl="1" indent="-171450">
              <a:buFont typeface="Arial"/>
              <a:buChar char="•"/>
            </a:pPr>
            <a:r>
              <a:rPr lang="en-US" sz="1000" dirty="0" smtClean="0"/>
              <a:t>Get exposure to all disciplines – attend seminars </a:t>
            </a:r>
          </a:p>
          <a:p>
            <a:pPr marL="628650" lvl="1" indent="-171450">
              <a:buFont typeface="Arial"/>
              <a:buChar char="•"/>
            </a:pPr>
            <a:r>
              <a:rPr lang="en-US" sz="1000" dirty="0" smtClean="0"/>
              <a:t>Scan professional society journals – take note of who is working on topics that interest you </a:t>
            </a:r>
          </a:p>
          <a:p>
            <a:pPr marL="628650" lvl="1" indent="-171450">
              <a:buFont typeface="Arial"/>
              <a:buChar char="•"/>
            </a:pPr>
            <a:r>
              <a:rPr lang="en-US" sz="1000" dirty="0" smtClean="0"/>
              <a:t>Choose a “senior topic” that you have a lot of interest in, work it well, be creative and application-minded </a:t>
            </a:r>
          </a:p>
          <a:p>
            <a:r>
              <a:rPr lang="en-US" sz="1000" dirty="0" smtClean="0"/>
              <a:t>Grad Level </a:t>
            </a:r>
          </a:p>
          <a:p>
            <a:pPr marL="628650" lvl="1" indent="-171450">
              <a:buFont typeface="Arial"/>
              <a:buChar char="•"/>
            </a:pPr>
            <a:r>
              <a:rPr lang="en-US" sz="1000" dirty="0" smtClean="0"/>
              <a:t>Choose a high-caliber university with a great geoscience department </a:t>
            </a:r>
          </a:p>
          <a:p>
            <a:pPr marL="628650" lvl="1" indent="-171450">
              <a:buFont typeface="Arial"/>
              <a:buChar char="•"/>
            </a:pPr>
            <a:r>
              <a:rPr lang="en-US" sz="1000" dirty="0" smtClean="0"/>
              <a:t>Take courses that will give the depth &amp; breadth Look for way to demonstrate leadership potential </a:t>
            </a:r>
          </a:p>
          <a:p>
            <a:pPr marL="628650" lvl="1" indent="-171450">
              <a:buFont typeface="Arial"/>
              <a:buChar char="•"/>
            </a:pPr>
            <a:r>
              <a:rPr lang="en-US" sz="1000" dirty="0" smtClean="0"/>
              <a:t>Get some good work experience – internship </a:t>
            </a:r>
          </a:p>
          <a:p>
            <a:pPr marL="628650" lvl="1" indent="-171450">
              <a:buFont typeface="Arial"/>
              <a:buChar char="•"/>
            </a:pPr>
            <a:r>
              <a:rPr lang="en-US" sz="1000" dirty="0" smtClean="0"/>
              <a:t>Choose a research topic that we have passion for; better to have a superb thesis topic on something unrelated to industry than a mediocre thesis </a:t>
            </a:r>
          </a:p>
          <a:p>
            <a:pPr marL="628650" lvl="1" indent="-171450">
              <a:buFont typeface="Arial"/>
              <a:buChar char="•"/>
            </a:pPr>
            <a:r>
              <a:rPr lang="en-US" sz="1000" dirty="0" smtClean="0"/>
              <a:t>Polish your resume/CV – sell yourself Gain interviewing experience </a:t>
            </a:r>
          </a:p>
          <a:p>
            <a:endParaRPr lang="en-US" sz="1000" dirty="0" smtClean="0"/>
          </a:p>
          <a:p>
            <a:pPr lvl="5"/>
            <a:endParaRPr lang="en-US" sz="1000" dirty="0" smtClean="0">
              <a:effectLst/>
            </a:endParaRPr>
          </a:p>
          <a:p>
            <a:pPr lvl="0"/>
            <a:endParaRPr lang="en-US" sz="1000" dirty="0" smtClean="0">
              <a:effectLst/>
            </a:endParaRPr>
          </a:p>
          <a:p>
            <a:pPr lvl="1"/>
            <a:endParaRPr lang="en-US" sz="1000" dirty="0" smtClean="0"/>
          </a:p>
          <a:p>
            <a:pPr lvl="1"/>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8100D5B4-FE77-FB44-8ABD-25B5918EA7A1}" type="slidenum">
              <a:rPr lang="en-US" smtClean="0"/>
              <a:t>63</a:t>
            </a:fld>
            <a:endParaRPr lang="en-US" dirty="0"/>
          </a:p>
        </p:txBody>
      </p:sp>
      <p:sp>
        <p:nvSpPr>
          <p:cNvPr id="5" name="TextBox 4"/>
          <p:cNvSpPr txBox="1"/>
          <p:nvPr/>
        </p:nvSpPr>
        <p:spPr>
          <a:xfrm>
            <a:off x="241300" y="361823"/>
            <a:ext cx="2658533" cy="2617383"/>
          </a:xfrm>
          <a:prstGeom prst="rect">
            <a:avLst/>
          </a:prstGeom>
          <a:noFill/>
        </p:spPr>
        <p:txBody>
          <a:bodyPr wrap="square" rtlCol="0">
            <a:spAutoFit/>
          </a:bodyPr>
          <a:lstStyle/>
          <a:p>
            <a:pPr>
              <a:lnSpc>
                <a:spcPct val="150000"/>
              </a:lnSpc>
            </a:pPr>
            <a:r>
              <a:rPr lang="en-US" sz="1100" dirty="0"/>
              <a:t>Critical Skills:</a:t>
            </a:r>
          </a:p>
          <a:p>
            <a:pPr marL="285750" indent="-285750">
              <a:lnSpc>
                <a:spcPct val="150000"/>
              </a:lnSpc>
              <a:buFont typeface="Arial"/>
              <a:buChar char="•"/>
            </a:pPr>
            <a:r>
              <a:rPr lang="en-US" sz="1100" dirty="0"/>
              <a:t>Critical thinking</a:t>
            </a:r>
          </a:p>
          <a:p>
            <a:pPr marL="285750" indent="-285750">
              <a:lnSpc>
                <a:spcPct val="150000"/>
              </a:lnSpc>
              <a:buFont typeface="Arial"/>
              <a:buChar char="•"/>
            </a:pPr>
            <a:r>
              <a:rPr lang="en-US" sz="1100" dirty="0"/>
              <a:t>Problem solving</a:t>
            </a:r>
          </a:p>
          <a:p>
            <a:pPr marL="285750" indent="-285750">
              <a:lnSpc>
                <a:spcPct val="150000"/>
              </a:lnSpc>
              <a:buFont typeface="Arial"/>
              <a:buChar char="•"/>
            </a:pPr>
            <a:r>
              <a:rPr lang="en-US" sz="1100" dirty="0"/>
              <a:t>Effective communication</a:t>
            </a:r>
          </a:p>
          <a:p>
            <a:pPr marL="285750" indent="-285750">
              <a:lnSpc>
                <a:spcPct val="150000"/>
              </a:lnSpc>
              <a:buFont typeface="Arial"/>
              <a:buChar char="•"/>
            </a:pPr>
            <a:r>
              <a:rPr lang="en-US" sz="1100" dirty="0"/>
              <a:t>Think like a scientist: </a:t>
            </a:r>
            <a:r>
              <a:rPr lang="en-US" sz="1100" dirty="0" smtClean="0"/>
              <a:t> </a:t>
            </a:r>
            <a:r>
              <a:rPr lang="en-US" sz="1100" dirty="0"/>
              <a:t>(multiple working hypotheses)</a:t>
            </a:r>
          </a:p>
          <a:p>
            <a:pPr marL="285750" indent="-285750">
              <a:lnSpc>
                <a:spcPct val="150000"/>
              </a:lnSpc>
              <a:buFont typeface="Arial"/>
              <a:buChar char="•"/>
            </a:pPr>
            <a:r>
              <a:rPr lang="en-US" sz="1100" dirty="0"/>
              <a:t>Integrate diverse data</a:t>
            </a:r>
          </a:p>
          <a:p>
            <a:pPr marL="285750" indent="-285750">
              <a:lnSpc>
                <a:spcPct val="150000"/>
              </a:lnSpc>
              <a:buFont typeface="Arial"/>
              <a:buChar char="•"/>
            </a:pPr>
            <a:r>
              <a:rPr lang="en-US" sz="1100" dirty="0"/>
              <a:t>Possess quantitative ability</a:t>
            </a:r>
          </a:p>
          <a:p>
            <a:pPr marL="285750" indent="-285750">
              <a:lnSpc>
                <a:spcPct val="150000"/>
              </a:lnSpc>
              <a:buFont typeface="Arial"/>
              <a:buChar char="•"/>
            </a:pPr>
            <a:r>
              <a:rPr lang="en-US" sz="1100" dirty="0"/>
              <a:t>Seek continuous learning</a:t>
            </a:r>
          </a:p>
          <a:p>
            <a:pPr marL="285750" indent="-285750">
              <a:lnSpc>
                <a:spcPct val="150000"/>
              </a:lnSpc>
              <a:buFont typeface="Arial"/>
              <a:buChar char="•"/>
            </a:pPr>
            <a:r>
              <a:rPr lang="en-US" sz="1100" dirty="0"/>
              <a:t>Able to use </a:t>
            </a:r>
            <a:r>
              <a:rPr lang="en-US" sz="1100" dirty="0" smtClean="0"/>
              <a:t>GIS</a:t>
            </a:r>
            <a:endParaRPr lang="en-US" sz="1100" dirty="0"/>
          </a:p>
        </p:txBody>
      </p:sp>
    </p:spTree>
    <p:extLst>
      <p:ext uri="{BB962C8B-B14F-4D97-AF65-F5344CB8AC3E}">
        <p14:creationId xmlns:p14="http://schemas.microsoft.com/office/powerpoint/2010/main" val="4079974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8667" y="4343399"/>
            <a:ext cx="6197599" cy="4588933"/>
          </a:xfrm>
        </p:spPr>
        <p:txBody>
          <a:bodyPr/>
          <a:lstStyle/>
          <a:p>
            <a:pPr marL="171450" indent="-171450">
              <a:lnSpc>
                <a:spcPct val="150000"/>
              </a:lnSpc>
              <a:buFont typeface="Arial"/>
              <a:buChar char="•"/>
            </a:pPr>
            <a:r>
              <a:rPr lang="en-US" kern="1200" dirty="0" smtClean="0">
                <a:solidFill>
                  <a:srgbClr val="292934"/>
                </a:solidFill>
              </a:rPr>
              <a:t>Strong basic-concept training: </a:t>
            </a:r>
            <a:r>
              <a:rPr lang="en-US" dirty="0">
                <a:solidFill>
                  <a:srgbClr val="292934"/>
                </a:solidFill>
              </a:rPr>
              <a:t> </a:t>
            </a:r>
            <a:r>
              <a:rPr lang="en-US" dirty="0" smtClean="0">
                <a:solidFill>
                  <a:srgbClr val="292934"/>
                </a:solidFill>
              </a:rPr>
              <a:t> </a:t>
            </a:r>
            <a:r>
              <a:rPr lang="en-US" kern="1200" dirty="0" smtClean="0">
                <a:solidFill>
                  <a:srgbClr val="292934"/>
                </a:solidFill>
              </a:rPr>
              <a:t>(don’t specialize too soon)</a:t>
            </a:r>
          </a:p>
          <a:p>
            <a:pPr marL="285750" indent="-285750">
              <a:lnSpc>
                <a:spcPct val="150000"/>
              </a:lnSpc>
              <a:buFont typeface="Arial"/>
              <a:buChar char="•"/>
            </a:pPr>
            <a:r>
              <a:rPr lang="en-US" kern="1200" dirty="0" smtClean="0">
                <a:solidFill>
                  <a:srgbClr val="292934"/>
                </a:solidFill>
              </a:rPr>
              <a:t>Critical thinking and problem solving ability:   (applying scientific method)</a:t>
            </a:r>
          </a:p>
          <a:p>
            <a:pPr marL="285750" indent="-285750">
              <a:lnSpc>
                <a:spcPct val="150000"/>
              </a:lnSpc>
              <a:buFont typeface="Arial"/>
              <a:buChar char="•"/>
            </a:pPr>
            <a:r>
              <a:rPr lang="en-US" kern="1200" dirty="0" smtClean="0">
                <a:solidFill>
                  <a:srgbClr val="292934"/>
                </a:solidFill>
              </a:rPr>
              <a:t>Constant updating and expansion of skills and knowledge:</a:t>
            </a:r>
            <a:r>
              <a:rPr lang="en-US" kern="1200" baseline="0" dirty="0" smtClean="0">
                <a:solidFill>
                  <a:srgbClr val="292934"/>
                </a:solidFill>
              </a:rPr>
              <a:t>   </a:t>
            </a:r>
            <a:endParaRPr lang="en-US" dirty="0">
              <a:solidFill>
                <a:srgbClr val="292934"/>
              </a:solidFill>
            </a:endParaRPr>
          </a:p>
          <a:p>
            <a:pPr marL="285750" indent="-285750">
              <a:lnSpc>
                <a:spcPct val="150000"/>
              </a:lnSpc>
              <a:buFont typeface="Arial"/>
              <a:buChar char="•"/>
            </a:pPr>
            <a:r>
              <a:rPr lang="en-US" kern="1200" dirty="0" smtClean="0">
                <a:solidFill>
                  <a:srgbClr val="292934"/>
                </a:solidFill>
              </a:rPr>
              <a:t>Your career development is your responsibility !</a:t>
            </a:r>
          </a:p>
          <a:p>
            <a:pPr marL="285750" indent="-285750">
              <a:lnSpc>
                <a:spcPct val="150000"/>
              </a:lnSpc>
              <a:buFont typeface="Arial"/>
              <a:buChar char="•"/>
            </a:pPr>
            <a:r>
              <a:rPr lang="en-US" kern="1200" dirty="0" smtClean="0">
                <a:solidFill>
                  <a:srgbClr val="292934"/>
                </a:solidFill>
              </a:rPr>
              <a:t>Competitive-edge in several skills: (must evolve with employer’s needs)</a:t>
            </a:r>
          </a:p>
          <a:p>
            <a:pPr marL="742950" lvl="1" indent="-285750">
              <a:lnSpc>
                <a:spcPct val="150000"/>
              </a:lnSpc>
              <a:buFont typeface="Arial"/>
              <a:buChar char="•"/>
            </a:pPr>
            <a:r>
              <a:rPr lang="en-US" kern="1200" dirty="0" smtClean="0">
                <a:solidFill>
                  <a:srgbClr val="292934"/>
                </a:solidFill>
              </a:rPr>
              <a:t>Special discipline (structure, geochem., etc.)</a:t>
            </a:r>
          </a:p>
          <a:p>
            <a:pPr marL="742950" lvl="1" indent="-285750">
              <a:lnSpc>
                <a:spcPct val="150000"/>
              </a:lnSpc>
              <a:buFont typeface="Arial"/>
              <a:buChar char="•"/>
            </a:pPr>
            <a:r>
              <a:rPr lang="en-US" kern="1200" dirty="0" smtClean="0">
                <a:solidFill>
                  <a:srgbClr val="292934"/>
                </a:solidFill>
              </a:rPr>
              <a:t>Quantitative (geologic modeling, geophy. processing, risk assessment)</a:t>
            </a:r>
          </a:p>
          <a:p>
            <a:pPr marL="742950" lvl="1" indent="-285750">
              <a:lnSpc>
                <a:spcPct val="150000"/>
              </a:lnSpc>
              <a:buFont typeface="Arial"/>
              <a:buChar char="•"/>
            </a:pPr>
            <a:r>
              <a:rPr lang="en-US" kern="1200" dirty="0" smtClean="0">
                <a:solidFill>
                  <a:srgbClr val="292934"/>
                </a:solidFill>
              </a:rPr>
              <a:t>Workstation (computer interpretation, programming, problem solving)</a:t>
            </a:r>
          </a:p>
          <a:p>
            <a:pPr marL="342900" indent="-342900">
              <a:lnSpc>
                <a:spcPct val="150000"/>
              </a:lnSpc>
              <a:buFont typeface="Arial"/>
              <a:buChar char="•"/>
            </a:pPr>
            <a:r>
              <a:rPr lang="en-US" kern="1200" dirty="0" smtClean="0">
                <a:solidFill>
                  <a:srgbClr val="292934"/>
                </a:solidFill>
              </a:rPr>
              <a:t>Excellent communication skills:  </a:t>
            </a:r>
          </a:p>
          <a:p>
            <a:pPr marL="800100" lvl="1" indent="-342900">
              <a:lnSpc>
                <a:spcPct val="150000"/>
              </a:lnSpc>
              <a:buFont typeface="Arial"/>
              <a:buChar char="•"/>
            </a:pPr>
            <a:r>
              <a:rPr lang="en-US" kern="1200" dirty="0" smtClean="0">
                <a:solidFill>
                  <a:srgbClr val="292934"/>
                </a:solidFill>
              </a:rPr>
              <a:t>must be able to ‘sell’ your ideas</a:t>
            </a:r>
          </a:p>
          <a:p>
            <a:pPr marL="800100" lvl="1" indent="-342900">
              <a:lnSpc>
                <a:spcPct val="150000"/>
              </a:lnSpc>
              <a:buFont typeface="Arial"/>
              <a:buChar char="•"/>
            </a:pPr>
            <a:r>
              <a:rPr lang="en-US" kern="1200" baseline="0" dirty="0" smtClean="0">
                <a:solidFill>
                  <a:srgbClr val="292934"/>
                </a:solidFill>
              </a:rPr>
              <a:t> </a:t>
            </a:r>
            <a:r>
              <a:rPr lang="en-US" kern="1200" dirty="0" smtClean="0">
                <a:solidFill>
                  <a:srgbClr val="292934"/>
                </a:solidFill>
              </a:rPr>
              <a:t>Oral, written, graphical</a:t>
            </a:r>
          </a:p>
          <a:p>
            <a:pPr marL="342900" indent="-342900">
              <a:lnSpc>
                <a:spcPct val="150000"/>
              </a:lnSpc>
              <a:buFont typeface="Arial"/>
              <a:buChar char="•"/>
            </a:pPr>
            <a:r>
              <a:rPr lang="en-US" kern="1200" dirty="0" smtClean="0">
                <a:solidFill>
                  <a:srgbClr val="292934"/>
                </a:solidFill>
              </a:rPr>
              <a:t>Develop your personal Development plan</a:t>
            </a:r>
          </a:p>
          <a:p>
            <a:pPr marL="342900" indent="-342900">
              <a:lnSpc>
                <a:spcPct val="150000"/>
              </a:lnSpc>
              <a:buFont typeface="Arial"/>
              <a:buChar char="•"/>
            </a:pPr>
            <a:r>
              <a:rPr lang="en-US" b="1" kern="1200" dirty="0" smtClean="0">
                <a:solidFill>
                  <a:srgbClr val="292934"/>
                </a:solidFill>
              </a:rPr>
              <a:t>Someone</a:t>
            </a:r>
            <a:r>
              <a:rPr lang="en-US" b="1" kern="1200" baseline="0" dirty="0" smtClean="0">
                <a:solidFill>
                  <a:srgbClr val="292934"/>
                </a:solidFill>
              </a:rPr>
              <a:t> asked about how I stayed open to new ways of doing things.  </a:t>
            </a:r>
          </a:p>
          <a:p>
            <a:pPr marL="800100" lvl="1" indent="-342900">
              <a:lnSpc>
                <a:spcPct val="150000"/>
              </a:lnSpc>
              <a:buFont typeface="Arial"/>
              <a:buChar char="•"/>
            </a:pPr>
            <a:r>
              <a:rPr lang="en-US" b="1" kern="1200" baseline="0" dirty="0" smtClean="0">
                <a:solidFill>
                  <a:srgbClr val="292934"/>
                </a:solidFill>
              </a:rPr>
              <a:t>The best way is to continuously expose yourself to new things and people with different opinions than you have.</a:t>
            </a:r>
            <a:endParaRPr lang="en-US" b="1" dirty="0" smtClean="0">
              <a:solidFill>
                <a:srgbClr val="292934"/>
              </a:solidFill>
              <a:effectLst>
                <a:outerShdw dist="38100" dir="2700000" algn="tl" rotWithShape="0">
                  <a:schemeClr val="tx1"/>
                </a:outerShdw>
              </a:effectLst>
            </a:endParaRPr>
          </a:p>
          <a:p>
            <a:pPr lvl="1">
              <a:lnSpc>
                <a:spcPct val="150000"/>
              </a:lnSpc>
            </a:pPr>
            <a:endParaRPr lang="en-US" dirty="0" smtClean="0"/>
          </a:p>
          <a:p>
            <a:pPr lvl="1">
              <a:lnSpc>
                <a:spcPct val="150000"/>
              </a:lnSpc>
            </a:pPr>
            <a:endParaRPr lang="en-US" dirty="0" smtClean="0"/>
          </a:p>
          <a:p>
            <a:pPr>
              <a:lnSpc>
                <a:spcPct val="150000"/>
              </a:lnSpc>
            </a:pPr>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64</a:t>
            </a:fld>
            <a:endParaRPr lang="en-US" dirty="0"/>
          </a:p>
        </p:txBody>
      </p:sp>
    </p:spTree>
    <p:extLst>
      <p:ext uri="{BB962C8B-B14F-4D97-AF65-F5344CB8AC3E}">
        <p14:creationId xmlns:p14="http://schemas.microsoft.com/office/powerpoint/2010/main" val="4079974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876300"/>
            <a:ext cx="3340100" cy="2505075"/>
          </a:xfrm>
        </p:spPr>
      </p:sp>
      <p:sp>
        <p:nvSpPr>
          <p:cNvPr id="3" name="Notes Placeholder 2"/>
          <p:cNvSpPr>
            <a:spLocks noGrp="1"/>
          </p:cNvSpPr>
          <p:nvPr>
            <p:ph type="body" idx="1"/>
          </p:nvPr>
        </p:nvSpPr>
        <p:spPr>
          <a:xfrm>
            <a:off x="228600" y="3505200"/>
            <a:ext cx="6413500" cy="5321300"/>
          </a:xfrm>
        </p:spPr>
        <p:txBody>
          <a:bodyPr/>
          <a:lstStyle/>
          <a:p>
            <a:pPr marL="171450" indent="-171450">
              <a:buFont typeface="Arial"/>
              <a:buChar char="•"/>
            </a:pPr>
            <a:r>
              <a:rPr lang="en-US" sz="1050" b="1" dirty="0" smtClean="0"/>
              <a:t>With a career path, once dominated by males, that spans over three decades I am sure Mrs. Judson has experienced her fair share of gender discrimination. If this is the case, I am interested in knowing how she dealt with the adversity of constantly having to prove herself as a female geologist. </a:t>
            </a:r>
          </a:p>
          <a:p>
            <a:pPr marL="171450" indent="-171450">
              <a:buFont typeface="Arial"/>
              <a:buChar char="•"/>
            </a:pPr>
            <a:r>
              <a:rPr lang="en-US" sz="1050" dirty="0" smtClean="0"/>
              <a:t>There</a:t>
            </a:r>
            <a:r>
              <a:rPr lang="en-US" sz="1050" baseline="0" dirty="0" smtClean="0"/>
              <a:t> are many time in my career where I acutely felt discriminated against being a woman…. This happened mostly in my career as I was proving myself, establishing a track record, and developing my network. </a:t>
            </a:r>
          </a:p>
          <a:p>
            <a:pPr marL="171450" indent="-171450">
              <a:buFont typeface="Arial"/>
              <a:buChar char="•"/>
            </a:pPr>
            <a:r>
              <a:rPr lang="en-US" sz="1050" baseline="0" dirty="0" smtClean="0"/>
              <a:t>I entered the work force before a lot of the EEO regulation was put in place. </a:t>
            </a:r>
          </a:p>
          <a:p>
            <a:pPr marL="171450" indent="-171450">
              <a:buFont typeface="Arial"/>
              <a:buChar char="•"/>
            </a:pPr>
            <a:r>
              <a:rPr lang="en-US" sz="1050" baseline="0" dirty="0" smtClean="0"/>
              <a:t>It is interesting to read a lot of the books written by women today “Lean in” is a good example…  It is funny how the language changes but the sentiment stays the same.  To this day I can hear my fathers voice quoting the Notre Dame Foot ball coach… When the going gets tough the tough get going, or my mother saying the world is your oyster, you can be and do anything you set your mind to. </a:t>
            </a:r>
          </a:p>
          <a:p>
            <a:pPr marL="171450" indent="-171450">
              <a:buFont typeface="Arial"/>
              <a:buChar char="•"/>
            </a:pPr>
            <a:r>
              <a:rPr lang="en-US" sz="1050" dirty="0" smtClean="0"/>
              <a:t>Excerpt from my 24 year old self   -  Diary I kept</a:t>
            </a:r>
            <a:r>
              <a:rPr lang="en-US" sz="1050" baseline="0" dirty="0" smtClean="0"/>
              <a:t> during my first year as a well site geologist.</a:t>
            </a:r>
            <a:endParaRPr lang="en-US" sz="1050" dirty="0" smtClean="0"/>
          </a:p>
          <a:p>
            <a:pPr marL="400050" lvl="1" indent="-171450">
              <a:buFont typeface="Arial"/>
              <a:buChar char="•"/>
            </a:pPr>
            <a:r>
              <a:rPr lang="en-US" sz="1050" dirty="0" smtClean="0"/>
              <a:t>At the airport and I</a:t>
            </a:r>
            <a:r>
              <a:rPr lang="en-US" sz="1050" baseline="0" dirty="0" smtClean="0"/>
              <a:t> met the Sohio </a:t>
            </a:r>
            <a:r>
              <a:rPr lang="en-US" sz="1050" dirty="0" smtClean="0"/>
              <a:t>rig representative</a:t>
            </a:r>
            <a:r>
              <a:rPr lang="en-US" sz="1050" baseline="0" dirty="0" smtClean="0"/>
              <a:t> </a:t>
            </a:r>
            <a:r>
              <a:rPr lang="en-US" sz="1050" dirty="0" smtClean="0"/>
              <a:t>and the first</a:t>
            </a:r>
            <a:r>
              <a:rPr lang="en-US" sz="1050" baseline="0" dirty="0" smtClean="0"/>
              <a:t> </a:t>
            </a:r>
            <a:r>
              <a:rPr lang="en-US" sz="1050" dirty="0" smtClean="0"/>
              <a:t>words out of his</a:t>
            </a:r>
            <a:r>
              <a:rPr lang="en-US" sz="1050" baseline="0" dirty="0" smtClean="0"/>
              <a:t> mouth were</a:t>
            </a:r>
            <a:r>
              <a:rPr lang="en-US" sz="1050" dirty="0" smtClean="0"/>
              <a:t> were ‘not another god damn female</a:t>
            </a:r>
            <a:r>
              <a:rPr lang="en-US" sz="1050" baseline="0" dirty="0" smtClean="0"/>
              <a:t> on my rig”</a:t>
            </a:r>
          </a:p>
          <a:p>
            <a:pPr marL="400050" lvl="1" indent="-171450">
              <a:buFont typeface="Arial"/>
              <a:buChar char="•"/>
            </a:pPr>
            <a:r>
              <a:rPr lang="en-US" sz="1050" dirty="0" smtClean="0"/>
              <a:t>Among the 1</a:t>
            </a:r>
            <a:r>
              <a:rPr lang="en-US" sz="1050" baseline="30000" dirty="0" smtClean="0"/>
              <a:t>st</a:t>
            </a:r>
            <a:r>
              <a:rPr lang="en-US" sz="1050" dirty="0" smtClean="0"/>
              <a:t> professional </a:t>
            </a:r>
            <a:r>
              <a:rPr lang="en-US" sz="1050" dirty="0"/>
              <a:t>A</a:t>
            </a:r>
            <a:r>
              <a:rPr lang="en-US" sz="1050" dirty="0" smtClean="0"/>
              <a:t>merican women to work offshore  --  (nicknames such as Split tail, BB).</a:t>
            </a:r>
            <a:endParaRPr lang="en-US" sz="1050" baseline="0" dirty="0" smtClean="0"/>
          </a:p>
          <a:p>
            <a:pPr marL="400050" lvl="1" indent="-171450">
              <a:buFont typeface="Arial"/>
              <a:buChar char="•"/>
            </a:pPr>
            <a:r>
              <a:rPr lang="en-US" sz="1050" i="1" baseline="0" dirty="0" smtClean="0"/>
              <a:t>“I guess the idea of living in a male dominate (macho to the the extreme) world is still a disquieting one.  The feeling that you are constantly being tested and watched leaves me on edge.  I am not sure if this is all my imagination or not!  Talking with other new male geologists I am not alone in being uneasy and I probably have an easier time at starting out than they do.  Most of the drill hands go out of their way to answer my questions and are very helpful.   I guess to most of these guys a woman on the rig is still a novel thing and they make the most of it… But everyone has to prove themselves and show that they can pull their own weight.  It really doesn’t matter who, just so your job gets done properly. </a:t>
            </a:r>
          </a:p>
          <a:p>
            <a:pPr marL="400050" lvl="1" indent="-171450">
              <a:buFont typeface="Arial"/>
              <a:buChar char="•"/>
            </a:pPr>
            <a:r>
              <a:rPr lang="en-US" sz="1050" i="1" baseline="0" dirty="0" smtClean="0"/>
              <a:t>Talking about the coring process.</a:t>
            </a:r>
            <a:r>
              <a:rPr lang="en-US" sz="1050" i="1" dirty="0" smtClean="0"/>
              <a:t>  </a:t>
            </a:r>
            <a:r>
              <a:rPr lang="en-US" sz="1050" i="1" baseline="0" dirty="0" smtClean="0"/>
              <a:t>As it is, I am sore, and stiff and another core is on the way up… I have to admit, I wouldn’t give up being here for anything.  It is fun, exciting, interesting challenging, definitely different.   A once in a life time experience.  Just being involved in Prudhoe Bay is an overwhelming when you realize how much it takes to make the whole thing go.</a:t>
            </a:r>
          </a:p>
          <a:p>
            <a:pPr marL="400050" lvl="1" indent="-171450">
              <a:buFont typeface="Arial"/>
              <a:buChar char="•"/>
            </a:pPr>
            <a:r>
              <a:rPr lang="en-US" sz="1050" i="1" baseline="0" dirty="0" smtClean="0"/>
              <a:t>There are stories to be told, better over a beer !!! “</a:t>
            </a:r>
          </a:p>
          <a:p>
            <a:pPr marL="4000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050" dirty="0" smtClean="0">
                <a:solidFill>
                  <a:srgbClr val="3B3B4B"/>
                </a:solidFill>
              </a:rPr>
              <a:t>Sense of humor….  Perspective, Character forging, No winners !  This stood me in good stead years later  to know when to fight my battles and when to retreat and wait for another day ! </a:t>
            </a:r>
          </a:p>
          <a:p>
            <a:pPr marL="400050" marR="0" lvl="1" indent="-171450" algn="l" defTabSz="457200" rtl="0" eaLnBrk="1" fontAlgn="auto" latinLnBrk="0" hangingPunct="1">
              <a:lnSpc>
                <a:spcPct val="100000"/>
              </a:lnSpc>
              <a:spcBef>
                <a:spcPts val="0"/>
              </a:spcBef>
              <a:spcAft>
                <a:spcPts val="0"/>
              </a:spcAft>
              <a:buClrTx/>
              <a:buSzTx/>
              <a:buFont typeface="Arial"/>
              <a:buChar char="•"/>
              <a:tabLst/>
              <a:defRPr/>
            </a:pPr>
            <a:endParaRPr lang="en-US" sz="1050" dirty="0" smtClean="0">
              <a:solidFill>
                <a:srgbClr val="3B3B4B"/>
              </a:solidFill>
            </a:endParaRPr>
          </a:p>
          <a:p>
            <a:pPr marL="171450" indent="-171450">
              <a:buFont typeface="Arial"/>
              <a:buChar char="•"/>
              <a:defRPr/>
            </a:pPr>
            <a:r>
              <a:rPr lang="en-US" sz="1050" dirty="0" smtClean="0"/>
              <a:t>Upon reflection, when </a:t>
            </a:r>
            <a:r>
              <a:rPr lang="en-US" sz="1050" dirty="0"/>
              <a:t>face with a </a:t>
            </a:r>
            <a:r>
              <a:rPr lang="en-US" sz="1050" dirty="0" smtClean="0"/>
              <a:t>challenge, </a:t>
            </a:r>
            <a:r>
              <a:rPr lang="en-US" sz="1050" dirty="0"/>
              <a:t>I put my head down, worked really hard, focused on getting the job done, being technical credible, being generous to my team mates, and speaking the truth.   </a:t>
            </a:r>
            <a:endParaRPr lang="en-US" sz="1050" dirty="0" smtClean="0"/>
          </a:p>
          <a:p>
            <a:pPr marL="171450" indent="-171450">
              <a:buFont typeface="Arial"/>
              <a:buChar char="•"/>
              <a:defRPr/>
            </a:pPr>
            <a:r>
              <a:rPr lang="en-US" sz="1050" dirty="0" smtClean="0"/>
              <a:t>This </a:t>
            </a:r>
            <a:r>
              <a:rPr lang="en-US" sz="1050" dirty="0"/>
              <a:t>philosophy took me from a 24 wide eyed little girl on a rig to an executive positive running BP global resource appraisal portfolio. </a:t>
            </a:r>
          </a:p>
          <a:p>
            <a:pPr marL="171450" indent="-171450">
              <a:buFont typeface="Arial"/>
              <a:buChar char="•"/>
              <a:defRPr/>
            </a:pPr>
            <a:endParaRPr lang="en-US" sz="1050" dirty="0" smtClean="0">
              <a:solidFill>
                <a:srgbClr val="3B3B4B"/>
              </a:solidFill>
            </a:endParaRPr>
          </a:p>
        </p:txBody>
      </p:sp>
      <p:sp>
        <p:nvSpPr>
          <p:cNvPr id="4" name="Slide Number Placeholder 3"/>
          <p:cNvSpPr>
            <a:spLocks noGrp="1"/>
          </p:cNvSpPr>
          <p:nvPr>
            <p:ph type="sldNum" sz="quarter" idx="10"/>
          </p:nvPr>
        </p:nvSpPr>
        <p:spPr/>
        <p:txBody>
          <a:bodyPr/>
          <a:lstStyle/>
          <a:p>
            <a:fld id="{8100D5B4-FE77-FB44-8ABD-25B5918EA7A1}" type="slidenum">
              <a:rPr lang="en-US" smtClean="0"/>
              <a:t>65</a:t>
            </a:fld>
            <a:endParaRPr lang="en-US" dirty="0"/>
          </a:p>
        </p:txBody>
      </p:sp>
    </p:spTree>
    <p:extLst>
      <p:ext uri="{BB962C8B-B14F-4D97-AF65-F5344CB8AC3E}">
        <p14:creationId xmlns:p14="http://schemas.microsoft.com/office/powerpoint/2010/main" val="236516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10</a:t>
            </a:fld>
            <a:endParaRPr lang="en-US"/>
          </a:p>
        </p:txBody>
      </p:sp>
    </p:spTree>
    <p:extLst>
      <p:ext uri="{BB962C8B-B14F-4D97-AF65-F5344CB8AC3E}">
        <p14:creationId xmlns:p14="http://schemas.microsoft.com/office/powerpoint/2010/main" val="1097967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02300" cy="4533900"/>
          </a:xfrm>
        </p:spPr>
        <p:txBody>
          <a:bodyPr/>
          <a:lstStyle/>
          <a:p>
            <a:r>
              <a:rPr lang="en-US" sz="1050" u="sng" dirty="0" smtClean="0"/>
              <a:t>Career Path &amp; Advancement</a:t>
            </a:r>
            <a:endParaRPr lang="en-US" sz="1050" dirty="0" smtClean="0"/>
          </a:p>
          <a:p>
            <a:pPr marL="171450" lvl="0" indent="-171450">
              <a:buFont typeface="Arial"/>
              <a:buChar char="•"/>
            </a:pPr>
            <a:r>
              <a:rPr lang="en-US" sz="1050" dirty="0" smtClean="0">
                <a:solidFill>
                  <a:srgbClr val="292934"/>
                </a:solidFill>
              </a:rPr>
              <a:t>Out of all the positions you've held at BP, which was your favorite and why?</a:t>
            </a:r>
            <a:r>
              <a:rPr lang="en-US" sz="1050" baseline="0" dirty="0" smtClean="0">
                <a:solidFill>
                  <a:srgbClr val="292934"/>
                </a:solidFill>
              </a:rPr>
              <a:t>  </a:t>
            </a:r>
            <a:r>
              <a:rPr lang="en-US" sz="1050" dirty="0" smtClean="0">
                <a:solidFill>
                  <a:srgbClr val="292934"/>
                </a:solidFill>
              </a:rPr>
              <a:t>Toss up between Subsalt TLA </a:t>
            </a:r>
            <a:r>
              <a:rPr lang="en-US" sz="1050" baseline="0" dirty="0" smtClean="0">
                <a:solidFill>
                  <a:srgbClr val="292934"/>
                </a:solidFill>
              </a:rPr>
              <a:t> and Resource Appraisal </a:t>
            </a:r>
          </a:p>
          <a:p>
            <a:pPr marL="628650" lvl="1" indent="-171450">
              <a:buFont typeface="Arial"/>
              <a:buChar char="•"/>
            </a:pPr>
            <a:r>
              <a:rPr lang="en-US" sz="1050" baseline="0" dirty="0" smtClean="0">
                <a:solidFill>
                  <a:srgbClr val="292934"/>
                </a:solidFill>
              </a:rPr>
              <a:t>Subsalt TLA:  </a:t>
            </a:r>
          </a:p>
          <a:p>
            <a:pPr marL="628650" lvl="1" indent="-171450">
              <a:buFont typeface="Arial"/>
              <a:buChar char="•"/>
            </a:pPr>
            <a:r>
              <a:rPr lang="en-US" sz="1050" baseline="0" dirty="0" smtClean="0">
                <a:solidFill>
                  <a:srgbClr val="292934"/>
                </a:solidFill>
              </a:rPr>
              <a:t>Resource Appraisal:  </a:t>
            </a:r>
          </a:p>
          <a:p>
            <a:pPr marL="457200" lvl="1" indent="0">
              <a:buFont typeface="Arial"/>
              <a:buNone/>
            </a:pPr>
            <a:endParaRPr lang="en-US" sz="1050" dirty="0" smtClean="0">
              <a:solidFill>
                <a:srgbClr val="292934"/>
              </a:solidFill>
            </a:endParaRPr>
          </a:p>
          <a:p>
            <a:pPr marL="171450" lvl="0" indent="-171450">
              <a:buFont typeface="Arial"/>
              <a:buChar char="•"/>
            </a:pPr>
            <a:r>
              <a:rPr lang="en-US" sz="1050" dirty="0" smtClean="0">
                <a:solidFill>
                  <a:srgbClr val="292934"/>
                </a:solidFill>
              </a:rPr>
              <a:t>Which was more stressful/Demanding: Working in Explorations, or production/development?</a:t>
            </a:r>
          </a:p>
          <a:p>
            <a:pPr marL="628650" lvl="1" indent="-171450">
              <a:buFont typeface="Arial"/>
              <a:buChar char="•"/>
            </a:pPr>
            <a:r>
              <a:rPr lang="en-US" sz="1050" dirty="0" smtClean="0">
                <a:solidFill>
                  <a:srgbClr val="292934"/>
                </a:solidFill>
              </a:rPr>
              <a:t>All equal</a:t>
            </a:r>
            <a:r>
              <a:rPr lang="en-US" sz="1050" baseline="0" dirty="0" smtClean="0">
                <a:solidFill>
                  <a:srgbClr val="292934"/>
                </a:solidFill>
              </a:rPr>
              <a:t> but for different reasons </a:t>
            </a:r>
          </a:p>
          <a:p>
            <a:pPr marL="457200" lvl="1" indent="0">
              <a:buFont typeface="Arial"/>
              <a:buNone/>
            </a:pPr>
            <a:endParaRPr lang="en-US" sz="1050" dirty="0" smtClean="0">
              <a:solidFill>
                <a:srgbClr val="292934"/>
              </a:solidFill>
            </a:endParaRPr>
          </a:p>
          <a:p>
            <a:pPr marL="171450" lvl="0" indent="-171450">
              <a:buFont typeface="Arial"/>
              <a:buChar char="•"/>
            </a:pPr>
            <a:r>
              <a:rPr lang="en-US" sz="1050" dirty="0" smtClean="0">
                <a:solidFill>
                  <a:srgbClr val="292934"/>
                </a:solidFill>
              </a:rPr>
              <a:t>Would you say your first position as a geoscientist was the most challenging or your last position as VP resource appraisal and why? </a:t>
            </a:r>
          </a:p>
          <a:p>
            <a:pPr marL="628650" lvl="1" indent="-171450">
              <a:buFont typeface="Arial"/>
              <a:buChar char="•"/>
            </a:pPr>
            <a:r>
              <a:rPr lang="en-US" sz="1050" dirty="0" smtClean="0">
                <a:solidFill>
                  <a:srgbClr val="292934"/>
                </a:solidFill>
              </a:rPr>
              <a:t>The First ! No</a:t>
            </a:r>
            <a:r>
              <a:rPr lang="en-US" sz="1050" baseline="0" dirty="0" smtClean="0">
                <a:solidFill>
                  <a:srgbClr val="292934"/>
                </a:solidFill>
              </a:rPr>
              <a:t> track record, no relationship.  </a:t>
            </a:r>
          </a:p>
          <a:p>
            <a:pPr marL="457200" lvl="1" indent="0">
              <a:buFont typeface="Arial"/>
              <a:buNone/>
            </a:pPr>
            <a:endParaRPr lang="en-US" sz="1050" dirty="0" smtClean="0">
              <a:solidFill>
                <a:srgbClr val="292934"/>
              </a:solidFill>
            </a:endParaRPr>
          </a:p>
          <a:p>
            <a:pPr marL="171450" lvl="0" indent="-171450">
              <a:buFont typeface="Arial"/>
              <a:buChar char="•"/>
            </a:pPr>
            <a:r>
              <a:rPr lang="en-US" sz="1050" dirty="0" smtClean="0">
                <a:solidFill>
                  <a:srgbClr val="292934"/>
                </a:solidFill>
              </a:rPr>
              <a:t>What was the one of the most interesting part of your 32 year career?</a:t>
            </a:r>
          </a:p>
          <a:p>
            <a:pPr marL="628650" lvl="1" indent="-171450">
              <a:buFont typeface="Arial"/>
              <a:buChar char="•"/>
            </a:pPr>
            <a:r>
              <a:rPr lang="en-US" sz="1050" dirty="0" smtClean="0">
                <a:solidFill>
                  <a:srgbClr val="292934"/>
                </a:solidFill>
              </a:rPr>
              <a:t>Diversity</a:t>
            </a:r>
            <a:r>
              <a:rPr lang="en-US" sz="1050" baseline="0" dirty="0" smtClean="0">
                <a:solidFill>
                  <a:srgbClr val="292934"/>
                </a:solidFill>
              </a:rPr>
              <a:t> of challenges and evolving landscape: , People, Culture, Rocks, Technology,</a:t>
            </a:r>
          </a:p>
          <a:p>
            <a:pPr marL="628650" lvl="1" indent="-171450">
              <a:buFont typeface="Arial"/>
              <a:buChar char="•"/>
            </a:pPr>
            <a:endParaRPr lang="en-US" sz="1050" baseline="0" dirty="0" smtClean="0">
              <a:solidFill>
                <a:srgbClr val="292934"/>
              </a:solidFill>
            </a:endParaRPr>
          </a:p>
          <a:p>
            <a:pPr marL="171450" lvl="0" indent="-171450">
              <a:buFont typeface="Arial"/>
              <a:buChar char="•"/>
            </a:pPr>
            <a:r>
              <a:rPr lang="en-US" sz="1050" dirty="0" smtClean="0"/>
              <a:t>What are some of the challenges I have faced?</a:t>
            </a:r>
          </a:p>
          <a:p>
            <a:pPr marL="171450" lvl="0" indent="-171450">
              <a:buFont typeface="Arial"/>
              <a:buChar char="•"/>
            </a:pPr>
            <a:endParaRPr lang="en-US" sz="1050" dirty="0" smtClean="0"/>
          </a:p>
          <a:p>
            <a:pPr marL="171450" lvl="0" indent="-171450">
              <a:buFont typeface="Arial"/>
              <a:buChar char="•"/>
            </a:pPr>
            <a:r>
              <a:rPr lang="en-US" sz="1050" dirty="0" smtClean="0"/>
              <a:t>How do you balance the various components of your life?</a:t>
            </a:r>
          </a:p>
          <a:p>
            <a:pPr marL="171450" lvl="0" indent="-171450">
              <a:buFont typeface="Arial"/>
              <a:buChar char="•"/>
            </a:pPr>
            <a:endParaRPr lang="en-US" sz="1050" dirty="0" smtClean="0"/>
          </a:p>
          <a:p>
            <a:pPr marL="171450" indent="-171450">
              <a:buFont typeface="Arial"/>
              <a:buChar char="•"/>
            </a:pPr>
            <a:r>
              <a:rPr lang="en-US" sz="1050" dirty="0" smtClean="0"/>
              <a:t>Who has helped me along the way?</a:t>
            </a:r>
          </a:p>
          <a:p>
            <a:pPr marL="628650" lvl="1" indent="-171450">
              <a:buFont typeface="Arial"/>
              <a:buChar char="•"/>
            </a:pPr>
            <a:endParaRPr lang="en-US" sz="1050" dirty="0" smtClean="0">
              <a:solidFill>
                <a:srgbClr val="292934"/>
              </a:solidFill>
            </a:endParaRPr>
          </a:p>
        </p:txBody>
      </p:sp>
      <p:sp>
        <p:nvSpPr>
          <p:cNvPr id="4" name="Slide Number Placeholder 3"/>
          <p:cNvSpPr>
            <a:spLocks noGrp="1"/>
          </p:cNvSpPr>
          <p:nvPr>
            <p:ph type="sldNum" sz="quarter" idx="10"/>
          </p:nvPr>
        </p:nvSpPr>
        <p:spPr/>
        <p:txBody>
          <a:bodyPr/>
          <a:lstStyle/>
          <a:p>
            <a:fld id="{8100D5B4-FE77-FB44-8ABD-25B5918EA7A1}" type="slidenum">
              <a:rPr lang="en-US" smtClean="0"/>
              <a:t>66</a:t>
            </a:fld>
            <a:endParaRPr lang="en-US" dirty="0"/>
          </a:p>
        </p:txBody>
      </p:sp>
    </p:spTree>
    <p:extLst>
      <p:ext uri="{BB962C8B-B14F-4D97-AF65-F5344CB8AC3E}">
        <p14:creationId xmlns:p14="http://schemas.microsoft.com/office/powerpoint/2010/main" val="425527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362700" cy="4341813"/>
          </a:xfrm>
        </p:spPr>
        <p:txBody>
          <a:bodyPr/>
          <a:lstStyle/>
          <a:p>
            <a:pPr marL="0" marR="0" lvl="0" algn="l" defTabSz="457200" rtl="0" eaLnBrk="1" fontAlgn="auto" latinLnBrk="0" hangingPunct="1">
              <a:lnSpc>
                <a:spcPct val="150000"/>
              </a:lnSpc>
              <a:spcBef>
                <a:spcPts val="0"/>
              </a:spcBef>
              <a:spcAft>
                <a:spcPts val="0"/>
              </a:spcAft>
              <a:buClrTx/>
              <a:buSzTx/>
              <a:buFont typeface="Arial"/>
              <a:buNone/>
              <a:tabLst/>
              <a:defRPr/>
            </a:pPr>
            <a:r>
              <a:rPr lang="en-US" b="1" dirty="0" smtClean="0">
                <a:solidFill>
                  <a:srgbClr val="3B3B4B"/>
                </a:solidFill>
              </a:rPr>
              <a:t>Stories</a:t>
            </a:r>
            <a:r>
              <a:rPr lang="en-US" b="1" baseline="0" dirty="0" smtClean="0">
                <a:solidFill>
                  <a:srgbClr val="3B3B4B"/>
                </a:solidFill>
              </a:rPr>
              <a:t> -  </a:t>
            </a:r>
            <a:r>
              <a:rPr lang="en-US" b="1" dirty="0" smtClean="0">
                <a:solidFill>
                  <a:srgbClr val="3B3B4B"/>
                </a:solidFill>
              </a:rPr>
              <a:t>Tough Choices</a:t>
            </a:r>
            <a:r>
              <a:rPr lang="en-US" b="1" baseline="0" dirty="0" smtClean="0">
                <a:solidFill>
                  <a:srgbClr val="3B3B4B"/>
                </a:solidFill>
              </a:rPr>
              <a:t> that shaped my career</a:t>
            </a:r>
            <a:endParaRPr lang="en-US" b="1" dirty="0" smtClean="0">
              <a:solidFill>
                <a:srgbClr val="3B3B4B"/>
              </a:solidFill>
            </a:endParaRPr>
          </a:p>
          <a:p>
            <a:pPr marL="347663" marR="0" indent="-176213" algn="l" defTabSz="457200" rtl="0" eaLnBrk="1" fontAlgn="auto" latinLnBrk="0" hangingPunct="1">
              <a:lnSpc>
                <a:spcPct val="150000"/>
              </a:lnSpc>
              <a:spcBef>
                <a:spcPts val="0"/>
              </a:spcBef>
              <a:spcAft>
                <a:spcPts val="0"/>
              </a:spcAft>
              <a:buClrTx/>
              <a:buSzTx/>
              <a:buFont typeface="Arial"/>
              <a:buChar char="•"/>
              <a:tabLst/>
              <a:defRPr/>
            </a:pPr>
            <a:r>
              <a:rPr lang="en-US" dirty="0" smtClean="0">
                <a:solidFill>
                  <a:srgbClr val="3B3B4B"/>
                </a:solidFill>
              </a:rPr>
              <a:t>Embracing the unknown –   Not another G.D female on my rig:</a:t>
            </a:r>
            <a:r>
              <a:rPr lang="en-US" dirty="0"/>
              <a:t> </a:t>
            </a:r>
            <a:r>
              <a:rPr lang="en-US" dirty="0" smtClean="0"/>
              <a:t>   Story of my 1</a:t>
            </a:r>
            <a:r>
              <a:rPr lang="en-US" baseline="30000" dirty="0" smtClean="0"/>
              <a:t>st</a:t>
            </a:r>
            <a:r>
              <a:rPr lang="en-US" dirty="0" smtClean="0"/>
              <a:t> job and then trip to Anchorage San Francisco / Be Flexible</a:t>
            </a:r>
          </a:p>
          <a:p>
            <a:pPr marL="347663" indent="-176213" algn="l">
              <a:lnSpc>
                <a:spcPct val="150000"/>
              </a:lnSpc>
              <a:buFont typeface="Arial"/>
              <a:buChar char="•"/>
            </a:pPr>
            <a:r>
              <a:rPr lang="en-US" dirty="0" smtClean="0">
                <a:solidFill>
                  <a:srgbClr val="3B3B4B"/>
                </a:solidFill>
              </a:rPr>
              <a:t>Going on an adventure/ Seeing the world:</a:t>
            </a:r>
            <a:r>
              <a:rPr lang="en-US" baseline="0" dirty="0" smtClean="0">
                <a:solidFill>
                  <a:srgbClr val="3B3B4B"/>
                </a:solidFill>
              </a:rPr>
              <a:t> </a:t>
            </a:r>
            <a:r>
              <a:rPr lang="en-US" dirty="0" smtClean="0">
                <a:solidFill>
                  <a:srgbClr val="3B3B4B"/>
                </a:solidFill>
              </a:rPr>
              <a:t>  Glasgow and Azerbaijan</a:t>
            </a:r>
            <a:endParaRPr lang="en-US" dirty="0" smtClean="0"/>
          </a:p>
          <a:p>
            <a:pPr marL="347663" indent="-176213" algn="l">
              <a:lnSpc>
                <a:spcPct val="150000"/>
              </a:lnSpc>
              <a:buFont typeface="Arial"/>
              <a:buChar char="•"/>
            </a:pPr>
            <a:r>
              <a:rPr lang="en-US" dirty="0" smtClean="0">
                <a:solidFill>
                  <a:srgbClr val="3B3B4B"/>
                </a:solidFill>
              </a:rPr>
              <a:t>Personal illness / Learned to not be afraid to fail  / Found love:</a:t>
            </a:r>
          </a:p>
          <a:p>
            <a:pPr marL="347663" indent="-176213" algn="l">
              <a:lnSpc>
                <a:spcPct val="150000"/>
              </a:lnSpc>
              <a:buFont typeface="Arial"/>
              <a:buChar char="•"/>
            </a:pPr>
            <a:r>
              <a:rPr lang="en-US" dirty="0" smtClean="0">
                <a:solidFill>
                  <a:srgbClr val="3B3B4B"/>
                </a:solidFill>
              </a:rPr>
              <a:t>Taking a career risk Delivering something Extraordinary: </a:t>
            </a:r>
            <a:r>
              <a:rPr lang="en-US" dirty="0" smtClean="0"/>
              <a:t>Be open to stepping outside your comfort zone:   Taking up the role of Seismic imaging</a:t>
            </a:r>
            <a:endParaRPr lang="en-US" dirty="0" smtClean="0">
              <a:solidFill>
                <a:srgbClr val="3B3B4B"/>
              </a:solidFill>
            </a:endParaRPr>
          </a:p>
          <a:p>
            <a:pPr marL="347663" indent="-176213" algn="l">
              <a:lnSpc>
                <a:spcPct val="150000"/>
              </a:lnSpc>
              <a:buFont typeface="Arial"/>
              <a:buChar char="•"/>
            </a:pPr>
            <a:r>
              <a:rPr lang="en-US" dirty="0" smtClean="0">
                <a:solidFill>
                  <a:srgbClr val="3B3B4B"/>
                </a:solidFill>
              </a:rPr>
              <a:t>Creating my own future – Declaring what I wanted to do:</a:t>
            </a:r>
          </a:p>
          <a:p>
            <a:pPr marL="744538" lvl="1" indent="-115888">
              <a:lnSpc>
                <a:spcPct val="150000"/>
              </a:lnSpc>
              <a:buFont typeface="Arial"/>
              <a:buChar char="•"/>
            </a:pPr>
            <a:r>
              <a:rPr lang="en-US" dirty="0">
                <a:solidFill>
                  <a:srgbClr val="3B3B4B"/>
                </a:solidFill>
              </a:rPr>
              <a:t>People get out of the way of someone who know where they are going </a:t>
            </a:r>
            <a:endParaRPr lang="en-US" dirty="0" smtClean="0">
              <a:solidFill>
                <a:srgbClr val="3B3B4B"/>
              </a:solidFill>
            </a:endParaRPr>
          </a:p>
          <a:p>
            <a:pPr>
              <a:lnSpc>
                <a:spcPct val="150000"/>
              </a:lnSpc>
            </a:pPr>
            <a:r>
              <a:rPr lang="en-US" b="1" dirty="0"/>
              <a:t>Student Questions</a:t>
            </a:r>
          </a:p>
          <a:p>
            <a:pPr marL="349250" lvl="0" indent="-230188">
              <a:lnSpc>
                <a:spcPct val="150000"/>
              </a:lnSpc>
              <a:buFont typeface="Arial"/>
              <a:buChar char="•"/>
              <a:defRPr/>
            </a:pPr>
            <a:r>
              <a:rPr lang="en-US" dirty="0"/>
              <a:t>In 2010, you were hired as the Vice President of Resource Appraisal, what did you do to acquire this position? Did you do something to make yourself stand out? Were you involved in the creation of the position? Why was this position created in the first place?</a:t>
            </a:r>
          </a:p>
          <a:p>
            <a:pPr marL="349250" lvl="0" indent="-230188">
              <a:lnSpc>
                <a:spcPct val="150000"/>
              </a:lnSpc>
              <a:buFont typeface="Arial"/>
              <a:buChar char="•"/>
              <a:defRPr/>
            </a:pPr>
            <a:r>
              <a:rPr lang="en-US" dirty="0"/>
              <a:t>How did the Gulf of Mexico Oil spill effect your job? Did you have new tasks to deal with related to the catastrophe, or were you not involved?</a:t>
            </a:r>
          </a:p>
          <a:p>
            <a:pPr marL="171450" algn="l">
              <a:lnSpc>
                <a:spcPct val="150000"/>
              </a:lnSpc>
              <a:buFont typeface="Arial"/>
              <a:buChar char="•"/>
            </a:pPr>
            <a:endParaRPr lang="en-US" dirty="0" smtClean="0">
              <a:solidFill>
                <a:srgbClr val="3B3B4B"/>
              </a:solidFill>
            </a:endParaRPr>
          </a:p>
        </p:txBody>
      </p:sp>
      <p:sp>
        <p:nvSpPr>
          <p:cNvPr id="4" name="Slide Number Placeholder 3"/>
          <p:cNvSpPr>
            <a:spLocks noGrp="1"/>
          </p:cNvSpPr>
          <p:nvPr>
            <p:ph type="sldNum" sz="quarter" idx="10"/>
          </p:nvPr>
        </p:nvSpPr>
        <p:spPr/>
        <p:txBody>
          <a:bodyPr/>
          <a:lstStyle/>
          <a:p>
            <a:fld id="{8100D5B4-FE77-FB44-8ABD-25B5918EA7A1}" type="slidenum">
              <a:rPr lang="en-US" smtClean="0"/>
              <a:t>67</a:t>
            </a:fld>
            <a:endParaRPr lang="en-US" dirty="0"/>
          </a:p>
        </p:txBody>
      </p:sp>
    </p:spTree>
    <p:extLst>
      <p:ext uri="{BB962C8B-B14F-4D97-AF65-F5344CB8AC3E}">
        <p14:creationId xmlns:p14="http://schemas.microsoft.com/office/powerpoint/2010/main" val="980471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399"/>
            <a:ext cx="5545667" cy="4341813"/>
          </a:xfrm>
        </p:spPr>
        <p:txBody>
          <a:bodyPr/>
          <a:lstStyle/>
          <a:p>
            <a:pPr marL="171450" marR="0" lvl="0" indent="-171450" algn="l" defTabSz="457200" rtl="0" eaLnBrk="1" fontAlgn="auto" latinLnBrk="0" hangingPunct="1">
              <a:lnSpc>
                <a:spcPct val="150000"/>
              </a:lnSpc>
              <a:spcBef>
                <a:spcPts val="0"/>
              </a:spcBef>
              <a:spcAft>
                <a:spcPts val="0"/>
              </a:spcAft>
              <a:buClrTx/>
              <a:buSzTx/>
              <a:buFont typeface="Arial"/>
              <a:buChar char="•"/>
              <a:tabLst/>
              <a:defRPr/>
            </a:pPr>
            <a:r>
              <a:rPr lang="en-US" sz="1200" b="1" dirty="0" smtClean="0"/>
              <a:t>With the extensive travel that her positions have afforded her, what is the place that upon recollection can still bring a smile to her face and why? </a:t>
            </a:r>
            <a:endParaRPr lang="en-US" b="1" dirty="0" smtClean="0"/>
          </a:p>
          <a:p>
            <a:pPr marL="628650" lvl="1" indent="-171450">
              <a:lnSpc>
                <a:spcPct val="150000"/>
              </a:lnSpc>
              <a:buFont typeface="Arial"/>
              <a:buChar char="•"/>
            </a:pPr>
            <a:r>
              <a:rPr lang="en-US" b="1" dirty="0" smtClean="0"/>
              <a:t>Baku</a:t>
            </a:r>
            <a:r>
              <a:rPr lang="en-US" b="1" baseline="0" dirty="0" smtClean="0"/>
              <a:t> Azerbaijan</a:t>
            </a:r>
          </a:p>
          <a:p>
            <a:pPr marL="1085850" lvl="2" indent="-171450">
              <a:lnSpc>
                <a:spcPct val="150000"/>
              </a:lnSpc>
              <a:buFont typeface="Arial"/>
              <a:buChar char="•"/>
            </a:pPr>
            <a:r>
              <a:rPr lang="en-US" dirty="0" smtClean="0"/>
              <a:t>Extraordinary people</a:t>
            </a:r>
          </a:p>
          <a:p>
            <a:pPr marL="1085850" lvl="2" indent="-171450">
              <a:lnSpc>
                <a:spcPct val="150000"/>
              </a:lnSpc>
              <a:buFont typeface="Arial"/>
              <a:buChar char="•"/>
            </a:pPr>
            <a:r>
              <a:rPr lang="en-US" baseline="0" dirty="0" smtClean="0"/>
              <a:t>A country at war with Armenia</a:t>
            </a:r>
            <a:r>
              <a:rPr lang="en-US" dirty="0" smtClean="0"/>
              <a:t> and itself</a:t>
            </a:r>
          </a:p>
          <a:p>
            <a:pPr marL="1085850" lvl="2" indent="-171450">
              <a:lnSpc>
                <a:spcPct val="150000"/>
              </a:lnSpc>
              <a:buFont typeface="Arial"/>
              <a:buChar char="•"/>
            </a:pPr>
            <a:r>
              <a:rPr lang="en-US" baseline="0" dirty="0" smtClean="0"/>
              <a:t>World</a:t>
            </a:r>
            <a:r>
              <a:rPr lang="en-US" dirty="0" smtClean="0"/>
              <a:t> class geology</a:t>
            </a:r>
          </a:p>
          <a:p>
            <a:pPr marL="1085850" lvl="2" indent="-171450">
              <a:lnSpc>
                <a:spcPct val="150000"/>
              </a:lnSpc>
              <a:buFont typeface="Arial"/>
              <a:buChar char="•"/>
            </a:pPr>
            <a:r>
              <a:rPr lang="en-US" baseline="0" dirty="0" smtClean="0"/>
              <a:t>The opportunity to be</a:t>
            </a:r>
            <a:r>
              <a:rPr lang="en-US" dirty="0" smtClean="0"/>
              <a:t> a part of an awesome team.</a:t>
            </a:r>
          </a:p>
          <a:p>
            <a:pPr marL="1085850" lvl="2" indent="-171450">
              <a:lnSpc>
                <a:spcPct val="150000"/>
              </a:lnSpc>
              <a:buFont typeface="Arial"/>
              <a:buChar char="•"/>
            </a:pPr>
            <a:r>
              <a:rPr lang="en-US" baseline="0" dirty="0" smtClean="0"/>
              <a:t>Help</a:t>
            </a:r>
            <a:r>
              <a:rPr lang="en-US" dirty="0" smtClean="0"/>
              <a:t> lay the foundation for improving the standard of living </a:t>
            </a:r>
          </a:p>
          <a:p>
            <a:pPr marL="1085850" lvl="2" indent="-171450">
              <a:lnSpc>
                <a:spcPct val="150000"/>
              </a:lnSpc>
              <a:buFont typeface="Arial"/>
              <a:buChar char="•"/>
            </a:pPr>
            <a:r>
              <a:rPr lang="en-US" dirty="0" smtClean="0"/>
              <a:t>Baku today is transformed</a:t>
            </a:r>
          </a:p>
          <a:p>
            <a:pPr marL="1085850" lvl="2" indent="-171450">
              <a:lnSpc>
                <a:spcPct val="150000"/>
              </a:lnSpc>
              <a:buFont typeface="Arial"/>
              <a:buChar char="•"/>
            </a:pPr>
            <a:endParaRPr lang="en-US" baseline="0" dirty="0" smtClean="0"/>
          </a:p>
          <a:p>
            <a:pPr marL="171450" lvl="0" indent="-171450">
              <a:lnSpc>
                <a:spcPct val="150000"/>
              </a:lnSpc>
              <a:buFont typeface="Arial"/>
              <a:buChar char="•"/>
            </a:pPr>
            <a:r>
              <a:rPr lang="en-US" b="1" baseline="0" dirty="0" smtClean="0"/>
              <a:t>What is the most ‘geologically interesting basin you have work in? </a:t>
            </a:r>
          </a:p>
          <a:p>
            <a:pPr marL="628650" lvl="1" indent="-171450">
              <a:lnSpc>
                <a:spcPct val="150000"/>
              </a:lnSpc>
              <a:buFont typeface="Arial"/>
              <a:buChar char="•"/>
            </a:pPr>
            <a:r>
              <a:rPr lang="en-US" baseline="0" dirty="0" smtClean="0"/>
              <a:t>Understanding how the whole petroleum system work and being a part of</a:t>
            </a:r>
          </a:p>
          <a:p>
            <a:pPr marL="628650" lvl="1" indent="-171450">
              <a:lnSpc>
                <a:spcPct val="150000"/>
              </a:lnSpc>
              <a:buFont typeface="Arial"/>
              <a:buChar char="•"/>
            </a:pPr>
            <a:r>
              <a:rPr lang="en-US" dirty="0" smtClean="0"/>
              <a:t>All basins are interesting…  They all have their remaining secrets to give up.</a:t>
            </a:r>
          </a:p>
          <a:p>
            <a:pPr marL="628650" lvl="1" indent="-171450">
              <a:lnSpc>
                <a:spcPct val="150000"/>
              </a:lnSpc>
              <a:buFont typeface="Arial"/>
              <a:buChar char="•"/>
            </a:pPr>
            <a:r>
              <a:rPr lang="en-US" baseline="0" dirty="0" smtClean="0"/>
              <a:t>It</a:t>
            </a:r>
            <a:r>
              <a:rPr lang="en-US" dirty="0" smtClean="0"/>
              <a:t> becomes really fun when you have seen enough rocks to see subtle connections and challenge paradigms.</a:t>
            </a:r>
            <a:endParaRPr lang="en-US" baseline="0" dirty="0" smtClean="0"/>
          </a:p>
          <a:p>
            <a:pPr marL="628650" lvl="1" indent="-171450">
              <a:lnSpc>
                <a:spcPct val="150000"/>
              </a:lnSpc>
              <a:buFont typeface="Arial"/>
              <a:buChar char="•"/>
            </a:pPr>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68</a:t>
            </a:fld>
            <a:endParaRPr lang="en-US" dirty="0"/>
          </a:p>
        </p:txBody>
      </p:sp>
    </p:spTree>
    <p:extLst>
      <p:ext uri="{BB962C8B-B14F-4D97-AF65-F5344CB8AC3E}">
        <p14:creationId xmlns:p14="http://schemas.microsoft.com/office/powerpoint/2010/main" val="1859333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solidFill>
                  <a:schemeClr val="tx1">
                    <a:lumMod val="95000"/>
                    <a:lumOff val="5000"/>
                  </a:schemeClr>
                </a:solidFill>
              </a:rPr>
              <a:t>What are some of the key tips that you can offer to us that you can take away from your journey through the petroleum industry?</a:t>
            </a:r>
          </a:p>
          <a:p>
            <a:pPr marL="171450" lvl="0" indent="-171450">
              <a:buFont typeface="Arial"/>
              <a:buChar char="•"/>
            </a:pPr>
            <a:r>
              <a:rPr lang="en-US" sz="1200" dirty="0" smtClean="0">
                <a:solidFill>
                  <a:schemeClr val="tx1">
                    <a:lumMod val="95000"/>
                    <a:lumOff val="5000"/>
                  </a:schemeClr>
                </a:solidFill>
              </a:rPr>
              <a:t>How did you motivate people to reach out beyond what they thought was possible and embrace challenge in pursuit of an idea?</a:t>
            </a:r>
          </a:p>
          <a:p>
            <a:pPr marL="171450" lvl="0" indent="-171450">
              <a:buFont typeface="Arial"/>
              <a:buChar char="•"/>
            </a:pPr>
            <a:r>
              <a:rPr lang="en-US" sz="1200" dirty="0" smtClean="0"/>
              <a:t>How great is the importance of being involved with the community outside from work?</a:t>
            </a:r>
          </a:p>
          <a:p>
            <a:pPr marL="171450" lvl="0" indent="-171450">
              <a:buFont typeface="Arial"/>
              <a:buChar char="•"/>
            </a:pPr>
            <a:r>
              <a:rPr lang="en-US" sz="1200" dirty="0" smtClean="0"/>
              <a:t>In your personal experience as a professional is it important to have a work-life balance or is it more of a work-life integration atmosphere?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How did the Gulf of Mexico Oil spill effect your job? Did you have new tasks to deal with related to the catastrophe, or were you not involved?</a:t>
            </a:r>
            <a:endParaRPr lang="en-US" dirty="0" smtClean="0">
              <a:solidFill>
                <a:srgbClr val="3B3B4B"/>
              </a:solidFill>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Standing back from all of the above.   I made a choice to join BP 22 years ago now.   That choice has molded and strengthened my ideals, my self-confidence and my courage.   My wish for myself, my family and my colleagues is the same one I wish for you…. much joy in the great game of life.   But…. As with all good strategies…  this one is only as good as good as the tactics you use daily to delivery them…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100D5B4-FE77-FB44-8ABD-25B5918EA7A1}" type="slidenum">
              <a:rPr lang="en-US" smtClean="0"/>
              <a:t>69</a:t>
            </a:fld>
            <a:endParaRPr lang="en-US" dirty="0"/>
          </a:p>
        </p:txBody>
      </p:sp>
    </p:spTree>
    <p:extLst>
      <p:ext uri="{BB962C8B-B14F-4D97-AF65-F5344CB8AC3E}">
        <p14:creationId xmlns:p14="http://schemas.microsoft.com/office/powerpoint/2010/main" val="1960697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to give them a few seconds to read the slide.</a:t>
            </a:r>
            <a:r>
              <a:rPr lang="en-US" baseline="0" dirty="0" smtClean="0"/>
              <a:t> </a:t>
            </a:r>
          </a:p>
          <a:p>
            <a:endParaRPr lang="en-US" baseline="0" dirty="0" smtClean="0"/>
          </a:p>
          <a:p>
            <a:r>
              <a:rPr lang="en-US" baseline="0" dirty="0" smtClean="0"/>
              <a:t>Transferrable skills – goes back to the </a:t>
            </a:r>
            <a:r>
              <a:rPr lang="en-US" baseline="0" dirty="0" err="1" smtClean="0"/>
              <a:t>infographic</a:t>
            </a:r>
            <a:r>
              <a:rPr lang="en-US" baseline="0" dirty="0" smtClean="0"/>
              <a:t> discussion</a:t>
            </a:r>
          </a:p>
          <a:p>
            <a:endParaRPr lang="en-US" baseline="0" dirty="0" smtClean="0"/>
          </a:p>
          <a:p>
            <a:r>
              <a:rPr lang="en-US" baseline="0" dirty="0" smtClean="0"/>
              <a:t>These are also in the packets – with more quotes! </a:t>
            </a:r>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74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Abby Go: </a:t>
            </a:r>
          </a:p>
          <a:p>
            <a:r>
              <a:rPr lang="en-US" dirty="0" smtClean="0"/>
              <a:t>Choose</a:t>
            </a:r>
            <a:r>
              <a:rPr lang="en-US" baseline="0" dirty="0" smtClean="0"/>
              <a:t> one about Communication: Probing question – What are your thoughts on this? Did you realize that communication was THIS important in your geo career? </a:t>
            </a:r>
          </a:p>
          <a:p>
            <a:r>
              <a:rPr lang="en-US" baseline="0" dirty="0" smtClean="0"/>
              <a:t>Choose one about Desired Skills: Probing question – Can you think of any other skills that might give you an advantage in the job market? </a:t>
            </a:r>
          </a:p>
          <a:p>
            <a:r>
              <a:rPr lang="en-US" baseline="0" dirty="0" smtClean="0"/>
              <a:t>Choose one about Networking: Probing question – Who here can name a good contact that you already have that could help you in your job search? </a:t>
            </a:r>
          </a:p>
          <a:p>
            <a:endParaRPr lang="en-US" baseline="0" dirty="0" smtClean="0"/>
          </a:p>
          <a:p>
            <a:r>
              <a:rPr lang="en-US" baseline="0" dirty="0" smtClean="0"/>
              <a:t>Emphasize: Do you have any suggestions or advice for me on how to make myself more marketable?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75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Abby Go: </a:t>
            </a:r>
          </a:p>
          <a:p>
            <a:r>
              <a:rPr lang="en-US" dirty="0" smtClean="0"/>
              <a:t>Choose</a:t>
            </a:r>
            <a:r>
              <a:rPr lang="en-US" baseline="0" dirty="0" smtClean="0"/>
              <a:t> one about Communication: Probing question – What are your thoughts on this? Did you realize that communication was THIS important in your geo career? </a:t>
            </a:r>
          </a:p>
          <a:p>
            <a:r>
              <a:rPr lang="en-US" baseline="0" dirty="0" smtClean="0"/>
              <a:t>Choose one about Desired Skills: Probing question – Can you think of any other skills that might give you an advantage in the job market? </a:t>
            </a:r>
          </a:p>
          <a:p>
            <a:r>
              <a:rPr lang="en-US" baseline="0" dirty="0" smtClean="0"/>
              <a:t>Choose one about Networking: Probing question – Who here can name a good contact that you already have that could help you in your job search? </a:t>
            </a:r>
          </a:p>
          <a:p>
            <a:endParaRPr lang="en-US" baseline="0" dirty="0" smtClean="0"/>
          </a:p>
          <a:p>
            <a:r>
              <a:rPr lang="en-US" baseline="0" dirty="0" smtClean="0"/>
              <a:t>Emphasize: Do you have any suggestions or advice for me on how to make myself more marketable?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76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Networking!!! Many jobs aren’t posted!</a:t>
            </a:r>
            <a:r>
              <a:rPr lang="en-US" baseline="0" dirty="0" smtClean="0"/>
              <a:t>  It’s by word of mouth. </a:t>
            </a:r>
          </a:p>
          <a:p>
            <a:endParaRPr lang="en-US" baseline="0" dirty="0" smtClean="0"/>
          </a:p>
          <a:p>
            <a:r>
              <a:rPr lang="en-US" baseline="0" dirty="0" smtClean="0"/>
              <a:t>This leads us into networking!</a:t>
            </a:r>
            <a:endParaRPr lang="en-US" dirty="0"/>
          </a:p>
        </p:txBody>
      </p:sp>
      <p:sp>
        <p:nvSpPr>
          <p:cNvPr id="4" name="Slide Number Placeholder 3"/>
          <p:cNvSpPr>
            <a:spLocks noGrp="1"/>
          </p:cNvSpPr>
          <p:nvPr>
            <p:ph type="sldNum" sz="quarter" idx="10"/>
          </p:nvPr>
        </p:nvSpPr>
        <p:spPr/>
        <p:txBody>
          <a:bodyPr/>
          <a:lstStyle/>
          <a:p>
            <a:fld id="{DB90547C-A22B-4F5D-BDEE-E6FEBF3B2E5C}" type="slidenum">
              <a:rPr lang="en-US" smtClean="0"/>
              <a:pPr/>
              <a:t>77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78</a:t>
            </a:fld>
            <a:endParaRPr lang="en-US"/>
          </a:p>
        </p:txBody>
      </p:sp>
    </p:spTree>
    <p:extLst>
      <p:ext uri="{BB962C8B-B14F-4D97-AF65-F5344CB8AC3E}">
        <p14:creationId xmlns:p14="http://schemas.microsoft.com/office/powerpoint/2010/main" val="41325799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AAPG offer, services?</a:t>
            </a:r>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80</a:t>
            </a:fld>
            <a:endParaRPr lang="en-US"/>
          </a:p>
        </p:txBody>
      </p:sp>
    </p:spTree>
    <p:extLst>
      <p:ext uri="{BB962C8B-B14F-4D97-AF65-F5344CB8AC3E}">
        <p14:creationId xmlns:p14="http://schemas.microsoft.com/office/powerpoint/2010/main" val="299362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24448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should YPs and student grads do to insulate themselves as</a:t>
            </a:r>
            <a:r>
              <a:rPr lang="en-US" baseline="0" dirty="0" smtClean="0"/>
              <a:t> new hires?</a:t>
            </a:r>
            <a:endParaRPr lang="en-US" dirty="0"/>
          </a:p>
        </p:txBody>
      </p:sp>
      <p:sp>
        <p:nvSpPr>
          <p:cNvPr id="4" name="Slide Number Placeholder 3"/>
          <p:cNvSpPr>
            <a:spLocks noGrp="1"/>
          </p:cNvSpPr>
          <p:nvPr>
            <p:ph type="sldNum" sz="quarter" idx="10"/>
          </p:nvPr>
        </p:nvSpPr>
        <p:spPr/>
        <p:txBody>
          <a:bodyPr/>
          <a:lstStyle/>
          <a:p>
            <a:fld id="{9E3E7609-201A-4A24-9F86-508EA405F274}" type="slidenum">
              <a:rPr lang="en-US" smtClean="0"/>
              <a:t>88</a:t>
            </a:fld>
            <a:endParaRPr lang="en-US"/>
          </a:p>
        </p:txBody>
      </p:sp>
    </p:spTree>
    <p:extLst>
      <p:ext uri="{BB962C8B-B14F-4D97-AF65-F5344CB8AC3E}">
        <p14:creationId xmlns:p14="http://schemas.microsoft.com/office/powerpoint/2010/main" val="1937449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0D5B4-FE77-FB44-8ABD-25B5918EA7A1}" type="slidenum">
              <a:rPr lang="en-US" smtClean="0"/>
              <a:t>89</a:t>
            </a:fld>
            <a:endParaRPr lang="en-US" dirty="0"/>
          </a:p>
        </p:txBody>
      </p:sp>
    </p:spTree>
    <p:extLst>
      <p:ext uri="{BB962C8B-B14F-4D97-AF65-F5344CB8AC3E}">
        <p14:creationId xmlns:p14="http://schemas.microsoft.com/office/powerpoint/2010/main" val="40741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368028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96</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94351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97</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1241552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98</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320606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99</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25199209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100</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28480215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i="1">
                <a:solidFill>
                  <a:srgbClr val="FFCC00"/>
                </a:solidFill>
                <a:latin typeface="Arial" panose="020B0604020202020204" pitchFamily="34" charset="0"/>
              </a:defRPr>
            </a:lvl1pPr>
            <a:lvl2pPr marL="742950" indent="-285750">
              <a:defRPr sz="1200" b="1" i="1">
                <a:solidFill>
                  <a:srgbClr val="FFCC00"/>
                </a:solidFill>
                <a:latin typeface="Arial" panose="020B0604020202020204" pitchFamily="34" charset="0"/>
              </a:defRPr>
            </a:lvl2pPr>
            <a:lvl3pPr marL="1143000" indent="-228600">
              <a:defRPr sz="1200" b="1" i="1">
                <a:solidFill>
                  <a:srgbClr val="FFCC00"/>
                </a:solidFill>
                <a:latin typeface="Arial" panose="020B0604020202020204" pitchFamily="34" charset="0"/>
              </a:defRPr>
            </a:lvl3pPr>
            <a:lvl4pPr marL="1600200" indent="-228600">
              <a:defRPr sz="1200" b="1" i="1">
                <a:solidFill>
                  <a:srgbClr val="FFCC00"/>
                </a:solidFill>
                <a:latin typeface="Arial" panose="020B0604020202020204" pitchFamily="34" charset="0"/>
              </a:defRPr>
            </a:lvl4pPr>
            <a:lvl5pPr marL="2057400" indent="-228600">
              <a:defRPr sz="1200" b="1" i="1">
                <a:solidFill>
                  <a:srgbClr val="FFCC00"/>
                </a:solidFill>
                <a:latin typeface="Arial" panose="020B0604020202020204" pitchFamily="34" charset="0"/>
              </a:defRPr>
            </a:lvl5pPr>
            <a:lvl6pPr marL="2514600" indent="-228600" eaLnBrk="0" fontAlgn="base" hangingPunct="0">
              <a:spcBef>
                <a:spcPct val="0"/>
              </a:spcBef>
              <a:spcAft>
                <a:spcPct val="0"/>
              </a:spcAft>
              <a:defRPr sz="1200" b="1" i="1">
                <a:solidFill>
                  <a:srgbClr val="FFCC00"/>
                </a:solidFill>
                <a:latin typeface="Arial" panose="020B0604020202020204" pitchFamily="34" charset="0"/>
              </a:defRPr>
            </a:lvl6pPr>
            <a:lvl7pPr marL="2971800" indent="-228600" eaLnBrk="0" fontAlgn="base" hangingPunct="0">
              <a:spcBef>
                <a:spcPct val="0"/>
              </a:spcBef>
              <a:spcAft>
                <a:spcPct val="0"/>
              </a:spcAft>
              <a:defRPr sz="1200" b="1" i="1">
                <a:solidFill>
                  <a:srgbClr val="FFCC00"/>
                </a:solidFill>
                <a:latin typeface="Arial" panose="020B0604020202020204" pitchFamily="34" charset="0"/>
              </a:defRPr>
            </a:lvl7pPr>
            <a:lvl8pPr marL="3429000" indent="-228600" eaLnBrk="0" fontAlgn="base" hangingPunct="0">
              <a:spcBef>
                <a:spcPct val="0"/>
              </a:spcBef>
              <a:spcAft>
                <a:spcPct val="0"/>
              </a:spcAft>
              <a:defRPr sz="1200" b="1" i="1">
                <a:solidFill>
                  <a:srgbClr val="FFCC00"/>
                </a:solidFill>
                <a:latin typeface="Arial" panose="020B0604020202020204" pitchFamily="34" charset="0"/>
              </a:defRPr>
            </a:lvl8pPr>
            <a:lvl9pPr marL="3886200" indent="-228600" eaLnBrk="0" fontAlgn="base" hangingPunct="0">
              <a:spcBef>
                <a:spcPct val="0"/>
              </a:spcBef>
              <a:spcAft>
                <a:spcPct val="0"/>
              </a:spcAft>
              <a:defRPr sz="1200" b="1" i="1">
                <a:solidFill>
                  <a:srgbClr val="FFCC00"/>
                </a:solidFill>
                <a:latin typeface="Arial" panose="020B0604020202020204" pitchFamily="34" charset="0"/>
              </a:defRPr>
            </a:lvl9pPr>
          </a:lstStyle>
          <a:p>
            <a:fld id="{E04A061F-C539-4D64-B87F-C2662E5E1175}" type="slidenum">
              <a:rPr lang="en-US" altLang="en-US"/>
              <a:pPr/>
              <a:t>101</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anose="020B0604020202020204" pitchFamily="34" charset="0"/>
              </a:rPr>
              <a:t>Slide 10</a:t>
            </a:r>
          </a:p>
          <a:p>
            <a:pPr lvl="1"/>
            <a:r>
              <a:rPr lang="en-US" altLang="en-US" sz="1100" smtClean="0">
                <a:latin typeface="Arial" panose="020B0604020202020204" pitchFamily="34" charset="0"/>
              </a:rPr>
              <a:t>Here is a block diagram of one of the HC systems on the Norwegian side of the North Sea</a:t>
            </a:r>
          </a:p>
          <a:p>
            <a:pPr lvl="1"/>
            <a:r>
              <a:rPr lang="en-US" altLang="en-US" sz="1100" smtClean="0">
                <a:latin typeface="Arial" panose="020B0604020202020204" pitchFamily="34" charset="0"/>
              </a:rPr>
              <a:t>The main Jurassic reservoir is the Brent sandstone</a:t>
            </a:r>
          </a:p>
          <a:p>
            <a:pPr lvl="1"/>
            <a:r>
              <a:rPr lang="en-US" altLang="en-US" sz="1100" smtClean="0">
                <a:latin typeface="Arial" panose="020B0604020202020204" pitchFamily="34" charset="0"/>
              </a:rPr>
              <a:t>Extensional normal faulting causes the Brent to stair-step down from east to west</a:t>
            </a:r>
          </a:p>
          <a:p>
            <a:pPr lvl="1"/>
            <a:r>
              <a:rPr lang="en-US" altLang="en-US" sz="1100" smtClean="0">
                <a:latin typeface="Arial" panose="020B0604020202020204" pitchFamily="34" charset="0"/>
              </a:rPr>
              <a:t>On top of the Brent are two organic-poor shales – the Heather and Sognefjord shales</a:t>
            </a:r>
          </a:p>
          <a:p>
            <a:pPr lvl="1"/>
            <a:r>
              <a:rPr lang="en-US" altLang="en-US" sz="1100" smtClean="0">
                <a:latin typeface="Arial" panose="020B0604020202020204" pitchFamily="34" charset="0"/>
              </a:rPr>
              <a:t>Then the Draupne organic-rich shales was deposited – the main source rock</a:t>
            </a:r>
          </a:p>
          <a:p>
            <a:pPr lvl="1"/>
            <a:r>
              <a:rPr lang="en-US" altLang="en-US" sz="1100" smtClean="0">
                <a:latin typeface="Arial" panose="020B0604020202020204" pitchFamily="34" charset="0"/>
              </a:rPr>
              <a:t>There are also some coals in the Brent that generate gas</a:t>
            </a:r>
          </a:p>
          <a:p>
            <a:pPr lvl="1"/>
            <a:r>
              <a:rPr lang="en-US" altLang="en-US" sz="1100" smtClean="0">
                <a:latin typeface="Arial" panose="020B0604020202020204" pitchFamily="34" charset="0"/>
              </a:rPr>
              <a:t>HC generation – oil from most of the Draupne and some gas from the Brent coals</a:t>
            </a:r>
          </a:p>
          <a:p>
            <a:pPr lvl="1"/>
            <a:r>
              <a:rPr lang="en-US" altLang="en-US" sz="1100" smtClean="0">
                <a:latin typeface="Arial" panose="020B0604020202020204" pitchFamily="34" charset="0"/>
              </a:rPr>
              <a:t>HCs migrate through the Brent sands and up fault zones</a:t>
            </a:r>
          </a:p>
          <a:p>
            <a:pPr lvl="1"/>
            <a:r>
              <a:rPr lang="en-US" altLang="en-US" sz="1100" smtClean="0">
                <a:latin typeface="Arial" panose="020B0604020202020204" pitchFamily="34" charset="0"/>
              </a:rPr>
              <a:t>In the deeper traps, gas flushes out the oil resulting in deep gas fields</a:t>
            </a:r>
          </a:p>
          <a:p>
            <a:pPr lvl="1"/>
            <a:r>
              <a:rPr lang="en-US" altLang="en-US" sz="1100" smtClean="0">
                <a:latin typeface="Arial" panose="020B0604020202020204" pitchFamily="34" charset="0"/>
              </a:rPr>
              <a:t>Shallower traps are filled with oil – even where the source is immature (highest fault block)</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3451462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Situational anxiety is a very normal thing. Typically requires no treatment.</a:t>
            </a:r>
            <a:r>
              <a:rPr lang="en-US" baseline="0" dirty="0" smtClean="0"/>
              <a:t>  Will disappear as a person adjusts to the situation, BUT you need to recognize it for what it is. </a:t>
            </a:r>
          </a:p>
          <a:p>
            <a:r>
              <a:rPr lang="en-US" baseline="0" dirty="0" smtClean="0"/>
              <a:t>Anxiety is “ An emotional state manifested as giddiness, flushing, tightness in the chest, nervousness, and other physical signs.”</a:t>
            </a:r>
          </a:p>
          <a:p>
            <a:r>
              <a:rPr lang="en-US" baseline="0" dirty="0" smtClean="0"/>
              <a:t>Anxiety may be rational. Maybe you are concerned with ‘doing well in a new job, </a:t>
            </a:r>
            <a:r>
              <a:rPr lang="en-US" baseline="0" dirty="0" err="1" smtClean="0"/>
              <a:t>someones</a:t>
            </a:r>
            <a:r>
              <a:rPr lang="en-US" baseline="0" dirty="0" smtClean="0"/>
              <a:t> illness, moving to a new community, world </a:t>
            </a:r>
            <a:r>
              <a:rPr lang="en-US" baseline="0" dirty="0" err="1" smtClean="0"/>
              <a:t>isssues</a:t>
            </a:r>
            <a:r>
              <a:rPr lang="en-US" baseline="0" dirty="0" smtClean="0"/>
              <a:t> or social and economic changes that may affect your life.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45670D-2469-436F-8A15-CDEF96C3CAE4}" type="slidenum">
              <a:rPr lang="en-US" smtClean="0"/>
              <a:t>103</a:t>
            </a:fld>
            <a:endParaRPr lang="en-US"/>
          </a:p>
        </p:txBody>
      </p:sp>
    </p:spTree>
    <p:extLst>
      <p:ext uri="{BB962C8B-B14F-4D97-AF65-F5344CB8AC3E}">
        <p14:creationId xmlns:p14="http://schemas.microsoft.com/office/powerpoint/2010/main" val="27347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5777083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F145670D-2469-436F-8A15-CDEF96C3CAE4}" type="slidenum">
              <a:rPr lang="en-US" smtClean="0"/>
              <a:t>104</a:t>
            </a:fld>
            <a:endParaRPr lang="en-US"/>
          </a:p>
        </p:txBody>
      </p:sp>
    </p:spTree>
    <p:extLst>
      <p:ext uri="{BB962C8B-B14F-4D97-AF65-F5344CB8AC3E}">
        <p14:creationId xmlns:p14="http://schemas.microsoft.com/office/powerpoint/2010/main" val="196472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9469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0136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AFAC7AF-2141-48BD-A67A-75B827B3B3A8}" type="datetime1">
              <a:rPr lang="en-US" smtClean="0"/>
              <a:t>9/2/15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5BC5D1B-F88C-4082-9C43-F3EB96BCB2F3}" type="datetime1">
              <a:rPr lang="en-US" smtClean="0"/>
              <a:t>9/2/15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57D5EF-56B9-4CA2-9326-424B652C0FB1}" type="datetime1">
              <a:rPr lang="en-US" smtClean="0"/>
              <a:t>9/2/15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123825"/>
            <a:ext cx="8153400" cy="930275"/>
          </a:xfrm>
        </p:spPr>
        <p:txBody>
          <a:bodyPr/>
          <a:lstStyle/>
          <a:p>
            <a:r>
              <a:rPr lang="en-US"/>
              <a:t>Click to edit Master title style</a:t>
            </a:r>
          </a:p>
        </p:txBody>
      </p:sp>
      <p:sp>
        <p:nvSpPr>
          <p:cNvPr id="3" name="Chart Placeholder 2"/>
          <p:cNvSpPr>
            <a:spLocks noGrp="1"/>
          </p:cNvSpPr>
          <p:nvPr>
            <p:ph type="chart" idx="1"/>
          </p:nvPr>
        </p:nvSpPr>
        <p:spPr>
          <a:xfrm>
            <a:off x="539750" y="1727200"/>
            <a:ext cx="7727950" cy="4368800"/>
          </a:xfrm>
        </p:spPr>
        <p:txBody>
          <a:bodyPr/>
          <a:lstStyle/>
          <a:p>
            <a:pPr lvl="0"/>
            <a:endParaRPr lang="en-US" noProof="0" dirty="0"/>
          </a:p>
        </p:txBody>
      </p:sp>
      <p:sp>
        <p:nvSpPr>
          <p:cNvPr id="4" name="Rectangle 6"/>
          <p:cNvSpPr>
            <a:spLocks noGrp="1" noChangeArrowheads="1"/>
          </p:cNvSpPr>
          <p:nvPr>
            <p:ph type="dt" sz="half" idx="10"/>
          </p:nvPr>
        </p:nvSpPr>
        <p:spPr>
          <a:xfrm>
            <a:off x="7235825" y="6381750"/>
            <a:ext cx="1019175" cy="354013"/>
          </a:xfrm>
          <a:prstGeom prst="rect">
            <a:avLst/>
          </a:prstGeom>
          <a:ln/>
        </p:spPr>
        <p:txBody>
          <a:bodyPr/>
          <a:lstStyle>
            <a:lvl1pPr>
              <a:defRPr/>
            </a:lvl1pPr>
          </a:lstStyle>
          <a:p>
            <a:pPr fontAlgn="base">
              <a:spcBef>
                <a:spcPct val="0"/>
              </a:spcBef>
              <a:spcAft>
                <a:spcPct val="0"/>
              </a:spcAft>
            </a:pPr>
            <a:endParaRPr lang="en-US" sz="1200" dirty="0">
              <a:solidFill>
                <a:srgbClr val="666666"/>
              </a:solidFill>
              <a:latin typeface="Univers 55" pitchFamily="2" charset="0"/>
              <a:cs typeface="Arial" charset="0"/>
            </a:endParaRPr>
          </a:p>
        </p:txBody>
      </p:sp>
      <p:sp>
        <p:nvSpPr>
          <p:cNvPr id="5" name="Rectangle 7"/>
          <p:cNvSpPr>
            <a:spLocks noGrp="1" noChangeArrowheads="1"/>
          </p:cNvSpPr>
          <p:nvPr>
            <p:ph type="ftr" sz="quarter" idx="11"/>
          </p:nvPr>
        </p:nvSpPr>
        <p:spPr>
          <a:xfrm>
            <a:off x="444500" y="6357938"/>
            <a:ext cx="5135563" cy="354012"/>
          </a:xfrm>
          <a:prstGeom prst="rect">
            <a:avLst/>
          </a:prstGeom>
          <a:ln/>
        </p:spPr>
        <p:txBody>
          <a:bodyPr/>
          <a:lstStyle>
            <a:lvl1pPr>
              <a:defRPr/>
            </a:lvl1pPr>
          </a:lstStyle>
          <a:p>
            <a:r>
              <a:rPr lang="en-US" dirty="0">
                <a:solidFill>
                  <a:srgbClr val="000000"/>
                </a:solidFill>
              </a:rPr>
              <a:t>Energy Outlook 2030</a:t>
            </a:r>
          </a:p>
        </p:txBody>
      </p:sp>
      <p:sp>
        <p:nvSpPr>
          <p:cNvPr id="6" name="Rectangle 29"/>
          <p:cNvSpPr>
            <a:spLocks noGrp="1" noChangeArrowheads="1"/>
          </p:cNvSpPr>
          <p:nvPr>
            <p:ph type="sldNum" sz="quarter" idx="12"/>
          </p:nvPr>
        </p:nvSpPr>
        <p:spPr>
          <a:ln/>
        </p:spPr>
        <p:txBody>
          <a:bodyPr/>
          <a:lstStyle>
            <a:lvl1pPr>
              <a:defRPr/>
            </a:lvl1pPr>
          </a:lstStyle>
          <a:p>
            <a:fld id="{513240D0-A977-4B0A-B748-7075801A0F82}"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80593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latin typeface="Arial Rounded MT Bold" panose="020F0704030504030204"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48E79A-5DE5-4EEE-BD82-ED83277E1625}" type="datetime1">
              <a:rPr lang="en-US" smtClean="0"/>
              <a:t>9/2/15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B8E937-6B61-4651-934E-D33E252511E6}" type="datetime1">
              <a:rPr lang="en-US" smtClean="0"/>
              <a:t>9/2/15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AB63741-A015-4EAA-8932-94BA5551685A}" type="datetime1">
              <a:rPr lang="en-US" smtClean="0"/>
              <a:t>9/2/15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5419DB6-259B-4A06-B2BF-DBFD53D12F0C}" type="datetime1">
              <a:rPr lang="en-US" smtClean="0"/>
              <a:t>9/2/15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462886"/>
            <a:ext cx="2133600" cy="365125"/>
          </a:xfrm>
        </p:spPr>
        <p:txBody>
          <a:bodyPr/>
          <a:lstStyle>
            <a:lvl1pPr>
              <a:defRPr sz="1600">
                <a:solidFill>
                  <a:srgbClr val="FF0000"/>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A1E15FE-2940-4941-910E-B88BB4B0ADD1}" type="datetime1">
              <a:rPr lang="en-US" smtClean="0"/>
              <a:t>9/2/15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F39678B-F3E6-489B-ADD8-F8271225093F}" type="datetime1">
              <a:rPr lang="en-US" smtClean="0"/>
              <a:t>9/2/15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67EA7D-C1E8-4CEC-A1C1-6A6A6254A09B}" type="datetime1">
              <a:rPr lang="en-US" smtClean="0"/>
              <a:t>9/2/15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CE2E53-FE25-45ED-AC9F-C091B2EB3540}" type="datetime1">
              <a:rPr lang="en-US" smtClean="0"/>
              <a:t>9/2/15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85E"/>
        </a:solidFill>
        <a:effectLst/>
      </p:bgPr>
    </p:bg>
    <p:spTree>
      <p:nvGrpSpPr>
        <p:cNvPr id="1" name=""/>
        <p:cNvGrpSpPr/>
        <p:nvPr/>
      </p:nvGrpSpPr>
      <p:grpSpPr>
        <a:xfrm>
          <a:off x="0" y="0"/>
          <a:ext cx="0" cy="0"/>
          <a:chOff x="0" y="0"/>
          <a:chExt cx="0" cy="0"/>
        </a:xfrm>
      </p:grpSpPr>
      <p:pic>
        <p:nvPicPr>
          <p:cNvPr id="7" name="Picture 6" descr="AAPG-PPT-template.jpg"/>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71078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819530" y="6489520"/>
            <a:ext cx="2133600" cy="365125"/>
          </a:xfrm>
          <a:prstGeom prst="rect">
            <a:avLst/>
          </a:prstGeom>
        </p:spPr>
        <p:txBody>
          <a:bodyPr vert="horz" lIns="91440" tIns="45720" rIns="91440" bIns="45720" rtlCol="0" anchor="ctr"/>
          <a:lstStyle>
            <a:lvl1pPr algn="r">
              <a:defRPr sz="1400" b="1">
                <a:solidFill>
                  <a:srgbClr val="FF0000"/>
                </a:solidFill>
              </a:defRPr>
            </a:lvl1pPr>
          </a:lstStyle>
          <a:p>
            <a:fld id="{0FB56013-B943-42BA-886F-6F9D4EB85E9D}" type="slidenum">
              <a:rPr lang="en-US" smtClean="0"/>
              <a:pPr/>
              <a:t>‹#›</a:t>
            </a:fld>
            <a:endParaRPr lang="en-US" dirty="0"/>
          </a:p>
        </p:txBody>
      </p:sp>
      <p:cxnSp>
        <p:nvCxnSpPr>
          <p:cNvPr id="9" name="Straight Connector 8"/>
          <p:cNvCxnSpPr/>
          <p:nvPr userDrawn="1"/>
        </p:nvCxnSpPr>
        <p:spPr>
          <a:xfrm>
            <a:off x="457200" y="1136342"/>
            <a:ext cx="8163017" cy="0"/>
          </a:xfrm>
          <a:prstGeom prst="line">
            <a:avLst/>
          </a:prstGeom>
          <a:ln w="101600" cmpd="thickThi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hart" Target="../charts/chart2.xml"/><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3.ti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4.w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www.usajobs.gov"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chart" Target="../charts/char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chart" Target="../charts/char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chart" Target="../charts/char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60.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1.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hyperlink" Target="http://www.aapg.org/about/aapg/leadership/regions" TargetMode="External"/><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hyperlink" Target="http://www.aapg.org/about/aapg/leadership/sectio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tiff"/></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tiff"/><Relationship Id="rId6" Type="http://schemas.openxmlformats.org/officeDocument/2006/relationships/image" Target="../media/image76.tiff"/><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apg.org/career/training%232168214-in-person-training" TargetMode="External"/><Relationship Id="rId3"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hyperlink" Target="http://www.aapg.org/career/training%23Forum" TargetMode="External"/><Relationship Id="rId4" Type="http://schemas.openxmlformats.org/officeDocument/2006/relationships/hyperlink" Target="http://www.aapg.org/career/training%23Workshop" TargetMode="External"/><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hyperlink" Target="http://www.aapg.org/Career/Training/In-Person/Short-Course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png"/><Relationship Id="rId7" Type="http://schemas.openxmlformats.org/officeDocument/2006/relationships/image" Target="../media/image3.png"/><Relationship Id="rId8" Type="http://schemas.openxmlformats.org/officeDocument/2006/relationships/image" Target="../media/image85.jpeg"/><Relationship Id="rId9" Type="http://schemas.openxmlformats.org/officeDocument/2006/relationships/image" Target="../media/image86.png"/><Relationship Id="rId10"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jpeg"/><Relationship Id="rId7"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88.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4.wmf"/><Relationship Id="rId5" Type="http://schemas.openxmlformats.org/officeDocument/2006/relationships/oleObject" Target="../embeddings/oleObject2.bin"/><Relationship Id="rId6" Type="http://schemas.openxmlformats.org/officeDocument/2006/relationships/image" Target="../media/image95.wmf"/><Relationship Id="rId7" Type="http://schemas.openxmlformats.org/officeDocument/2006/relationships/oleObject" Target="../embeddings/oleObject3.bin"/><Relationship Id="rId8" Type="http://schemas.openxmlformats.org/officeDocument/2006/relationships/image" Target="../media/image96.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93622"/>
            <a:ext cx="6659734" cy="4370427"/>
          </a:xfrm>
          <a:prstGeom prst="rect">
            <a:avLst/>
          </a:prstGeom>
        </p:spPr>
        <p:txBody>
          <a:bodyPr wrap="square">
            <a:spAutoFit/>
          </a:bodyPr>
          <a:lstStyle/>
          <a:p>
            <a:pPr algn="ctr"/>
            <a:endParaRPr lang="en-US" sz="4400" i="1" dirty="0" smtClean="0">
              <a:solidFill>
                <a:srgbClr val="CCFFCC"/>
              </a:solidFill>
            </a:endParaRPr>
          </a:p>
          <a:p>
            <a:pPr algn="ctr"/>
            <a:endParaRPr lang="en-US" sz="4400" i="1" dirty="0">
              <a:solidFill>
                <a:srgbClr val="CCFFCC"/>
              </a:solidFill>
            </a:endParaRPr>
          </a:p>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dirty="0"/>
          </a:p>
          <a:p>
            <a:pPr algn="ctr"/>
            <a:endParaRPr lang="en-US" dirty="0"/>
          </a:p>
        </p:txBody>
      </p:sp>
      <p:sp>
        <p:nvSpPr>
          <p:cNvPr id="5" name="Rectangle 4"/>
          <p:cNvSpPr/>
          <p:nvPr/>
        </p:nvSpPr>
        <p:spPr>
          <a:xfrm>
            <a:off x="7572102" y="6399269"/>
            <a:ext cx="1381398" cy="369332"/>
          </a:xfrm>
          <a:prstGeom prst="rect">
            <a:avLst/>
          </a:prstGeom>
        </p:spPr>
        <p:txBody>
          <a:bodyPr wrap="none">
            <a:spAutoFit/>
          </a:bodyPr>
          <a:lstStyle/>
          <a:p>
            <a:r>
              <a:rPr lang="en-US" altLang="en-US" i="1" dirty="0" smtClean="0">
                <a:solidFill>
                  <a:schemeClr val="bg1"/>
                </a:solidFill>
              </a:rPr>
              <a:t>June, 2015</a:t>
            </a:r>
            <a:endParaRPr lang="en-US" i="1" dirty="0">
              <a:solidFill>
                <a:schemeClr val="bg1"/>
              </a:solidFill>
            </a:endParaRPr>
          </a:p>
        </p:txBody>
      </p:sp>
    </p:spTree>
    <p:extLst>
      <p:ext uri="{BB962C8B-B14F-4D97-AF65-F5344CB8AC3E}">
        <p14:creationId xmlns:p14="http://schemas.microsoft.com/office/powerpoint/2010/main" val="21096450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altLang="en-US" dirty="0" smtClean="0">
                <a:latin typeface="+mn-lt"/>
              </a:rPr>
              <a:t>Challenge for the Upstream</a:t>
            </a:r>
          </a:p>
        </p:txBody>
      </p:sp>
      <p:sp>
        <p:nvSpPr>
          <p:cNvPr id="18441" name="TextBox 1"/>
          <p:cNvSpPr txBox="1">
            <a:spLocks noChangeArrowheads="1"/>
          </p:cNvSpPr>
          <p:nvPr/>
        </p:nvSpPr>
        <p:spPr bwMode="auto">
          <a:xfrm>
            <a:off x="6656388" y="6519863"/>
            <a:ext cx="1805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a:latin typeface="Arial" panose="020B0604020202020204" pitchFamily="34" charset="0"/>
              </a:rPr>
              <a:t>Courtesy of ExxonMobil</a:t>
            </a:r>
          </a:p>
        </p:txBody>
      </p:sp>
      <p:sp>
        <p:nvSpPr>
          <p:cNvPr id="4" name="Slide Number Placeholder 3"/>
          <p:cNvSpPr>
            <a:spLocks noGrp="1"/>
          </p:cNvSpPr>
          <p:nvPr>
            <p:ph type="sldNum" sz="quarter" idx="12"/>
          </p:nvPr>
        </p:nvSpPr>
        <p:spPr/>
        <p:txBody>
          <a:bodyPr/>
          <a:lstStyle/>
          <a:p>
            <a:fld id="{0FB56013-B943-42BA-886F-6F9D4EB85E9D}" type="slidenum">
              <a:rPr lang="en-US" smtClean="0"/>
              <a:t>10</a:t>
            </a:fld>
            <a:endParaRPr lang="en-US"/>
          </a:p>
        </p:txBody>
      </p:sp>
      <p:pic>
        <p:nvPicPr>
          <p:cNvPr id="2" name="Picture 1" descr="Baker Tech1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96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6887" y="1924050"/>
            <a:ext cx="7081838" cy="4297400"/>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3743325" cy="1231106"/>
          </a:xfrm>
          <a:prstGeom prst="rect">
            <a:avLst/>
          </a:prstGeom>
          <a:noFill/>
        </p:spPr>
        <p:txBody>
          <a:bodyPr wrap="square" rtlCol="0">
            <a:spAutoFit/>
          </a:bodyPr>
          <a:lstStyle/>
          <a:p>
            <a:pPr>
              <a:tabLst>
                <a:tab pos="571500" algn="l"/>
              </a:tabLst>
            </a:pPr>
            <a:r>
              <a:rPr lang="en-US" sz="2000" b="1" dirty="0" smtClean="0"/>
              <a:t>HC Migration to Traps</a:t>
            </a:r>
          </a:p>
          <a:p>
            <a:pPr marL="285750" indent="-285750">
              <a:buFont typeface="Arial" panose="020B0604020202020204" pitchFamily="34" charset="0"/>
              <a:buChar char="•"/>
              <a:tabLst>
                <a:tab pos="571500" algn="l"/>
              </a:tabLst>
            </a:pPr>
            <a:r>
              <a:rPr lang="en-US" dirty="0" smtClean="0"/>
              <a:t>Percolates into Brent sands</a:t>
            </a:r>
          </a:p>
          <a:p>
            <a:pPr marL="285750" indent="-285750">
              <a:buFont typeface="Arial" panose="020B0604020202020204" pitchFamily="34" charset="0"/>
              <a:buChar char="•"/>
              <a:tabLst>
                <a:tab pos="571500" algn="l"/>
              </a:tabLst>
            </a:pPr>
            <a:r>
              <a:rPr lang="en-US" dirty="0" smtClean="0"/>
              <a:t>Molecules move through  Brent 	sands and up fault planes</a:t>
            </a:r>
            <a:endParaRPr lang="en-US" dirty="0"/>
          </a:p>
        </p:txBody>
      </p:sp>
    </p:spTree>
    <p:extLst>
      <p:ext uri="{BB962C8B-B14F-4D97-AF65-F5344CB8AC3E}">
        <p14:creationId xmlns:p14="http://schemas.microsoft.com/office/powerpoint/2010/main" val="270932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7080" y="1862582"/>
            <a:ext cx="7220903" cy="4280059"/>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4846198" cy="954107"/>
          </a:xfrm>
          <a:prstGeom prst="rect">
            <a:avLst/>
          </a:prstGeom>
          <a:noFill/>
        </p:spPr>
        <p:txBody>
          <a:bodyPr wrap="none" rtlCol="0">
            <a:spAutoFit/>
          </a:bodyPr>
          <a:lstStyle/>
          <a:p>
            <a:r>
              <a:rPr lang="en-US" sz="2000" b="1" dirty="0" smtClean="0"/>
              <a:t>HC Fill &amp; Spill</a:t>
            </a:r>
          </a:p>
          <a:p>
            <a:pPr marL="285750" indent="-285750">
              <a:buFont typeface="Arial" panose="020B0604020202020204" pitchFamily="34" charset="0"/>
              <a:buChar char="•"/>
            </a:pPr>
            <a:r>
              <a:rPr lang="en-US" dirty="0" smtClean="0"/>
              <a:t>Late </a:t>
            </a:r>
            <a:r>
              <a:rPr lang="en-US" dirty="0"/>
              <a:t>gas </a:t>
            </a:r>
            <a:r>
              <a:rPr lang="en-US" dirty="0" smtClean="0"/>
              <a:t>displaces early oil in deeper traps</a:t>
            </a:r>
          </a:p>
          <a:p>
            <a:pPr marL="285750" indent="-285750">
              <a:buFont typeface="Arial" panose="020B0604020202020204" pitchFamily="34" charset="0"/>
              <a:buChar char="•"/>
            </a:pPr>
            <a:r>
              <a:rPr lang="en-US" dirty="0" smtClean="0"/>
              <a:t>Shallow traps fill with spilled oil</a:t>
            </a:r>
            <a:endParaRPr lang="en-US" dirty="0"/>
          </a:p>
        </p:txBody>
      </p:sp>
    </p:spTree>
    <p:extLst>
      <p:ext uri="{BB962C8B-B14F-4D97-AF65-F5344CB8AC3E}">
        <p14:creationId xmlns:p14="http://schemas.microsoft.com/office/powerpoint/2010/main" val="292242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532063"/>
            <a:ext cx="6659734" cy="4370427"/>
          </a:xfrm>
          <a:prstGeom prst="rect">
            <a:avLst/>
          </a:prstGeom>
        </p:spPr>
        <p:txBody>
          <a:bodyPr wrap="square">
            <a:spAutoFit/>
          </a:bodyPr>
          <a:lstStyle/>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sz="2200" dirty="0" smtClean="0"/>
          </a:p>
          <a:p>
            <a:pPr algn="ctr"/>
            <a:r>
              <a:rPr lang="en-US" sz="2200" dirty="0" smtClean="0"/>
              <a:t>Additional Material</a:t>
            </a:r>
          </a:p>
          <a:p>
            <a:pPr algn="ctr"/>
            <a:endParaRPr lang="en-US" sz="2200" dirty="0" smtClean="0"/>
          </a:p>
          <a:p>
            <a:pPr algn="ctr"/>
            <a:r>
              <a:rPr lang="en-US" sz="2200" i="1" dirty="0" smtClean="0">
                <a:solidFill>
                  <a:srgbClr val="FFFF00"/>
                </a:solidFill>
              </a:rPr>
              <a:t>Anxiety during the downturn</a:t>
            </a:r>
            <a:endParaRPr lang="en-US" sz="3200" i="1" dirty="0" smtClean="0">
              <a:solidFill>
                <a:srgbClr val="FFFF00"/>
              </a:solidFill>
            </a:endParaRPr>
          </a:p>
          <a:p>
            <a:pPr algn="ctr"/>
            <a:endParaRPr lang="en-US" dirty="0"/>
          </a:p>
          <a:p>
            <a:pPr algn="ctr"/>
            <a:endParaRPr lang="en-US" dirty="0"/>
          </a:p>
        </p:txBody>
      </p:sp>
    </p:spTree>
    <p:extLst>
      <p:ext uri="{BB962C8B-B14F-4D97-AF65-F5344CB8AC3E}">
        <p14:creationId xmlns:p14="http://schemas.microsoft.com/office/powerpoint/2010/main" val="70875570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41" y="160342"/>
            <a:ext cx="6858000" cy="985534"/>
          </a:xfrm>
        </p:spPr>
        <p:txBody>
          <a:bodyPr>
            <a:normAutofit fontScale="90000"/>
          </a:bodyPr>
          <a:lstStyle/>
          <a:p>
            <a:r>
              <a:rPr lang="en-US" sz="3000" b="0" dirty="0" smtClean="0">
                <a:effectLst>
                  <a:outerShdw blurRad="50800" dist="38100" dir="2700000" algn="tl" rotWithShape="0">
                    <a:srgbClr val="000000">
                      <a:alpha val="43000"/>
                    </a:srgbClr>
                  </a:outerShdw>
                </a:effectLst>
              </a:rPr>
              <a:t>Uncertainty in the Oil Patch - How </a:t>
            </a:r>
            <a:r>
              <a:rPr lang="en-US" sz="3000" b="0" dirty="0">
                <a:effectLst>
                  <a:outerShdw blurRad="50800" dist="38100" dir="2700000" algn="tl" rotWithShape="0">
                    <a:srgbClr val="000000">
                      <a:alpha val="43000"/>
                    </a:srgbClr>
                  </a:outerShdw>
                </a:effectLst>
              </a:rPr>
              <a:t>do you know you have anxiety</a:t>
            </a:r>
            <a:r>
              <a:rPr lang="en-US" sz="3000" b="0" dirty="0"/>
              <a:t>?</a:t>
            </a:r>
          </a:p>
        </p:txBody>
      </p:sp>
      <p:sp>
        <p:nvSpPr>
          <p:cNvPr id="3" name="Subtitle 2"/>
          <p:cNvSpPr>
            <a:spLocks noGrp="1"/>
          </p:cNvSpPr>
          <p:nvPr>
            <p:ph type="subTitle" idx="1"/>
          </p:nvPr>
        </p:nvSpPr>
        <p:spPr>
          <a:xfrm>
            <a:off x="1190445" y="1401587"/>
            <a:ext cx="6659593" cy="3534269"/>
          </a:xfrm>
        </p:spPr>
        <p:txBody>
          <a:bodyPr>
            <a:normAutofit/>
          </a:bodyPr>
          <a:lstStyle/>
          <a:p>
            <a:r>
              <a:rPr lang="en-US" sz="2000" dirty="0" smtClean="0"/>
              <a:t>Problems sleeping</a:t>
            </a:r>
          </a:p>
          <a:p>
            <a:r>
              <a:rPr lang="en-US" sz="2000" dirty="0" smtClean="0"/>
              <a:t>Shortness of breath</a:t>
            </a:r>
          </a:p>
          <a:p>
            <a:r>
              <a:rPr lang="en-US" sz="2000" dirty="0" smtClean="0"/>
              <a:t>Heart palpitations (racing heart)</a:t>
            </a:r>
          </a:p>
          <a:p>
            <a:r>
              <a:rPr lang="en-US" sz="2000" dirty="0" smtClean="0"/>
              <a:t>Irritability</a:t>
            </a:r>
          </a:p>
          <a:p>
            <a:r>
              <a:rPr lang="en-US" sz="2000" dirty="0" smtClean="0"/>
              <a:t>Nausea</a:t>
            </a:r>
          </a:p>
          <a:p>
            <a:r>
              <a:rPr lang="en-US" sz="2000" dirty="0" smtClean="0"/>
              <a:t>Muscle tension</a:t>
            </a:r>
          </a:p>
          <a:p>
            <a:r>
              <a:rPr lang="en-US" sz="2000" dirty="0" smtClean="0"/>
              <a:t>Inability to be still or calm</a:t>
            </a:r>
          </a:p>
          <a:p>
            <a:endParaRPr lang="en-US" dirty="0" smtClean="0"/>
          </a:p>
        </p:txBody>
      </p:sp>
      <p:sp>
        <p:nvSpPr>
          <p:cNvPr id="4" name="TextBox 3"/>
          <p:cNvSpPr txBox="1"/>
          <p:nvPr/>
        </p:nvSpPr>
        <p:spPr>
          <a:xfrm>
            <a:off x="411665" y="4264127"/>
            <a:ext cx="6538283" cy="1631216"/>
          </a:xfrm>
          <a:prstGeom prst="rect">
            <a:avLst/>
          </a:prstGeom>
          <a:noFill/>
        </p:spPr>
        <p:txBody>
          <a:bodyPr wrap="square" rtlCol="0">
            <a:spAutoFit/>
          </a:bodyPr>
          <a:lstStyle/>
          <a:p>
            <a:r>
              <a:rPr lang="en-US" sz="2000" dirty="0" smtClean="0"/>
              <a:t>Unaddressed ongoing anxiety is </a:t>
            </a:r>
          </a:p>
          <a:p>
            <a:pPr marL="342900" indent="-342900">
              <a:buAutoNum type="arabicPeriod"/>
            </a:pPr>
            <a:r>
              <a:rPr lang="en-US" sz="2000" dirty="0" smtClean="0"/>
              <a:t>bad for your health, </a:t>
            </a:r>
          </a:p>
          <a:p>
            <a:pPr marL="342900" indent="-342900">
              <a:buAutoNum type="arabicPeriod"/>
            </a:pPr>
            <a:r>
              <a:rPr lang="en-US" sz="2000" dirty="0" smtClean="0"/>
              <a:t>bad for your relationships and </a:t>
            </a:r>
          </a:p>
          <a:p>
            <a:pPr marL="342900" indent="-342900">
              <a:buAutoNum type="arabicPeriod"/>
            </a:pPr>
            <a:r>
              <a:rPr lang="en-US" sz="2000" dirty="0" smtClean="0"/>
              <a:t>can lead to distraction on the job (refer to points 1 and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857" y="2738791"/>
            <a:ext cx="2387653" cy="2366398"/>
          </a:xfrm>
          <a:prstGeom prst="rect">
            <a:avLst/>
          </a:prstGeom>
          <a:solidFill>
            <a:schemeClr val="tx1"/>
          </a:solidFill>
        </p:spPr>
      </p:pic>
      <p:pic>
        <p:nvPicPr>
          <p:cNvPr id="6" name="Picture 5"/>
          <p:cNvPicPr>
            <a:picLocks noChangeAspect="1"/>
          </p:cNvPicPr>
          <p:nvPr/>
        </p:nvPicPr>
        <p:blipFill rotWithShape="1">
          <a:blip r:embed="rId4"/>
          <a:srcRect t="20423" r="62701" b="2642"/>
          <a:stretch/>
        </p:blipFill>
        <p:spPr>
          <a:xfrm>
            <a:off x="411664" y="1301412"/>
            <a:ext cx="1876497" cy="2411826"/>
          </a:xfrm>
          <a:prstGeom prst="rect">
            <a:avLst/>
          </a:prstGeom>
        </p:spPr>
      </p:pic>
    </p:spTree>
    <p:extLst>
      <p:ext uri="{BB962C8B-B14F-4D97-AF65-F5344CB8AC3E}">
        <p14:creationId xmlns:p14="http://schemas.microsoft.com/office/powerpoint/2010/main" val="213232158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6800" y="1268730"/>
            <a:ext cx="6470764" cy="5589270"/>
          </a:xfrm>
        </p:spPr>
        <p:txBody>
          <a:bodyPr>
            <a:normAutofit/>
          </a:bodyPr>
          <a:lstStyle/>
          <a:p>
            <a:pPr algn="l"/>
            <a:r>
              <a:rPr lang="en-US" sz="1800" dirty="0" smtClean="0"/>
              <a:t>RELAX!</a:t>
            </a:r>
          </a:p>
          <a:p>
            <a:pPr marL="342900" indent="-342900" algn="l">
              <a:buFont typeface="Arial" panose="020B0604020202020204" pitchFamily="34" charset="0"/>
              <a:buChar char="•"/>
            </a:pPr>
            <a:r>
              <a:rPr lang="en-US" sz="1800" dirty="0" smtClean="0"/>
              <a:t>Deep breathing </a:t>
            </a:r>
          </a:p>
          <a:p>
            <a:pPr marL="342900" indent="-342900" algn="l">
              <a:buFont typeface="Arial" panose="020B0604020202020204" pitchFamily="34" charset="0"/>
              <a:buChar char="•"/>
            </a:pPr>
            <a:r>
              <a:rPr lang="en-US" sz="1800" dirty="0" smtClean="0"/>
              <a:t>Music</a:t>
            </a:r>
          </a:p>
          <a:p>
            <a:pPr marL="342900" indent="-342900" algn="l">
              <a:buFont typeface="Arial" panose="020B0604020202020204" pitchFamily="34" charset="0"/>
              <a:buChar char="•"/>
            </a:pPr>
            <a:r>
              <a:rPr lang="en-US" sz="1800" dirty="0" smtClean="0"/>
              <a:t>Get a massage</a:t>
            </a:r>
          </a:p>
          <a:p>
            <a:pPr marL="342900" indent="-342900" algn="l">
              <a:buFont typeface="Arial" panose="020B0604020202020204" pitchFamily="34" charset="0"/>
              <a:buChar char="•"/>
            </a:pPr>
            <a:r>
              <a:rPr lang="en-US" sz="1800" dirty="0" smtClean="0"/>
              <a:t>Practice Yoga</a:t>
            </a:r>
          </a:p>
          <a:p>
            <a:pPr marL="342900" indent="-342900" algn="l">
              <a:buFont typeface="Arial" panose="020B0604020202020204" pitchFamily="34" charset="0"/>
              <a:buChar char="•"/>
            </a:pPr>
            <a:r>
              <a:rPr lang="en-US" sz="1800" dirty="0" smtClean="0"/>
              <a:t>Meditation (close your eyes, breath for 5 min)</a:t>
            </a:r>
          </a:p>
          <a:p>
            <a:pPr marL="342900" indent="-342900" algn="l">
              <a:buFont typeface="Arial" panose="020B0604020202020204" pitchFamily="34" charset="0"/>
              <a:buChar char="•"/>
            </a:pPr>
            <a:r>
              <a:rPr lang="en-US" sz="1800" dirty="0" smtClean="0"/>
              <a:t>Soak in a hot tub!</a:t>
            </a:r>
          </a:p>
          <a:p>
            <a:pPr marL="342900" indent="-342900" algn="l">
              <a:buFont typeface="Arial" panose="020B0604020202020204" pitchFamily="34" charset="0"/>
              <a:buChar char="•"/>
            </a:pPr>
            <a:r>
              <a:rPr lang="en-US" sz="1800" dirty="0" smtClean="0"/>
              <a:t>Escape – go to a movie, play a computer game, veg out a bit</a:t>
            </a:r>
          </a:p>
          <a:p>
            <a:pPr marL="342900" indent="-342900" algn="l">
              <a:buFont typeface="Arial" panose="020B0604020202020204" pitchFamily="34" charset="0"/>
              <a:buChar char="•"/>
            </a:pPr>
            <a:endParaRPr lang="en-US" sz="1800" dirty="0"/>
          </a:p>
          <a:p>
            <a:pPr algn="l"/>
            <a:r>
              <a:rPr lang="en-US" sz="1800" dirty="0" smtClean="0"/>
              <a:t>Get Adequate Sleep – It is important to get enough 	rest</a:t>
            </a:r>
            <a:r>
              <a:rPr lang="en-US" sz="1800" dirty="0"/>
              <a:t>.</a:t>
            </a:r>
            <a:endParaRPr lang="en-US" sz="1800" dirty="0" smtClean="0"/>
          </a:p>
          <a:p>
            <a:pPr algn="l"/>
            <a:r>
              <a:rPr lang="en-US" sz="1800" dirty="0" smtClean="0"/>
              <a:t>Exercise Daily –  it doesn’t have to be a daily 	marathon, but do something. </a:t>
            </a:r>
          </a:p>
          <a:p>
            <a:pPr algn="l"/>
            <a:r>
              <a:rPr lang="en-US" sz="1800" dirty="0" smtClean="0"/>
              <a:t>Try and eat a healthy diet.  </a:t>
            </a:r>
          </a:p>
          <a:p>
            <a:pPr algn="l"/>
            <a:r>
              <a:rPr lang="en-US" sz="1800" dirty="0" smtClean="0"/>
              <a:t>Think about yourself – Stay calm!</a:t>
            </a:r>
          </a:p>
        </p:txBody>
      </p:sp>
      <p:pic>
        <p:nvPicPr>
          <p:cNvPr id="2" name="Picture 1"/>
          <p:cNvPicPr>
            <a:picLocks noChangeAspect="1"/>
          </p:cNvPicPr>
          <p:nvPr/>
        </p:nvPicPr>
        <p:blipFill>
          <a:blip r:embed="rId3"/>
          <a:stretch>
            <a:fillRect/>
          </a:stretch>
        </p:blipFill>
        <p:spPr>
          <a:xfrm>
            <a:off x="6891646" y="4340009"/>
            <a:ext cx="1982715" cy="1763295"/>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6891646" y="1309478"/>
            <a:ext cx="1972319" cy="2094892"/>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2854360" y="980025"/>
            <a:ext cx="2051135" cy="1825381"/>
          </a:xfrm>
          <a:prstGeom prst="rect">
            <a:avLst/>
          </a:prstGeom>
          <a:ln>
            <a:solidFill>
              <a:schemeClr val="tx1"/>
            </a:solidFill>
          </a:ln>
        </p:spPr>
      </p:pic>
      <p:sp>
        <p:nvSpPr>
          <p:cNvPr id="7" name="Title 1"/>
          <p:cNvSpPr txBox="1">
            <a:spLocks/>
          </p:cNvSpPr>
          <p:nvPr/>
        </p:nvSpPr>
        <p:spPr>
          <a:xfrm>
            <a:off x="431482" y="113667"/>
            <a:ext cx="8432483" cy="10895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sz="3000" b="0" dirty="0" smtClean="0">
                <a:effectLst>
                  <a:outerShdw blurRad="50800" dist="38100" dir="2700000" algn="tl" rotWithShape="0">
                    <a:srgbClr val="000000">
                      <a:alpha val="43000"/>
                    </a:srgbClr>
                  </a:outerShdw>
                </a:effectLst>
                <a:latin typeface="+mn-lt"/>
              </a:rPr>
              <a:t>Healthy ways of Coping with Stressful Situations</a:t>
            </a:r>
            <a:endParaRPr lang="en-US" sz="3000" b="0" dirty="0">
              <a:effectLst>
                <a:outerShdw blurRad="50800" dist="38100" dir="2700000" algn="tl" rotWithShape="0">
                  <a:srgbClr val="000000">
                    <a:alpha val="43000"/>
                  </a:srgbClr>
                </a:outerShdw>
              </a:effectLst>
              <a:latin typeface="+mn-lt"/>
            </a:endParaRPr>
          </a:p>
        </p:txBody>
      </p:sp>
    </p:spTree>
    <p:extLst>
      <p:ext uri="{BB962C8B-B14F-4D97-AF65-F5344CB8AC3E}">
        <p14:creationId xmlns:p14="http://schemas.microsoft.com/office/powerpoint/2010/main" val="108064572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38" y="1203252"/>
            <a:ext cx="6545057" cy="5359779"/>
          </a:xfrm>
        </p:spPr>
        <p:txBody>
          <a:bodyPr>
            <a:normAutofit/>
          </a:bodyPr>
          <a:lstStyle/>
          <a:p>
            <a:r>
              <a:rPr lang="en-US" sz="1800" dirty="0" smtClean="0"/>
              <a:t>Do Your Best – Stop aiming for perfection.  Just be proud of your accomplishments. All you can do is the best YOU can do.</a:t>
            </a:r>
          </a:p>
          <a:p>
            <a:r>
              <a:rPr lang="en-US" sz="1800" dirty="0" smtClean="0"/>
              <a:t>Accept that you can not control EVERYTHING! But you can influence how you respond to things.</a:t>
            </a:r>
          </a:p>
          <a:p>
            <a:r>
              <a:rPr lang="en-US" sz="1800" dirty="0" smtClean="0"/>
              <a:t>Put your stress in perspective. Is it really as bad as you think?</a:t>
            </a:r>
          </a:p>
          <a:p>
            <a:r>
              <a:rPr lang="en-US" sz="1800" dirty="0" smtClean="0"/>
              <a:t>Welcome humor.  A good laugh goes a long way. </a:t>
            </a:r>
          </a:p>
          <a:p>
            <a:r>
              <a:rPr lang="en-US" sz="1800" dirty="0" smtClean="0"/>
              <a:t>Get involved – Volunteer, find ways to get involved in your community that gives you a support network and a way to process everyday stress.</a:t>
            </a:r>
          </a:p>
          <a:p>
            <a:r>
              <a:rPr lang="en-US" sz="1800" dirty="0" smtClean="0"/>
              <a:t>Talk to someone.  Tell friends and family that you are feeling overwhelmed and that they can help. </a:t>
            </a:r>
          </a:p>
        </p:txBody>
      </p:sp>
      <p:sp>
        <p:nvSpPr>
          <p:cNvPr id="4" name="Title 1"/>
          <p:cNvSpPr>
            <a:spLocks noGrp="1"/>
          </p:cNvSpPr>
          <p:nvPr>
            <p:ph type="title"/>
          </p:nvPr>
        </p:nvSpPr>
        <p:spPr>
          <a:xfrm>
            <a:off x="431482" y="113667"/>
            <a:ext cx="8432483" cy="1089586"/>
          </a:xfrm>
        </p:spPr>
        <p:txBody>
          <a:bodyPr>
            <a:normAutofit/>
          </a:bodyPr>
          <a:lstStyle/>
          <a:p>
            <a:r>
              <a:rPr lang="en-US" sz="3000" dirty="0" smtClean="0">
                <a:effectLst>
                  <a:outerShdw blurRad="50800" dist="38100" dir="2700000" algn="tl" rotWithShape="0">
                    <a:srgbClr val="000000">
                      <a:alpha val="43000"/>
                    </a:srgbClr>
                  </a:outerShdw>
                </a:effectLst>
                <a:latin typeface="+mn-lt"/>
              </a:rPr>
              <a:t>Healthy ways of Coping with Stressful Situations</a:t>
            </a:r>
            <a:endParaRPr lang="en-US" sz="3000" dirty="0">
              <a:effectLst>
                <a:outerShdw blurRad="50800" dist="38100" dir="2700000" algn="tl" rotWithShape="0">
                  <a:srgbClr val="000000">
                    <a:alpha val="43000"/>
                  </a:srgbClr>
                </a:outerShdw>
              </a:effectLst>
              <a:latin typeface="+mn-lt"/>
            </a:endParaRPr>
          </a:p>
        </p:txBody>
      </p:sp>
      <p:pic>
        <p:nvPicPr>
          <p:cNvPr id="5" name="Picture 4"/>
          <p:cNvPicPr>
            <a:picLocks noChangeAspect="1"/>
          </p:cNvPicPr>
          <p:nvPr/>
        </p:nvPicPr>
        <p:blipFill>
          <a:blip r:embed="rId2"/>
          <a:stretch>
            <a:fillRect/>
          </a:stretch>
        </p:blipFill>
        <p:spPr>
          <a:xfrm>
            <a:off x="6545057" y="3136071"/>
            <a:ext cx="2447772" cy="2421108"/>
          </a:xfrm>
          <a:prstGeom prst="rect">
            <a:avLst/>
          </a:prstGeom>
        </p:spPr>
      </p:pic>
    </p:spTree>
    <p:extLst>
      <p:ext uri="{BB962C8B-B14F-4D97-AF65-F5344CB8AC3E}">
        <p14:creationId xmlns:p14="http://schemas.microsoft.com/office/powerpoint/2010/main" val="35301612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Three BIG Positive Factors</a:t>
            </a:r>
          </a:p>
        </p:txBody>
      </p:sp>
      <p:sp>
        <p:nvSpPr>
          <p:cNvPr id="2584579" name="Rectangle 3"/>
          <p:cNvSpPr>
            <a:spLocks noGrp="1" noChangeArrowheads="1"/>
          </p:cNvSpPr>
          <p:nvPr>
            <p:ph type="body" idx="1"/>
          </p:nvPr>
        </p:nvSpPr>
        <p:spPr/>
        <p:txBody>
          <a:bodyPr>
            <a:normAutofit/>
          </a:bodyPr>
          <a:lstStyle/>
          <a:p>
            <a:pPr marL="533400" indent="-533400">
              <a:spcBef>
                <a:spcPct val="50000"/>
              </a:spcBef>
              <a:buFontTx/>
              <a:buAutoNum type="arabicPeriod"/>
            </a:pPr>
            <a:r>
              <a:rPr lang="en-US" altLang="en-US" dirty="0" smtClean="0"/>
              <a:t>Energy Demands</a:t>
            </a:r>
          </a:p>
          <a:p>
            <a:pPr marL="533400" indent="-533400">
              <a:spcBef>
                <a:spcPct val="50000"/>
              </a:spcBef>
              <a:buFontTx/>
              <a:buAutoNum type="arabicPeriod"/>
            </a:pPr>
            <a:r>
              <a:rPr lang="en-US" altLang="en-US" dirty="0" smtClean="0"/>
              <a:t>Technology Needs</a:t>
            </a:r>
          </a:p>
          <a:p>
            <a:pPr marL="533400" indent="-533400">
              <a:spcBef>
                <a:spcPct val="50000"/>
              </a:spcBef>
              <a:buFontTx/>
              <a:buAutoNum type="arabicPeriod"/>
            </a:pPr>
            <a:r>
              <a:rPr lang="en-US" altLang="en-US" dirty="0" smtClean="0"/>
              <a:t>Industry Demographics</a:t>
            </a:r>
          </a:p>
        </p:txBody>
      </p:sp>
      <p:pic>
        <p:nvPicPr>
          <p:cNvPr id="26630"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33715" y="1600200"/>
            <a:ext cx="2428224" cy="19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4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584579">
                                            <p:txEl>
                                              <p:pRg st="0" end="0"/>
                                            </p:txEl>
                                          </p:spTgt>
                                        </p:tgtEl>
                                        <p:attrNameLst>
                                          <p:attrName>style.visibility</p:attrName>
                                        </p:attrNameLst>
                                      </p:cBhvr>
                                      <p:to>
                                        <p:strVal val="visible"/>
                                      </p:to>
                                    </p:set>
                                    <p:animEffect transition="in" filter="wipe(up)">
                                      <p:cBhvr>
                                        <p:cTn id="7" dur="1000"/>
                                        <p:tgtEl>
                                          <p:spTgt spid="2584579">
                                            <p:txEl>
                                              <p:pRg st="0" end="0"/>
                                            </p:txEl>
                                          </p:spTgt>
                                        </p:tgtEl>
                                      </p:cBhvr>
                                    </p:animEffect>
                                  </p:childTnLst>
                                </p:cTn>
                              </p:par>
                            </p:childTnLst>
                          </p:cTn>
                        </p:par>
                        <p:par>
                          <p:cTn id="8" fill="hold" nodeType="afterGroup">
                            <p:stCondLst>
                              <p:cond delay="2000"/>
                            </p:stCondLst>
                            <p:childTnLst>
                              <p:par>
                                <p:cTn id="9" presetID="22" presetClass="entr" presetSubtype="1" fill="hold" grpId="0" nodeType="afterEffect">
                                  <p:stCondLst>
                                    <p:cond delay="1000"/>
                                  </p:stCondLst>
                                  <p:childTnLst>
                                    <p:set>
                                      <p:cBhvr>
                                        <p:cTn id="10" dur="1" fill="hold">
                                          <p:stCondLst>
                                            <p:cond delay="0"/>
                                          </p:stCondLst>
                                        </p:cTn>
                                        <p:tgtEl>
                                          <p:spTgt spid="2584579">
                                            <p:txEl>
                                              <p:pRg st="1" end="1"/>
                                            </p:txEl>
                                          </p:spTgt>
                                        </p:tgtEl>
                                        <p:attrNameLst>
                                          <p:attrName>style.visibility</p:attrName>
                                        </p:attrNameLst>
                                      </p:cBhvr>
                                      <p:to>
                                        <p:strVal val="visible"/>
                                      </p:to>
                                    </p:set>
                                    <p:animEffect transition="in" filter="wipe(up)">
                                      <p:cBhvr>
                                        <p:cTn id="11" dur="1000"/>
                                        <p:tgtEl>
                                          <p:spTgt spid="2584579">
                                            <p:txEl>
                                              <p:pRg st="1" end="1"/>
                                            </p:txEl>
                                          </p:spTgt>
                                        </p:tgtEl>
                                      </p:cBhvr>
                                    </p:animEffect>
                                  </p:childTnLst>
                                </p:cTn>
                              </p:par>
                            </p:childTnLst>
                          </p:cTn>
                        </p:par>
                        <p:par>
                          <p:cTn id="12" fill="hold" nodeType="afterGroup">
                            <p:stCondLst>
                              <p:cond delay="4000"/>
                            </p:stCondLst>
                            <p:childTnLst>
                              <p:par>
                                <p:cTn id="13" presetID="22" presetClass="entr" presetSubtype="1" fill="hold" grpId="0" nodeType="afterEffect">
                                  <p:stCondLst>
                                    <p:cond delay="1000"/>
                                  </p:stCondLst>
                                  <p:childTnLst>
                                    <p:set>
                                      <p:cBhvr>
                                        <p:cTn id="14" dur="1" fill="hold">
                                          <p:stCondLst>
                                            <p:cond delay="0"/>
                                          </p:stCondLst>
                                        </p:cTn>
                                        <p:tgtEl>
                                          <p:spTgt spid="2584579">
                                            <p:txEl>
                                              <p:pRg st="2" end="2"/>
                                            </p:txEl>
                                          </p:spTgt>
                                        </p:tgtEl>
                                        <p:attrNameLst>
                                          <p:attrName>style.visibility</p:attrName>
                                        </p:attrNameLst>
                                      </p:cBhvr>
                                      <p:to>
                                        <p:strVal val="visible"/>
                                      </p:to>
                                    </p:set>
                                    <p:animEffect transition="in" filter="wipe(up)">
                                      <p:cBhvr>
                                        <p:cTn id="15" dur="1000"/>
                                        <p:tgtEl>
                                          <p:spTgt spid="258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457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27000" y="315947"/>
            <a:ext cx="8916988" cy="590550"/>
          </a:xfrm>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Demand UP, Production less certain</a:t>
            </a:r>
          </a:p>
        </p:txBody>
      </p:sp>
      <p:sp>
        <p:nvSpPr>
          <p:cNvPr id="28680" name="TextBox 3"/>
          <p:cNvSpPr txBox="1">
            <a:spLocks noChangeArrowheads="1"/>
          </p:cNvSpPr>
          <p:nvPr/>
        </p:nvSpPr>
        <p:spPr bwMode="auto">
          <a:xfrm>
            <a:off x="1948437" y="1549057"/>
            <a:ext cx="307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400" i="0" dirty="0">
                <a:solidFill>
                  <a:schemeClr val="tx1"/>
                </a:solidFill>
                <a:latin typeface="+mn-lt"/>
              </a:rPr>
              <a:t>As You Have Seen…</a:t>
            </a:r>
          </a:p>
        </p:txBody>
      </p:sp>
      <p:pic>
        <p:nvPicPr>
          <p:cNvPr id="4" name="Picture 3"/>
          <p:cNvPicPr>
            <a:picLocks noChangeAspect="1"/>
          </p:cNvPicPr>
          <p:nvPr/>
        </p:nvPicPr>
        <p:blipFill>
          <a:blip r:embed="rId3"/>
          <a:stretch>
            <a:fillRect/>
          </a:stretch>
        </p:blipFill>
        <p:spPr>
          <a:xfrm>
            <a:off x="605606" y="4149726"/>
            <a:ext cx="4352925" cy="2085975"/>
          </a:xfrm>
          <a:prstGeom prst="rect">
            <a:avLst/>
          </a:prstGeom>
        </p:spPr>
      </p:pic>
      <p:grpSp>
        <p:nvGrpSpPr>
          <p:cNvPr id="28677" name="Group 65"/>
          <p:cNvGrpSpPr>
            <a:grpSpLocks/>
          </p:cNvGrpSpPr>
          <p:nvPr/>
        </p:nvGrpSpPr>
        <p:grpSpPr bwMode="auto">
          <a:xfrm>
            <a:off x="4901381" y="4303713"/>
            <a:ext cx="2714625" cy="1567497"/>
            <a:chOff x="6599668" y="1759556"/>
            <a:chExt cx="2714092" cy="2285549"/>
          </a:xfrm>
        </p:grpSpPr>
        <p:sp>
          <p:nvSpPr>
            <p:cNvPr id="28701" name="Text Box 26"/>
            <p:cNvSpPr txBox="1">
              <a:spLocks noChangeArrowheads="1"/>
            </p:cNvSpPr>
            <p:nvPr/>
          </p:nvSpPr>
          <p:spPr bwMode="auto">
            <a:xfrm>
              <a:off x="7484960" y="2073948"/>
              <a:ext cx="1828800" cy="1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buFontTx/>
                <a:buNone/>
              </a:pPr>
              <a:r>
                <a:rPr lang="en-US" altLang="en-US" sz="2000" i="0" dirty="0">
                  <a:solidFill>
                    <a:srgbClr val="FFFFCC"/>
                  </a:solidFill>
                  <a:latin typeface="Comic Sans MS" panose="030F0702030302020204" pitchFamily="66" charset="0"/>
                </a:rPr>
                <a:t>Geoscientists are Needed to Fill this GAP?</a:t>
              </a:r>
            </a:p>
          </p:txBody>
        </p:sp>
        <p:grpSp>
          <p:nvGrpSpPr>
            <p:cNvPr id="28702" name="Group 29"/>
            <p:cNvGrpSpPr>
              <a:grpSpLocks/>
            </p:cNvGrpSpPr>
            <p:nvPr/>
          </p:nvGrpSpPr>
          <p:grpSpPr bwMode="auto">
            <a:xfrm>
              <a:off x="6599668" y="1759556"/>
              <a:ext cx="873474" cy="2285549"/>
              <a:chOff x="3974" y="967"/>
              <a:chExt cx="638" cy="1563"/>
            </a:xfrm>
          </p:grpSpPr>
          <p:sp>
            <p:nvSpPr>
              <p:cNvPr id="28703" name="Line 27"/>
              <p:cNvSpPr>
                <a:spLocks noChangeShapeType="1"/>
              </p:cNvSpPr>
              <p:nvPr/>
            </p:nvSpPr>
            <p:spPr bwMode="auto">
              <a:xfrm>
                <a:off x="3974" y="967"/>
                <a:ext cx="638" cy="422"/>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4" name="Line 28"/>
              <p:cNvSpPr>
                <a:spLocks noChangeShapeType="1"/>
              </p:cNvSpPr>
              <p:nvPr/>
            </p:nvSpPr>
            <p:spPr bwMode="auto">
              <a:xfrm flipV="1">
                <a:off x="3974" y="2108"/>
                <a:ext cx="638" cy="422"/>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aphicFrame>
        <p:nvGraphicFramePr>
          <p:cNvPr id="17" name="Object 1"/>
          <p:cNvGraphicFramePr>
            <a:graphicFrameLocks noChangeAspect="1"/>
          </p:cNvGraphicFramePr>
          <p:nvPr>
            <p:extLst>
              <p:ext uri="{D42A27DB-BD31-4B8C-83A1-F6EECF244321}">
                <p14:modId xmlns:p14="http://schemas.microsoft.com/office/powerpoint/2010/main" val="3368841076"/>
              </p:ext>
            </p:extLst>
          </p:nvPr>
        </p:nvGraphicFramePr>
        <p:xfrm>
          <a:off x="5079468" y="1277246"/>
          <a:ext cx="3053719" cy="3010116"/>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1827" y="3698067"/>
            <a:ext cx="209681" cy="26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ooter Placeholder 1"/>
          <p:cNvSpPr txBox="1">
            <a:spLocks/>
          </p:cNvSpPr>
          <p:nvPr/>
        </p:nvSpPr>
        <p:spPr bwMode="auto">
          <a:xfrm>
            <a:off x="5408364" y="3754101"/>
            <a:ext cx="4456880"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000" dirty="0" smtClean="0">
                <a:solidFill>
                  <a:srgbClr val="000000"/>
                </a:solidFill>
              </a:rPr>
              <a:t>BP Energy Outlook 2035</a:t>
            </a:r>
          </a:p>
          <a:p>
            <a:endParaRPr lang="en-US" sz="1600" dirty="0">
              <a:solidFill>
                <a:srgbClr val="000000"/>
              </a:solidFill>
            </a:endParaRPr>
          </a:p>
        </p:txBody>
      </p:sp>
    </p:spTree>
    <p:extLst>
      <p:ext uri="{BB962C8B-B14F-4D97-AF65-F5344CB8AC3E}">
        <p14:creationId xmlns:p14="http://schemas.microsoft.com/office/powerpoint/2010/main" val="6734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253294"/>
            <a:ext cx="8229600" cy="710783"/>
          </a:xfrm>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Sources of Energy Forecast</a:t>
            </a:r>
          </a:p>
        </p:txBody>
      </p:sp>
      <p:pic>
        <p:nvPicPr>
          <p:cNvPr id="3" name="Picture 2"/>
          <p:cNvPicPr>
            <a:picLocks noChangeAspect="1"/>
          </p:cNvPicPr>
          <p:nvPr/>
        </p:nvPicPr>
        <p:blipFill>
          <a:blip r:embed="rId3"/>
          <a:stretch>
            <a:fillRect/>
          </a:stretch>
        </p:blipFill>
        <p:spPr>
          <a:xfrm>
            <a:off x="461962" y="1219200"/>
            <a:ext cx="7991475" cy="5033546"/>
          </a:xfrm>
          <a:prstGeom prst="rect">
            <a:avLst/>
          </a:prstGeom>
        </p:spPr>
      </p:pic>
    </p:spTree>
    <p:extLst>
      <p:ext uri="{BB962C8B-B14F-4D97-AF65-F5344CB8AC3E}">
        <p14:creationId xmlns:p14="http://schemas.microsoft.com/office/powerpoint/2010/main" val="305094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Technology Needs</a:t>
            </a:r>
          </a:p>
        </p:txBody>
      </p:sp>
      <p:sp>
        <p:nvSpPr>
          <p:cNvPr id="25604" name="Rectangle 3"/>
          <p:cNvSpPr>
            <a:spLocks noGrp="1" noChangeArrowheads="1"/>
          </p:cNvSpPr>
          <p:nvPr>
            <p:ph type="body" idx="1"/>
          </p:nvPr>
        </p:nvSpPr>
        <p:spPr>
          <a:xfrm>
            <a:off x="496888" y="1273175"/>
            <a:ext cx="7772400" cy="1128939"/>
          </a:xfrm>
        </p:spPr>
        <p:txBody>
          <a:bodyPr>
            <a:normAutofit/>
          </a:bodyPr>
          <a:lstStyle/>
          <a:p>
            <a:pPr>
              <a:lnSpc>
                <a:spcPct val="95000"/>
              </a:lnSpc>
              <a:spcBef>
                <a:spcPct val="50000"/>
              </a:spcBef>
            </a:pPr>
            <a:r>
              <a:rPr lang="en-US" altLang="en-US" sz="2800" dirty="0" smtClean="0"/>
              <a:t>To meet energy demands, we can’t count on simply making ‘giant new discoveries’</a:t>
            </a:r>
          </a:p>
        </p:txBody>
      </p:sp>
      <p:sp>
        <p:nvSpPr>
          <p:cNvPr id="7" name="Rectangle 3"/>
          <p:cNvSpPr txBox="1">
            <a:spLocks noChangeArrowheads="1"/>
          </p:cNvSpPr>
          <p:nvPr/>
        </p:nvSpPr>
        <p:spPr>
          <a:xfrm>
            <a:off x="496888" y="2373088"/>
            <a:ext cx="7772400" cy="29060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5000"/>
              </a:lnSpc>
              <a:spcBef>
                <a:spcPct val="50000"/>
              </a:spcBef>
            </a:pPr>
            <a:r>
              <a:rPr lang="en-US" altLang="en-US" sz="2800" dirty="0" smtClean="0"/>
              <a:t>In addition to making new discoveries, we need to get more out of what we already have found:</a:t>
            </a:r>
          </a:p>
        </p:txBody>
      </p:sp>
      <p:sp>
        <p:nvSpPr>
          <p:cNvPr id="8" name="Rectangle 3"/>
          <p:cNvSpPr txBox="1">
            <a:spLocks noChangeArrowheads="1"/>
          </p:cNvSpPr>
          <p:nvPr/>
        </p:nvSpPr>
        <p:spPr bwMode="auto">
          <a:xfrm>
            <a:off x="496888" y="3021470"/>
            <a:ext cx="77724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eaLnBrk="0" fontAlgn="base" hangingPunct="0">
              <a:spcBef>
                <a:spcPct val="20000"/>
              </a:spcBef>
              <a:spcAft>
                <a:spcPct val="0"/>
              </a:spcAft>
              <a:buChar char="»"/>
              <a:defRPr>
                <a:solidFill>
                  <a:schemeClr val="bg1"/>
                </a:solidFill>
                <a:latin typeface="+mn-lt"/>
              </a:defRPr>
            </a:lvl6pPr>
            <a:lvl7pPr marL="2971800" indent="-228600" algn="l" rtl="0" eaLnBrk="0" fontAlgn="base" hangingPunct="0">
              <a:spcBef>
                <a:spcPct val="20000"/>
              </a:spcBef>
              <a:spcAft>
                <a:spcPct val="0"/>
              </a:spcAft>
              <a:buChar char="»"/>
              <a:defRPr>
                <a:solidFill>
                  <a:schemeClr val="bg1"/>
                </a:solidFill>
                <a:latin typeface="+mn-lt"/>
              </a:defRPr>
            </a:lvl7pPr>
            <a:lvl8pPr marL="3429000" indent="-228600" algn="l" rtl="0" eaLnBrk="0" fontAlgn="base" hangingPunct="0">
              <a:spcBef>
                <a:spcPct val="20000"/>
              </a:spcBef>
              <a:spcAft>
                <a:spcPct val="0"/>
              </a:spcAft>
              <a:buChar char="»"/>
              <a:defRPr>
                <a:solidFill>
                  <a:schemeClr val="bg1"/>
                </a:solidFill>
                <a:latin typeface="+mn-lt"/>
              </a:defRPr>
            </a:lvl8pPr>
            <a:lvl9pPr marL="3886200" indent="-228600" algn="l" rtl="0" eaLnBrk="0" fontAlgn="base" hangingPunct="0">
              <a:spcBef>
                <a:spcPct val="20000"/>
              </a:spcBef>
              <a:spcAft>
                <a:spcPct val="0"/>
              </a:spcAft>
              <a:buChar char="»"/>
              <a:defRPr>
                <a:solidFill>
                  <a:schemeClr val="bg1"/>
                </a:solidFill>
                <a:latin typeface="+mn-lt"/>
              </a:defRPr>
            </a:lvl9pPr>
          </a:lstStyle>
          <a:p>
            <a:pPr marL="0" indent="0">
              <a:lnSpc>
                <a:spcPct val="95000"/>
              </a:lnSpc>
              <a:spcBef>
                <a:spcPct val="50000"/>
              </a:spcBef>
              <a:buFontTx/>
              <a:buNone/>
              <a:defRPr/>
            </a:pPr>
            <a:r>
              <a:rPr lang="en-US" altLang="en-US" sz="3200" b="0" i="0" kern="0" dirty="0" smtClean="0"/>
              <a:t> </a:t>
            </a:r>
          </a:p>
          <a:p>
            <a:pPr marL="1143000" lvl="1" indent="-342900">
              <a:lnSpc>
                <a:spcPct val="95000"/>
              </a:lnSpc>
              <a:spcBef>
                <a:spcPct val="50000"/>
              </a:spcBef>
              <a:defRPr/>
            </a:pPr>
            <a:r>
              <a:rPr lang="en-US" altLang="en-US" b="0" i="0" kern="0" dirty="0" smtClean="0">
                <a:solidFill>
                  <a:schemeClr val="tx1"/>
                </a:solidFill>
              </a:rPr>
              <a:t>New life in old fields</a:t>
            </a:r>
          </a:p>
          <a:p>
            <a:pPr marL="1143000" lvl="1" indent="-342900">
              <a:lnSpc>
                <a:spcPct val="95000"/>
              </a:lnSpc>
              <a:spcBef>
                <a:spcPct val="50000"/>
              </a:spcBef>
              <a:defRPr/>
            </a:pPr>
            <a:r>
              <a:rPr lang="en-US" altLang="en-US" b="0" i="0" kern="0" dirty="0" smtClean="0">
                <a:solidFill>
                  <a:schemeClr val="tx1"/>
                </a:solidFill>
              </a:rPr>
              <a:t>Make ‘uneconomic’ reserves economic</a:t>
            </a:r>
          </a:p>
          <a:p>
            <a:pPr>
              <a:lnSpc>
                <a:spcPct val="95000"/>
              </a:lnSpc>
              <a:spcBef>
                <a:spcPct val="50000"/>
              </a:spcBef>
              <a:defRPr/>
            </a:pPr>
            <a:r>
              <a:rPr lang="en-US" altLang="en-US" b="0" i="0" kern="0" dirty="0" smtClean="0">
                <a:solidFill>
                  <a:schemeClr val="tx1"/>
                </a:solidFill>
              </a:rPr>
              <a:t>Technology, and the people to develop and apply it, will be the key</a:t>
            </a:r>
          </a:p>
        </p:txBody>
      </p:sp>
    </p:spTree>
    <p:extLst>
      <p:ext uri="{BB962C8B-B14F-4D97-AF65-F5344CB8AC3E}">
        <p14:creationId xmlns:p14="http://schemas.microsoft.com/office/powerpoint/2010/main" val="115070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up)">
                                      <p:cBhvr>
                                        <p:cTn id="15" dur="500"/>
                                        <p:tgtEl>
                                          <p:spTgt spid="8">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wipe(up)">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up)">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Industry Demographics</a:t>
            </a:r>
          </a:p>
        </p:txBody>
      </p:sp>
      <p:pic>
        <p:nvPicPr>
          <p:cNvPr id="3" name="Picture 2"/>
          <p:cNvPicPr>
            <a:picLocks noChangeAspect="1"/>
          </p:cNvPicPr>
          <p:nvPr/>
        </p:nvPicPr>
        <p:blipFill>
          <a:blip r:embed="rId3"/>
          <a:stretch>
            <a:fillRect/>
          </a:stretch>
        </p:blipFill>
        <p:spPr>
          <a:xfrm>
            <a:off x="581025" y="1290637"/>
            <a:ext cx="7981950" cy="5019675"/>
          </a:xfrm>
          <a:prstGeom prst="rect">
            <a:avLst/>
          </a:prstGeom>
        </p:spPr>
      </p:pic>
    </p:spTree>
    <p:extLst>
      <p:ext uri="{BB962C8B-B14F-4D97-AF65-F5344CB8AC3E}">
        <p14:creationId xmlns:p14="http://schemas.microsoft.com/office/powerpoint/2010/main" val="170386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Career Forecasts – by 2021</a:t>
            </a:r>
          </a:p>
        </p:txBody>
      </p:sp>
      <p:sp>
        <p:nvSpPr>
          <p:cNvPr id="8" name="Rectangle 7"/>
          <p:cNvSpPr/>
          <p:nvPr/>
        </p:nvSpPr>
        <p:spPr>
          <a:xfrm>
            <a:off x="503238" y="1128713"/>
            <a:ext cx="5506926" cy="818480"/>
          </a:xfrm>
          <a:prstGeom prst="rect">
            <a:avLst/>
          </a:prstGeom>
        </p:spPr>
        <p:txBody>
          <a:bodyPr wrap="none" lIns="91425" tIns="45713" rIns="91425" bIns="45713">
            <a:spAutoFit/>
          </a:bodyPr>
          <a:lstStyle/>
          <a:p>
            <a:pPr marL="365703" indent="-255993" eaLnBrk="1" fontAlgn="auto" hangingPunct="1">
              <a:lnSpc>
                <a:spcPct val="150000"/>
              </a:lnSpc>
              <a:spcBef>
                <a:spcPts val="600"/>
              </a:spcBef>
              <a:spcAft>
                <a:spcPts val="0"/>
              </a:spcAft>
              <a:buClr>
                <a:srgbClr val="3891A7"/>
              </a:buClr>
              <a:buSzPct val="68000"/>
              <a:defRPr/>
            </a:pP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262,627 geoscience jobs today</a:t>
            </a:r>
            <a:endParaRPr lang="en-US" sz="3200" dirty="0">
              <a:effectLst>
                <a:outerShdw blurRad="38100" dist="38100" dir="2700000" algn="tl">
                  <a:srgbClr val="000000">
                    <a:alpha val="43137"/>
                  </a:srgbClr>
                </a:outerShdw>
              </a:effectLst>
              <a:latin typeface="Arial Narrow" pitchFamily="34" charset="0"/>
              <a:ea typeface="ＭＳ Ｐゴシック" charset="0"/>
              <a:cs typeface="ＭＳ Ｐゴシック" charset="0"/>
            </a:endParaRPr>
          </a:p>
        </p:txBody>
      </p:sp>
      <p:sp>
        <p:nvSpPr>
          <p:cNvPr id="9" name="Rectangle 8"/>
          <p:cNvSpPr/>
          <p:nvPr/>
        </p:nvSpPr>
        <p:spPr>
          <a:xfrm>
            <a:off x="269875" y="1984375"/>
            <a:ext cx="6029325" cy="646113"/>
          </a:xfrm>
          <a:prstGeom prst="rect">
            <a:avLst/>
          </a:prstGeom>
        </p:spPr>
        <p:txBody>
          <a:bodyPr wrap="none" lIns="91425" tIns="45713" rIns="91425" bIns="45713">
            <a:spAutoFit/>
          </a:bodyPr>
          <a:lstStyle/>
          <a:p>
            <a:pPr marL="365125" indent="-255588" eaLnBrk="1" hangingPunct="1">
              <a:spcBef>
                <a:spcPts val="600"/>
              </a:spcBef>
              <a:buClr>
                <a:srgbClr val="3891A7"/>
              </a:buClr>
              <a:buSzPct val="68000"/>
              <a:defRPr/>
            </a:pPr>
            <a:r>
              <a:rPr lang="en-US" sz="3600" dirty="0">
                <a:effectLst>
                  <a:outerShdw blurRad="38100" dist="38100" dir="2700000" algn="tl">
                    <a:srgbClr val="C0C0C0"/>
                  </a:outerShdw>
                </a:effectLst>
                <a:latin typeface="Arial Narrow" pitchFamily="34" charset="0"/>
              </a:rPr>
              <a:t>~130,000 </a:t>
            </a:r>
            <a:r>
              <a:rPr lang="en-US" sz="2000" dirty="0">
                <a:latin typeface="Arial Narrow" pitchFamily="34" charset="0"/>
              </a:rPr>
              <a:t>geoscientists expected to </a:t>
            </a:r>
            <a:r>
              <a:rPr lang="en-US" sz="2800" dirty="0">
                <a:effectLst>
                  <a:outerShdw blurRad="38100" dist="38100" dir="2700000" algn="tl">
                    <a:srgbClr val="C0C0C0"/>
                  </a:outerShdw>
                </a:effectLst>
                <a:latin typeface="Arial Narrow" pitchFamily="34" charset="0"/>
              </a:rPr>
              <a:t>retire </a:t>
            </a:r>
            <a:r>
              <a:rPr lang="en-US" sz="2000" dirty="0">
                <a:latin typeface="Arial Narrow" pitchFamily="34" charset="0"/>
                <a:ea typeface="ＭＳ Ｐゴシック" charset="0"/>
                <a:cs typeface="ＭＳ Ｐゴシック" charset="0"/>
              </a:rPr>
              <a:t>by 2021 </a:t>
            </a:r>
            <a:endParaRPr lang="en-US" sz="2000" dirty="0">
              <a:effectLst>
                <a:outerShdw blurRad="38100" dist="38100" dir="2700000" algn="tl">
                  <a:srgbClr val="C0C0C0"/>
                </a:outerShdw>
              </a:effectLst>
              <a:latin typeface="Arial Narrow" pitchFamily="34" charset="0"/>
            </a:endParaRPr>
          </a:p>
        </p:txBody>
      </p:sp>
      <p:sp>
        <p:nvSpPr>
          <p:cNvPr id="10" name="Rectangle 9"/>
          <p:cNvSpPr/>
          <p:nvPr/>
        </p:nvSpPr>
        <p:spPr>
          <a:xfrm>
            <a:off x="692150" y="2441575"/>
            <a:ext cx="5319375" cy="818480"/>
          </a:xfrm>
          <a:prstGeom prst="rect">
            <a:avLst/>
          </a:prstGeom>
        </p:spPr>
        <p:txBody>
          <a:bodyPr wrap="none" lIns="91425" tIns="45713" rIns="91425" bIns="45713">
            <a:spAutoFit/>
          </a:bodyPr>
          <a:lstStyle/>
          <a:p>
            <a:pPr marL="365703" indent="-255993" eaLnBrk="1" fontAlgn="auto" hangingPunct="1">
              <a:lnSpc>
                <a:spcPct val="150000"/>
              </a:lnSpc>
              <a:spcBef>
                <a:spcPts val="600"/>
              </a:spcBef>
              <a:spcAft>
                <a:spcPts val="0"/>
              </a:spcAft>
              <a:buClr>
                <a:srgbClr val="3891A7"/>
              </a:buClr>
              <a:buSzPct val="68000"/>
              <a:defRPr/>
            </a:pP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72,000</a:t>
            </a:r>
            <a:r>
              <a:rPr lang="en-US" sz="24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 </a:t>
            </a:r>
            <a:r>
              <a:rPr lang="en-US" sz="2000" dirty="0">
                <a:latin typeface="Arial Narrow" pitchFamily="34" charset="0"/>
                <a:ea typeface="ＭＳ Ｐゴシック" charset="0"/>
                <a:cs typeface="ＭＳ Ｐゴシック" charset="0"/>
              </a:rPr>
              <a:t>geoscience job </a:t>
            </a:r>
            <a:r>
              <a:rPr lang="en-US" sz="28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growth</a:t>
            </a:r>
            <a:r>
              <a:rPr lang="en-US" sz="3600" dirty="0">
                <a:latin typeface="Arial Narrow" pitchFamily="34" charset="0"/>
                <a:ea typeface="ＭＳ Ｐゴシック" charset="0"/>
                <a:cs typeface="ＭＳ Ｐゴシック" charset="0"/>
              </a:rPr>
              <a:t> </a:t>
            </a:r>
            <a:r>
              <a:rPr lang="en-US" sz="2000" dirty="0">
                <a:latin typeface="Arial Narrow" pitchFamily="34" charset="0"/>
                <a:ea typeface="ＭＳ Ｐゴシック" charset="0"/>
                <a:cs typeface="ＭＳ Ｐゴシック" charset="0"/>
              </a:rPr>
              <a:t>by 2021 (BLS)</a:t>
            </a:r>
          </a:p>
        </p:txBody>
      </p:sp>
      <p:sp>
        <p:nvSpPr>
          <p:cNvPr id="12" name="Rectangle 11"/>
          <p:cNvSpPr/>
          <p:nvPr/>
        </p:nvSpPr>
        <p:spPr>
          <a:xfrm>
            <a:off x="598488" y="3127375"/>
            <a:ext cx="6577012" cy="1831975"/>
          </a:xfrm>
          <a:prstGeom prst="rect">
            <a:avLst/>
          </a:prstGeom>
        </p:spPr>
        <p:txBody>
          <a:bodyPr lIns="91425" tIns="45713" rIns="91425" bIns="45713">
            <a:spAutoFit/>
          </a:bodyPr>
          <a:lstStyle/>
          <a:p>
            <a:pPr marL="365703" indent="-255993" eaLnBrk="1" fontAlgn="auto" hangingPunct="1">
              <a:lnSpc>
                <a:spcPct val="150000"/>
              </a:lnSpc>
              <a:spcBef>
                <a:spcPts val="600"/>
              </a:spcBef>
              <a:spcAft>
                <a:spcPts val="0"/>
              </a:spcAft>
              <a:buClr>
                <a:srgbClr val="3891A7"/>
              </a:buClr>
              <a:buSzPct val="68000"/>
              <a:defRPr/>
            </a:pP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 15,000</a:t>
            </a:r>
            <a:r>
              <a:rPr lang="en-US" dirty="0">
                <a:latin typeface="Arial Narrow" pitchFamily="34" charset="0"/>
                <a:ea typeface="ＭＳ Ｐゴシック" charset="0"/>
                <a:cs typeface="ＭＳ Ｐゴシック" charset="0"/>
              </a:rPr>
              <a:t> </a:t>
            </a:r>
            <a:r>
              <a:rPr lang="en-US" sz="2000" dirty="0">
                <a:latin typeface="Arial Narrow" pitchFamily="34" charset="0"/>
                <a:ea typeface="ＭＳ Ｐゴシック" charset="0"/>
                <a:cs typeface="ＭＳ Ｐゴシック" charset="0"/>
              </a:rPr>
              <a:t>total</a:t>
            </a:r>
            <a:r>
              <a:rPr lang="en-US" dirty="0">
                <a:latin typeface="Arial Narrow" pitchFamily="34" charset="0"/>
                <a:ea typeface="ＭＳ Ｐゴシック" charset="0"/>
                <a:cs typeface="ＭＳ Ｐゴシック" charset="0"/>
              </a:rPr>
              <a:t> </a:t>
            </a:r>
            <a:r>
              <a:rPr lang="en-US" sz="28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new graduates </a:t>
            </a:r>
            <a:r>
              <a:rPr lang="en-US" sz="2000" dirty="0">
                <a:latin typeface="Arial Narrow" pitchFamily="34" charset="0"/>
                <a:ea typeface="ＭＳ Ｐゴシック" charset="0"/>
                <a:cs typeface="ＭＳ Ｐゴシック" charset="0"/>
              </a:rPr>
              <a:t>(MS or PhD)</a:t>
            </a:r>
          </a:p>
          <a:p>
            <a:pPr marL="365703" indent="-255993" eaLnBrk="1" fontAlgn="auto" hangingPunct="1">
              <a:lnSpc>
                <a:spcPct val="150000"/>
              </a:lnSpc>
              <a:spcBef>
                <a:spcPts val="600"/>
              </a:spcBef>
              <a:spcAft>
                <a:spcPts val="0"/>
              </a:spcAft>
              <a:buClr>
                <a:srgbClr val="3891A7"/>
              </a:buClr>
              <a:buSzPct val="68000"/>
              <a:defRPr/>
            </a:pPr>
            <a:r>
              <a:rPr lang="en-US"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 </a:t>
            </a: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45,000</a:t>
            </a:r>
            <a:r>
              <a:rPr lang="en-US"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 </a:t>
            </a:r>
            <a:r>
              <a:rPr lang="en-US" sz="2000" dirty="0">
                <a:latin typeface="Arial Narrow" pitchFamily="34" charset="0"/>
                <a:ea typeface="ＭＳ Ｐゴシック" charset="0"/>
                <a:cs typeface="ＭＳ Ｐゴシック" charset="0"/>
              </a:rPr>
              <a:t>total</a:t>
            </a:r>
            <a:r>
              <a:rPr lang="en-US" dirty="0">
                <a:latin typeface="Arial Narrow" pitchFamily="34" charset="0"/>
                <a:ea typeface="ＭＳ Ｐゴシック" charset="0"/>
                <a:cs typeface="ＭＳ Ｐゴシック" charset="0"/>
              </a:rPr>
              <a:t> </a:t>
            </a:r>
            <a:r>
              <a:rPr lang="en-US" sz="28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new graduates </a:t>
            </a:r>
            <a:r>
              <a:rPr lang="en-US" sz="2000" dirty="0">
                <a:latin typeface="Arial Narrow" pitchFamily="34" charset="0"/>
                <a:ea typeface="ＭＳ Ｐゴシック" charset="0"/>
                <a:cs typeface="ＭＳ Ｐゴシック" charset="0"/>
              </a:rPr>
              <a:t>if </a:t>
            </a:r>
            <a:r>
              <a:rPr lang="en-US" sz="2000" dirty="0" smtClean="0">
                <a:latin typeface="Arial Narrow" pitchFamily="34" charset="0"/>
                <a:ea typeface="ＭＳ Ｐゴシック" charset="0"/>
                <a:cs typeface="ＭＳ Ｐゴシック" charset="0"/>
              </a:rPr>
              <a:t>also </a:t>
            </a:r>
            <a:r>
              <a:rPr lang="en-US" sz="2000" dirty="0">
                <a:latin typeface="Arial Narrow" pitchFamily="34" charset="0"/>
                <a:ea typeface="ＭＳ Ｐゴシック" charset="0"/>
                <a:cs typeface="ＭＳ Ｐゴシック" charset="0"/>
              </a:rPr>
              <a:t>hiring BS/BA</a:t>
            </a:r>
            <a:endParaRPr lang="en-US" sz="2000" dirty="0">
              <a:effectLst>
                <a:outerShdw blurRad="38100" dist="38100" dir="2700000" algn="tl">
                  <a:srgbClr val="000000">
                    <a:alpha val="43137"/>
                  </a:srgbClr>
                </a:outerShdw>
              </a:effectLst>
              <a:latin typeface="Arial Narrow" pitchFamily="34" charset="0"/>
              <a:ea typeface="ＭＳ Ｐゴシック" charset="0"/>
              <a:cs typeface="ＭＳ Ｐゴシック" charset="0"/>
            </a:endParaRPr>
          </a:p>
        </p:txBody>
      </p:sp>
      <p:sp>
        <p:nvSpPr>
          <p:cNvPr id="13" name="TextBox 12"/>
          <p:cNvSpPr txBox="1">
            <a:spLocks noChangeArrowheads="1"/>
          </p:cNvSpPr>
          <p:nvPr/>
        </p:nvSpPr>
        <p:spPr bwMode="auto">
          <a:xfrm>
            <a:off x="2860675" y="3878263"/>
            <a:ext cx="762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r>
              <a:rPr lang="en-US" altLang="en-US" sz="3000" dirty="0">
                <a:solidFill>
                  <a:schemeClr val="tx1"/>
                </a:solidFill>
                <a:latin typeface="Arial" panose="020B0604020202020204" pitchFamily="34" charset="0"/>
                <a:ea typeface="MS PGothic" panose="020B0600070205080204" pitchFamily="34" charset="-128"/>
                <a:cs typeface="Arial" panose="020B0604020202020204" pitchFamily="34" charset="0"/>
              </a:rPr>
              <a:t>OR</a:t>
            </a:r>
          </a:p>
        </p:txBody>
      </p:sp>
      <p:sp>
        <p:nvSpPr>
          <p:cNvPr id="14" name="Rectangle 13"/>
          <p:cNvSpPr/>
          <p:nvPr/>
        </p:nvSpPr>
        <p:spPr>
          <a:xfrm>
            <a:off x="2309813" y="5277643"/>
            <a:ext cx="4351337" cy="868363"/>
          </a:xfrm>
          <a:prstGeom prst="rect">
            <a:avLst/>
          </a:prstGeom>
        </p:spPr>
        <p:txBody>
          <a:bodyPr wrap="none" lIns="91425" tIns="45713" rIns="91425" bIns="45713">
            <a:spAutoFit/>
          </a:bodyPr>
          <a:lstStyle/>
          <a:p>
            <a:pPr marL="365703" indent="-255993" eaLnBrk="1" fontAlgn="auto" hangingPunct="1">
              <a:lnSpc>
                <a:spcPct val="90000"/>
              </a:lnSpc>
              <a:spcBef>
                <a:spcPts val="0"/>
              </a:spcBef>
              <a:spcAft>
                <a:spcPts val="0"/>
              </a:spcAft>
              <a:buClr>
                <a:srgbClr val="3891A7"/>
              </a:buClr>
              <a:buSzPct val="68000"/>
              <a:defRPr/>
            </a:pP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Net deficit </a:t>
            </a:r>
            <a:r>
              <a:rPr lang="en-US" sz="2000" dirty="0">
                <a:latin typeface="Arial Narrow" pitchFamily="34" charset="0"/>
                <a:ea typeface="ＭＳ Ｐゴシック" charset="0"/>
                <a:cs typeface="ＭＳ Ｐゴシック" charset="0"/>
              </a:rPr>
              <a:t>of over </a:t>
            </a:r>
            <a:r>
              <a:rPr lang="en-US" sz="3600" dirty="0">
                <a:effectLst>
                  <a:outerShdw blurRad="38100" dist="38100" dir="2700000" algn="tl">
                    <a:srgbClr val="000000">
                      <a:alpha val="43137"/>
                    </a:srgbClr>
                  </a:outerShdw>
                </a:effectLst>
                <a:latin typeface="Arial Narrow" pitchFamily="34" charset="0"/>
                <a:ea typeface="ＭＳ Ｐゴシック" charset="0"/>
                <a:cs typeface="ＭＳ Ｐゴシック" charset="0"/>
              </a:rPr>
              <a:t>150,000</a:t>
            </a:r>
            <a:r>
              <a:rPr lang="en-US" dirty="0">
                <a:latin typeface="Arial Narrow" pitchFamily="34" charset="0"/>
                <a:ea typeface="ＭＳ Ｐゴシック" charset="0"/>
                <a:cs typeface="ＭＳ Ｐゴシック" charset="0"/>
              </a:rPr>
              <a:t> </a:t>
            </a:r>
          </a:p>
          <a:p>
            <a:pPr marL="365703" indent="-255993" eaLnBrk="1" fontAlgn="auto" hangingPunct="1">
              <a:lnSpc>
                <a:spcPct val="90000"/>
              </a:lnSpc>
              <a:spcBef>
                <a:spcPts val="0"/>
              </a:spcBef>
              <a:spcAft>
                <a:spcPts val="0"/>
              </a:spcAft>
              <a:buClr>
                <a:srgbClr val="3891A7"/>
              </a:buClr>
              <a:buSzPct val="68000"/>
              <a:defRPr/>
            </a:pPr>
            <a:r>
              <a:rPr lang="en-US" sz="2000" dirty="0">
                <a:latin typeface="Arial Narrow" pitchFamily="34" charset="0"/>
                <a:ea typeface="ＭＳ Ｐゴシック" charset="0"/>
                <a:cs typeface="ＭＳ Ｐゴシック" charset="0"/>
              </a:rPr>
              <a:t>                                  geoscientists by 2021</a:t>
            </a:r>
          </a:p>
        </p:txBody>
      </p:sp>
      <p:cxnSp>
        <p:nvCxnSpPr>
          <p:cNvPr id="15" name="Elbow Connector 14"/>
          <p:cNvCxnSpPr/>
          <p:nvPr/>
        </p:nvCxnSpPr>
        <p:spPr>
          <a:xfrm>
            <a:off x="1500188" y="4923754"/>
            <a:ext cx="900113" cy="697583"/>
          </a:xfrm>
          <a:prstGeom prst="bentConnector3">
            <a:avLst>
              <a:gd name="adj1" fmla="val 50000"/>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6877" name="Rectangle 18"/>
          <p:cNvSpPr>
            <a:spLocks noChangeArrowheads="1"/>
          </p:cNvSpPr>
          <p:nvPr/>
        </p:nvSpPr>
        <p:spPr bwMode="auto">
          <a:xfrm>
            <a:off x="7562542" y="5913165"/>
            <a:ext cx="15814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smtClean="0">
                <a:solidFill>
                  <a:schemeClr val="tx1"/>
                </a:solidFill>
                <a:latin typeface="Arial" panose="020B0604020202020204" pitchFamily="34" charset="0"/>
                <a:cs typeface="Arial" panose="020B0604020202020204" pitchFamily="34" charset="0"/>
              </a:rPr>
              <a:t>And </a:t>
            </a:r>
            <a:r>
              <a:rPr lang="en-US" altLang="en-US" sz="1400" dirty="0" smtClean="0">
                <a:solidFill>
                  <a:schemeClr val="tx1"/>
                </a:solidFill>
                <a:latin typeface="Arial" panose="020B0604020202020204" pitchFamily="34" charset="0"/>
                <a:cs typeface="Arial" panose="020B0604020202020204" pitchFamily="34" charset="0"/>
              </a:rPr>
              <a:t>Eric </a:t>
            </a:r>
            <a:r>
              <a:rPr lang="en-US" altLang="en-US" sz="1400" dirty="0">
                <a:solidFill>
                  <a:schemeClr val="tx1"/>
                </a:solidFill>
                <a:latin typeface="Arial" panose="020B0604020202020204" pitchFamily="34" charset="0"/>
                <a:cs typeface="Arial" panose="020B0604020202020204" pitchFamily="34" charset="0"/>
              </a:rPr>
              <a:t>M. Riggs </a:t>
            </a:r>
          </a:p>
        </p:txBody>
      </p:sp>
      <p:pic>
        <p:nvPicPr>
          <p:cNvPr id="16" name="Picture 15" descr="AGI-Logo-Tagline-Digital-Outlines-WhiteLetters-RGB.eps"/>
          <p:cNvPicPr>
            <a:picLocks noChangeAspect="1"/>
          </p:cNvPicPr>
          <p:nvPr/>
        </p:nvPicPr>
        <p:blipFill>
          <a:blip r:embed="rId2" cstate="print"/>
          <a:stretch>
            <a:fillRect/>
          </a:stretch>
        </p:blipFill>
        <p:spPr>
          <a:xfrm>
            <a:off x="7321617" y="5477496"/>
            <a:ext cx="1365183" cy="457200"/>
          </a:xfrm>
          <a:prstGeom prst="rect">
            <a:avLst/>
          </a:prstGeom>
        </p:spPr>
      </p:pic>
    </p:spTree>
    <p:extLst>
      <p:ext uri="{BB962C8B-B14F-4D97-AF65-F5344CB8AC3E}">
        <p14:creationId xmlns:p14="http://schemas.microsoft.com/office/powerpoint/2010/main" val="246928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Two Major Concerns</a:t>
            </a:r>
          </a:p>
        </p:txBody>
      </p:sp>
      <p:sp>
        <p:nvSpPr>
          <p:cNvPr id="37892" name="Text Box 7"/>
          <p:cNvSpPr txBox="1">
            <a:spLocks noChangeArrowheads="1"/>
          </p:cNvSpPr>
          <p:nvPr/>
        </p:nvSpPr>
        <p:spPr bwMode="auto">
          <a:xfrm>
            <a:off x="403225" y="2982913"/>
            <a:ext cx="4457700"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28575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a:lnSpc>
                <a:spcPct val="95000"/>
              </a:lnSpc>
              <a:spcBef>
                <a:spcPct val="45000"/>
              </a:spcBef>
              <a:buFont typeface="Symbol" panose="05050102010706020507" pitchFamily="18" charset="2"/>
              <a:buChar char="·"/>
            </a:pPr>
            <a:r>
              <a:rPr lang="en-US" altLang="en-US" sz="2000" i="0" dirty="0">
                <a:solidFill>
                  <a:schemeClr val="tx1"/>
                </a:solidFill>
              </a:rPr>
              <a:t>Recent drop in the price of oil 	(down </a:t>
            </a:r>
            <a:r>
              <a:rPr lang="en-US" altLang="en-US" sz="2000" i="0" dirty="0" smtClean="0">
                <a:solidFill>
                  <a:schemeClr val="tx1"/>
                </a:solidFill>
              </a:rPr>
              <a:t>about 50</a:t>
            </a:r>
            <a:r>
              <a:rPr lang="en-US" altLang="en-US" sz="2000" i="0" dirty="0">
                <a:solidFill>
                  <a:schemeClr val="tx1"/>
                </a:solidFill>
              </a:rPr>
              <a:t>%)</a:t>
            </a:r>
          </a:p>
        </p:txBody>
      </p:sp>
      <p:grpSp>
        <p:nvGrpSpPr>
          <p:cNvPr id="8" name="Group 7"/>
          <p:cNvGrpSpPr>
            <a:grpSpLocks/>
          </p:cNvGrpSpPr>
          <p:nvPr/>
        </p:nvGrpSpPr>
        <p:grpSpPr bwMode="auto">
          <a:xfrm>
            <a:off x="403225" y="4108144"/>
            <a:ext cx="7810500" cy="1999015"/>
            <a:chOff x="403543" y="4108098"/>
            <a:chExt cx="7809656" cy="1999522"/>
          </a:xfrm>
        </p:grpSpPr>
        <p:sp>
          <p:nvSpPr>
            <p:cNvPr id="2" name="Text Box 7"/>
            <p:cNvSpPr txBox="1">
              <a:spLocks noChangeArrowheads="1"/>
            </p:cNvSpPr>
            <p:nvPr/>
          </p:nvSpPr>
          <p:spPr bwMode="auto">
            <a:xfrm>
              <a:off x="403543" y="4783263"/>
              <a:ext cx="5263581" cy="116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28575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a:lnSpc>
                  <a:spcPct val="95000"/>
                </a:lnSpc>
                <a:spcBef>
                  <a:spcPct val="45000"/>
                </a:spcBef>
                <a:buFont typeface="Symbol" panose="05050102010706020507" pitchFamily="18" charset="2"/>
                <a:buChar char="·"/>
                <a:defRPr/>
              </a:pPr>
              <a:r>
                <a:rPr lang="en-US" altLang="en-US" sz="2000" i="0" dirty="0" smtClean="0">
                  <a:solidFill>
                    <a:schemeClr val="tx1"/>
                  </a:solidFill>
                </a:rPr>
                <a:t>Number of Geoscience Majors 	is high</a:t>
              </a:r>
            </a:p>
            <a:p>
              <a:pPr marL="0" indent="0">
                <a:lnSpc>
                  <a:spcPct val="95000"/>
                </a:lnSpc>
                <a:spcBef>
                  <a:spcPct val="45000"/>
                </a:spcBef>
                <a:buFontTx/>
                <a:buNone/>
                <a:defRPr/>
              </a:pPr>
              <a:endParaRPr lang="en-US" altLang="en-US" sz="1600" dirty="0">
                <a:solidFill>
                  <a:schemeClr val="tx1"/>
                </a:solidFill>
              </a:endParaRPr>
            </a:p>
            <a:p>
              <a:pPr marL="0" indent="0">
                <a:lnSpc>
                  <a:spcPct val="95000"/>
                </a:lnSpc>
                <a:spcBef>
                  <a:spcPct val="45000"/>
                </a:spcBef>
                <a:buFontTx/>
                <a:buNone/>
                <a:defRPr/>
              </a:pPr>
              <a:r>
                <a:rPr lang="en-US" altLang="en-US" sz="2000" i="0" dirty="0" smtClean="0">
                  <a:solidFill>
                    <a:schemeClr val="tx1"/>
                  </a:solidFill>
                </a:rPr>
                <a:t>        </a:t>
              </a:r>
              <a:r>
                <a:rPr lang="en-US" altLang="en-US" sz="1600" i="0" dirty="0" smtClean="0">
                  <a:solidFill>
                    <a:srgbClr val="FFFF99"/>
                  </a:solidFill>
                </a:rPr>
                <a:t>                       a recent AAPG/SEG Student Expo</a:t>
              </a:r>
            </a:p>
          </p:txBody>
        </p:sp>
        <p:pic>
          <p:nvPicPr>
            <p:cNvPr id="37899"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33792" y="4108098"/>
              <a:ext cx="2479407" cy="199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4" name="Group 1"/>
          <p:cNvGrpSpPr>
            <a:grpSpLocks/>
          </p:cNvGrpSpPr>
          <p:nvPr/>
        </p:nvGrpSpPr>
        <p:grpSpPr bwMode="auto">
          <a:xfrm>
            <a:off x="5040313" y="1504950"/>
            <a:ext cx="3173412" cy="2352675"/>
            <a:chOff x="5040313" y="1504950"/>
            <a:chExt cx="2619375" cy="1941513"/>
          </a:xfrm>
        </p:grpSpPr>
        <p:pic>
          <p:nvPicPr>
            <p:cNvPr id="37896"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0313" y="1504950"/>
              <a:ext cx="261937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8"/>
            <p:cNvSpPr txBox="1">
              <a:spLocks noChangeArrowheads="1"/>
            </p:cNvSpPr>
            <p:nvPr/>
          </p:nvSpPr>
          <p:spPr bwMode="auto">
            <a:xfrm>
              <a:off x="5416179" y="2728032"/>
              <a:ext cx="1493996" cy="3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100" b="1" i="0" dirty="0" smtClean="0">
                  <a:solidFill>
                    <a:srgbClr val="FF0000"/>
                  </a:solidFill>
                  <a:latin typeface="Arial" panose="020B0604020202020204" pitchFamily="34" charset="0"/>
                </a:rPr>
                <a:t>Price </a:t>
              </a:r>
              <a:r>
                <a:rPr lang="en-US" altLang="en-US" sz="1100" b="1" i="0" dirty="0">
                  <a:solidFill>
                    <a:srgbClr val="FF0000"/>
                  </a:solidFill>
                  <a:latin typeface="Arial" panose="020B0604020202020204" pitchFamily="34" charset="0"/>
                </a:rPr>
                <a:t>of Brent Crude Oil as of </a:t>
              </a:r>
              <a:r>
                <a:rPr lang="en-US" altLang="en-US" sz="1100" b="1" i="0" dirty="0" smtClean="0">
                  <a:solidFill>
                    <a:srgbClr val="FF0000"/>
                  </a:solidFill>
                  <a:latin typeface="Arial" panose="020B0604020202020204" pitchFamily="34" charset="0"/>
                </a:rPr>
                <a:t>Dec </a:t>
              </a:r>
              <a:r>
                <a:rPr lang="en-US" altLang="en-US" sz="1100" b="1" i="0" dirty="0">
                  <a:solidFill>
                    <a:srgbClr val="FF0000"/>
                  </a:solidFill>
                  <a:latin typeface="Arial" panose="020B0604020202020204" pitchFamily="34" charset="0"/>
                </a:rPr>
                <a:t>9, 2014</a:t>
              </a:r>
            </a:p>
          </p:txBody>
        </p:sp>
      </p:grpSp>
      <p:pic>
        <p:nvPicPr>
          <p:cNvPr id="378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317625"/>
            <a:ext cx="2514669"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56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Some History: 1946 to 1970</a:t>
            </a:r>
          </a:p>
        </p:txBody>
      </p:sp>
      <p:pic>
        <p:nvPicPr>
          <p:cNvPr id="38916"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2755" t="3377" r="3442" b="1998"/>
          <a:stretch/>
        </p:blipFill>
        <p:spPr bwMode="auto">
          <a:xfrm>
            <a:off x="711200" y="1412240"/>
            <a:ext cx="3296920" cy="30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7"/>
          <p:cNvSpPr txBox="1">
            <a:spLocks noChangeArrowheads="1"/>
          </p:cNvSpPr>
          <p:nvPr/>
        </p:nvSpPr>
        <p:spPr bwMode="auto">
          <a:xfrm>
            <a:off x="4514850" y="1417638"/>
            <a:ext cx="4184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28575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a:lnSpc>
                <a:spcPct val="95000"/>
              </a:lnSpc>
              <a:spcBef>
                <a:spcPct val="45000"/>
              </a:spcBef>
              <a:buFont typeface="Symbol" panose="05050102010706020507" pitchFamily="18" charset="2"/>
              <a:buChar char="·"/>
            </a:pPr>
            <a:r>
              <a:rPr lang="en-US" altLang="en-US" sz="2000" i="0" dirty="0">
                <a:solidFill>
                  <a:schemeClr val="tx1"/>
                </a:solidFill>
              </a:rPr>
              <a:t>US demand was </a:t>
            </a:r>
            <a:r>
              <a:rPr lang="en-US" altLang="en-US" sz="2000" i="0" dirty="0">
                <a:solidFill>
                  <a:srgbClr val="FFFF00"/>
                </a:solidFill>
              </a:rPr>
              <a:t>less</a:t>
            </a:r>
            <a:r>
              <a:rPr lang="en-US" altLang="en-US" sz="2000" i="0" dirty="0">
                <a:solidFill>
                  <a:schemeClr val="tx1"/>
                </a:solidFill>
              </a:rPr>
              <a:t> than our production capacity – the spigots were </a:t>
            </a:r>
            <a:r>
              <a:rPr lang="en-US" altLang="en-US" sz="2000" i="0" dirty="0">
                <a:solidFill>
                  <a:srgbClr val="FFFF00"/>
                </a:solidFill>
              </a:rPr>
              <a:t>not </a:t>
            </a:r>
            <a:r>
              <a:rPr lang="en-US" altLang="en-US" sz="2000" i="0" dirty="0">
                <a:solidFill>
                  <a:schemeClr val="tx1"/>
                </a:solidFill>
              </a:rPr>
              <a:t>open 100%</a:t>
            </a:r>
          </a:p>
          <a:p>
            <a:pPr>
              <a:lnSpc>
                <a:spcPct val="95000"/>
              </a:lnSpc>
              <a:spcBef>
                <a:spcPct val="45000"/>
              </a:spcBef>
              <a:buFont typeface="Symbol" panose="05050102010706020507" pitchFamily="18" charset="2"/>
              <a:buChar char="·"/>
            </a:pPr>
            <a:r>
              <a:rPr lang="en-US" altLang="en-US" sz="2000" i="0" dirty="0">
                <a:solidFill>
                  <a:schemeClr val="tx1"/>
                </a:solidFill>
              </a:rPr>
              <a:t>We did not require imported oil to meet our needs</a:t>
            </a:r>
          </a:p>
          <a:p>
            <a:pPr>
              <a:lnSpc>
                <a:spcPct val="95000"/>
              </a:lnSpc>
              <a:spcBef>
                <a:spcPct val="45000"/>
              </a:spcBef>
              <a:buFont typeface="Symbol" panose="05050102010706020507" pitchFamily="18" charset="2"/>
              <a:buChar char="·"/>
            </a:pPr>
            <a:r>
              <a:rPr lang="en-US" altLang="en-US" sz="2000" i="0" dirty="0">
                <a:solidFill>
                  <a:schemeClr val="tx1"/>
                </a:solidFill>
              </a:rPr>
              <a:t>Oil prices were quite stable</a:t>
            </a:r>
          </a:p>
        </p:txBody>
      </p:sp>
      <p:pic>
        <p:nvPicPr>
          <p:cNvPr id="3" name="Picture 2"/>
          <p:cNvPicPr>
            <a:picLocks noChangeAspect="1"/>
          </p:cNvPicPr>
          <p:nvPr/>
        </p:nvPicPr>
        <p:blipFill rotWithShape="1">
          <a:blip r:embed="rId3"/>
          <a:srcRect l="817" t="1203" r="-1"/>
          <a:stretch/>
        </p:blipFill>
        <p:spPr>
          <a:xfrm>
            <a:off x="4832819" y="4022746"/>
            <a:ext cx="3334868" cy="1891486"/>
          </a:xfrm>
          <a:prstGeom prst="rect">
            <a:avLst/>
          </a:prstGeom>
        </p:spPr>
      </p:pic>
    </p:spTree>
    <p:extLst>
      <p:ext uri="{BB962C8B-B14F-4D97-AF65-F5344CB8AC3E}">
        <p14:creationId xmlns:p14="http://schemas.microsoft.com/office/powerpoint/2010/main" val="180952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More Recent History: 1970 - 2014</a:t>
            </a:r>
          </a:p>
        </p:txBody>
      </p:sp>
      <p:sp>
        <p:nvSpPr>
          <p:cNvPr id="5" name="Text Box 7"/>
          <p:cNvSpPr txBox="1">
            <a:spLocks noChangeArrowheads="1"/>
          </p:cNvSpPr>
          <p:nvPr/>
        </p:nvSpPr>
        <p:spPr bwMode="auto">
          <a:xfrm>
            <a:off x="312738" y="1339850"/>
            <a:ext cx="850265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28575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a:lnSpc>
                <a:spcPct val="95000"/>
              </a:lnSpc>
              <a:spcBef>
                <a:spcPct val="45000"/>
              </a:spcBef>
              <a:buFont typeface="Symbol" panose="05050102010706020507" pitchFamily="18" charset="2"/>
              <a:buChar char="·"/>
              <a:defRPr/>
            </a:pPr>
            <a:r>
              <a:rPr lang="en-US" altLang="en-US" sz="2000" i="0" dirty="0" smtClean="0">
                <a:solidFill>
                  <a:schemeClr val="tx1"/>
                </a:solidFill>
              </a:rPr>
              <a:t>US demand </a:t>
            </a:r>
            <a:r>
              <a:rPr lang="en-US" altLang="en-US" sz="2000" i="0" dirty="0" smtClean="0">
                <a:solidFill>
                  <a:srgbClr val="FFFF00"/>
                </a:solidFill>
              </a:rPr>
              <a:t>exceed </a:t>
            </a:r>
            <a:r>
              <a:rPr lang="en-US" altLang="en-US" sz="2000" i="0" dirty="0" smtClean="0">
                <a:solidFill>
                  <a:schemeClr val="tx1"/>
                </a:solidFill>
              </a:rPr>
              <a:t>US production capacity – the spigots </a:t>
            </a:r>
            <a:r>
              <a:rPr lang="en-US" altLang="en-US" sz="2000" i="0" dirty="0" smtClean="0">
                <a:solidFill>
                  <a:srgbClr val="FFFF00"/>
                </a:solidFill>
              </a:rPr>
              <a:t>were</a:t>
            </a:r>
            <a:r>
              <a:rPr lang="en-US" altLang="en-US" sz="2000" i="0" dirty="0" smtClean="0">
                <a:solidFill>
                  <a:schemeClr val="tx1"/>
                </a:solidFill>
              </a:rPr>
              <a:t> opened 	100%</a:t>
            </a:r>
          </a:p>
          <a:p>
            <a:pPr>
              <a:lnSpc>
                <a:spcPct val="95000"/>
              </a:lnSpc>
              <a:spcBef>
                <a:spcPct val="45000"/>
              </a:spcBef>
              <a:buFont typeface="Symbol" panose="05050102010706020507" pitchFamily="18" charset="2"/>
              <a:buChar char="·"/>
              <a:defRPr/>
            </a:pPr>
            <a:r>
              <a:rPr lang="en-US" altLang="en-US" sz="2000" i="0" dirty="0" smtClean="0">
                <a:solidFill>
                  <a:schemeClr val="tx1"/>
                </a:solidFill>
              </a:rPr>
              <a:t>Henceforth we </a:t>
            </a:r>
            <a:r>
              <a:rPr lang="en-US" altLang="en-US" sz="2000" i="0" dirty="0" smtClean="0">
                <a:solidFill>
                  <a:srgbClr val="FFFF00"/>
                </a:solidFill>
              </a:rPr>
              <a:t>required</a:t>
            </a:r>
            <a:r>
              <a:rPr lang="en-US" altLang="en-US" sz="2000" i="0" dirty="0" smtClean="0">
                <a:solidFill>
                  <a:schemeClr val="tx1"/>
                </a:solidFill>
              </a:rPr>
              <a:t> imported oil to meet our energy needs</a:t>
            </a:r>
          </a:p>
          <a:p>
            <a:pPr>
              <a:lnSpc>
                <a:spcPct val="95000"/>
              </a:lnSpc>
              <a:spcBef>
                <a:spcPct val="45000"/>
              </a:spcBef>
              <a:buFont typeface="Symbol" panose="05050102010706020507" pitchFamily="18" charset="2"/>
              <a:buChar char="·"/>
              <a:defRPr/>
            </a:pPr>
            <a:r>
              <a:rPr lang="en-US" altLang="en-US" sz="2000" i="0" dirty="0" smtClean="0">
                <a:solidFill>
                  <a:schemeClr val="tx1"/>
                </a:solidFill>
              </a:rPr>
              <a:t>World economic and political events drive price extremes</a:t>
            </a:r>
          </a:p>
          <a:p>
            <a:pPr lvl="1" indent="-342900">
              <a:lnSpc>
                <a:spcPct val="95000"/>
              </a:lnSpc>
              <a:spcBef>
                <a:spcPct val="45000"/>
              </a:spcBef>
              <a:buFont typeface="+mj-lt"/>
              <a:buAutoNum type="arabicPeriod"/>
              <a:defRPr/>
            </a:pPr>
            <a:r>
              <a:rPr lang="en-US" altLang="en-US" sz="1600" i="0" dirty="0" smtClean="0">
                <a:solidFill>
                  <a:schemeClr val="tx1"/>
                </a:solidFill>
              </a:rPr>
              <a:t>Concerns over supply disruptions</a:t>
            </a:r>
          </a:p>
          <a:p>
            <a:pPr lvl="1" indent="-342900">
              <a:lnSpc>
                <a:spcPct val="95000"/>
              </a:lnSpc>
              <a:spcBef>
                <a:spcPct val="45000"/>
              </a:spcBef>
              <a:buFont typeface="+mj-lt"/>
              <a:buAutoNum type="arabicPeriod"/>
              <a:defRPr/>
            </a:pPr>
            <a:r>
              <a:rPr lang="en-US" altLang="en-US" sz="1600" i="0" dirty="0" smtClean="0">
                <a:solidFill>
                  <a:schemeClr val="tx1"/>
                </a:solidFill>
              </a:rPr>
              <a:t>Production quotes of suppliers</a:t>
            </a:r>
          </a:p>
          <a:p>
            <a:pPr marL="400050" lvl="1" indent="0">
              <a:lnSpc>
                <a:spcPct val="95000"/>
              </a:lnSpc>
              <a:spcBef>
                <a:spcPct val="45000"/>
              </a:spcBef>
              <a:buFontTx/>
              <a:buNone/>
              <a:defRPr/>
            </a:pPr>
            <a:endParaRPr lang="en-US" altLang="en-US" sz="1600" i="0" dirty="0" smtClean="0">
              <a:solidFill>
                <a:schemeClr val="tx1"/>
              </a:solidFill>
            </a:endParaRPr>
          </a:p>
        </p:txBody>
      </p:sp>
      <p:sp>
        <p:nvSpPr>
          <p:cNvPr id="40969" name="Text Box 7"/>
          <p:cNvSpPr txBox="1">
            <a:spLocks noChangeArrowheads="1"/>
          </p:cNvSpPr>
          <p:nvPr/>
        </p:nvSpPr>
        <p:spPr bwMode="auto">
          <a:xfrm>
            <a:off x="4435475" y="2885716"/>
            <a:ext cx="44799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3429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startAt="3"/>
            </a:pPr>
            <a:r>
              <a:rPr lang="en-US" altLang="en-US" sz="1600" i="0" dirty="0">
                <a:solidFill>
                  <a:schemeClr val="tx1"/>
                </a:solidFill>
              </a:rPr>
              <a:t>World financial instabilities</a:t>
            </a:r>
          </a:p>
          <a:p>
            <a:pPr lvl="1">
              <a:lnSpc>
                <a:spcPct val="95000"/>
              </a:lnSpc>
              <a:spcBef>
                <a:spcPct val="45000"/>
              </a:spcBef>
              <a:buFont typeface="Tahoma" panose="020B0604030504040204" pitchFamily="34" charset="0"/>
              <a:buAutoNum type="arabicPeriod" startAt="3"/>
            </a:pPr>
            <a:r>
              <a:rPr lang="en-US" altLang="en-US" sz="1600" i="0" dirty="0">
                <a:solidFill>
                  <a:schemeClr val="tx1"/>
                </a:solidFill>
              </a:rPr>
              <a:t>Production from Unconventionals</a:t>
            </a:r>
          </a:p>
        </p:txBody>
      </p:sp>
      <p:pic>
        <p:nvPicPr>
          <p:cNvPr id="39942"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675" y="3779838"/>
            <a:ext cx="3152775" cy="23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6140450" y="5322888"/>
            <a:ext cx="1822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b="1" i="1" dirty="0" smtClean="0">
                <a:solidFill>
                  <a:srgbClr val="FFCC00"/>
                </a:solidFill>
                <a:latin typeface="Arial" panose="020B0604020202020204" pitchFamily="34" charset="0"/>
              </a:rPr>
              <a:t>Late 1973</a:t>
            </a:r>
          </a:p>
          <a:p>
            <a:pPr algn="ctr">
              <a:spcBef>
                <a:spcPct val="0"/>
              </a:spcBef>
              <a:buFontTx/>
              <a:buNone/>
            </a:pPr>
            <a:r>
              <a:rPr lang="en-US" altLang="en-US" sz="1600" b="1" i="1" dirty="0" smtClean="0">
                <a:solidFill>
                  <a:srgbClr val="FFCC00"/>
                </a:solidFill>
                <a:latin typeface="Arial" panose="020B0604020202020204" pitchFamily="34" charset="0"/>
              </a:rPr>
              <a:t>Oil </a:t>
            </a:r>
            <a:r>
              <a:rPr lang="en-US" altLang="en-US" sz="1600" b="1" i="1" dirty="0">
                <a:solidFill>
                  <a:srgbClr val="FFCC00"/>
                </a:solidFill>
                <a:latin typeface="Arial" panose="020B0604020202020204" pitchFamily="34" charset="0"/>
              </a:rPr>
              <a:t>Embargo led to long gas lines</a:t>
            </a:r>
          </a:p>
        </p:txBody>
      </p:sp>
    </p:spTree>
    <p:extLst>
      <p:ext uri="{BB962C8B-B14F-4D97-AF65-F5344CB8AC3E}">
        <p14:creationId xmlns:p14="http://schemas.microsoft.com/office/powerpoint/2010/main" val="3668843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childTnLst>
                          </p:cTn>
                        </p:par>
                        <p:par>
                          <p:cTn id="24" fill="hold" nodeType="afterGroup">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40969"/>
                                        </p:tgtEl>
                                        <p:attrNameLst>
                                          <p:attrName>style.visibility</p:attrName>
                                        </p:attrNameLst>
                                      </p:cBhvr>
                                      <p:to>
                                        <p:strVal val="visible"/>
                                      </p:to>
                                    </p:set>
                                    <p:animEffect transition="in" filter="wipe(up)">
                                      <p:cBhvr>
                                        <p:cTn id="27" dur="500"/>
                                        <p:tgtEl>
                                          <p:spTgt spid="40969"/>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fade">
                                      <p:cBhvr>
                                        <p:cTn id="31" dur="500"/>
                                        <p:tgtEl>
                                          <p:spTgt spid="3994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0969"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sz="3000" dirty="0" smtClean="0">
                <a:effectLst>
                  <a:outerShdw blurRad="50800" dist="38100" dir="2700000" algn="tl" rotWithShape="0">
                    <a:srgbClr val="000000">
                      <a:alpha val="43000"/>
                    </a:srgbClr>
                  </a:outerShdw>
                </a:effectLst>
                <a:latin typeface="+mn-lt"/>
              </a:rPr>
              <a:t>Presentation Outline</a:t>
            </a:r>
          </a:p>
        </p:txBody>
      </p:sp>
      <p:sp>
        <p:nvSpPr>
          <p:cNvPr id="9220" name="Rectangle 3"/>
          <p:cNvSpPr>
            <a:spLocks noGrp="1" noChangeArrowheads="1"/>
          </p:cNvSpPr>
          <p:nvPr>
            <p:ph type="body" idx="1"/>
          </p:nvPr>
        </p:nvSpPr>
        <p:spPr>
          <a:xfrm>
            <a:off x="457200" y="1270000"/>
            <a:ext cx="8495930" cy="4882444"/>
          </a:xfrm>
        </p:spPr>
        <p:txBody>
          <a:bodyPr>
            <a:normAutofit fontScale="47500" lnSpcReduction="20000"/>
          </a:bodyPr>
          <a:lstStyle/>
          <a:p>
            <a:pPr>
              <a:spcBef>
                <a:spcPct val="80000"/>
              </a:spcBef>
            </a:pPr>
            <a:r>
              <a:rPr lang="en-US" altLang="en-US" b="1" dirty="0" smtClean="0"/>
              <a:t>Industry Outlook </a:t>
            </a:r>
            <a:r>
              <a:rPr lang="en-US" altLang="en-US" b="1" dirty="0" smtClean="0">
                <a:solidFill>
                  <a:srgbClr val="FFFF99"/>
                </a:solidFill>
              </a:rPr>
              <a:t>(Section 1)</a:t>
            </a:r>
          </a:p>
          <a:p>
            <a:pPr lvl="1">
              <a:spcBef>
                <a:spcPct val="80000"/>
              </a:spcBef>
            </a:pPr>
            <a:r>
              <a:rPr lang="en-US" altLang="en-US" b="1" dirty="0" smtClean="0"/>
              <a:t>Where is the market going in the near and long term?</a:t>
            </a:r>
          </a:p>
          <a:p>
            <a:pPr lvl="1">
              <a:spcBef>
                <a:spcPct val="80000"/>
              </a:spcBef>
            </a:pPr>
            <a:r>
              <a:rPr lang="en-US" altLang="en-US" b="1" dirty="0" smtClean="0"/>
              <a:t>What are some of the causes of the current contraction? </a:t>
            </a:r>
          </a:p>
          <a:p>
            <a:pPr>
              <a:spcBef>
                <a:spcPct val="80000"/>
              </a:spcBef>
            </a:pPr>
            <a:r>
              <a:rPr lang="en-US" altLang="en-US" b="1" dirty="0" smtClean="0"/>
              <a:t>Careers / Jobs in the Geosciences  </a:t>
            </a:r>
            <a:r>
              <a:rPr lang="en-US" altLang="en-US" b="1" dirty="0" smtClean="0">
                <a:solidFill>
                  <a:srgbClr val="FFFF99"/>
                </a:solidFill>
              </a:rPr>
              <a:t>(Section 2)</a:t>
            </a:r>
          </a:p>
          <a:p>
            <a:pPr lvl="1">
              <a:spcBef>
                <a:spcPct val="80000"/>
              </a:spcBef>
            </a:pPr>
            <a:r>
              <a:rPr lang="en-US" altLang="en-US" b="1" dirty="0" smtClean="0"/>
              <a:t>Geoscientist across the economy and in Government</a:t>
            </a:r>
            <a:r>
              <a:rPr lang="en-US" altLang="en-US" b="1" dirty="0"/>
              <a:t>, Academia, </a:t>
            </a:r>
            <a:r>
              <a:rPr lang="en-US" altLang="en-US" b="1" dirty="0" smtClean="0"/>
              <a:t>and Industry</a:t>
            </a:r>
            <a:endParaRPr lang="en-US" altLang="en-US" b="1" dirty="0"/>
          </a:p>
          <a:p>
            <a:pPr lvl="1">
              <a:spcBef>
                <a:spcPct val="80000"/>
              </a:spcBef>
            </a:pPr>
            <a:r>
              <a:rPr lang="en-US" altLang="en-US" b="1" dirty="0" smtClean="0"/>
              <a:t>Broaden you experience!</a:t>
            </a:r>
          </a:p>
          <a:p>
            <a:pPr>
              <a:spcBef>
                <a:spcPct val="80000"/>
              </a:spcBef>
            </a:pPr>
            <a:r>
              <a:rPr lang="en-US" altLang="en-US" b="1" dirty="0" smtClean="0"/>
              <a:t>How to </a:t>
            </a:r>
            <a:r>
              <a:rPr lang="en-US" altLang="en-US" b="1" dirty="0"/>
              <a:t>G</a:t>
            </a:r>
            <a:r>
              <a:rPr lang="en-US" altLang="en-US" b="1" dirty="0" smtClean="0"/>
              <a:t>et Started  </a:t>
            </a:r>
            <a:r>
              <a:rPr lang="en-US" altLang="en-US" b="1" dirty="0" smtClean="0">
                <a:solidFill>
                  <a:srgbClr val="FFFF99"/>
                </a:solidFill>
              </a:rPr>
              <a:t>(Section 3)</a:t>
            </a:r>
            <a:endParaRPr lang="en-US" altLang="en-US" b="1" dirty="0">
              <a:solidFill>
                <a:srgbClr val="FFFF99"/>
              </a:solidFill>
            </a:endParaRPr>
          </a:p>
          <a:p>
            <a:pPr lvl="1">
              <a:spcBef>
                <a:spcPct val="80000"/>
              </a:spcBef>
            </a:pPr>
            <a:r>
              <a:rPr lang="en-US" altLang="en-US" b="1" dirty="0" smtClean="0"/>
              <a:t>Personal </a:t>
            </a:r>
            <a:r>
              <a:rPr lang="en-US" altLang="en-US" b="1" dirty="0"/>
              <a:t>Stories</a:t>
            </a:r>
          </a:p>
          <a:p>
            <a:pPr lvl="2">
              <a:spcBef>
                <a:spcPct val="80000"/>
              </a:spcBef>
            </a:pPr>
            <a:r>
              <a:rPr lang="en-US" altLang="en-US" b="1" dirty="0" smtClean="0"/>
              <a:t>Story 1</a:t>
            </a:r>
            <a:endParaRPr lang="en-US" altLang="en-US" b="1" dirty="0"/>
          </a:p>
          <a:p>
            <a:pPr lvl="2">
              <a:spcBef>
                <a:spcPct val="80000"/>
              </a:spcBef>
            </a:pPr>
            <a:r>
              <a:rPr lang="en-US" altLang="en-US" b="1" dirty="0" smtClean="0"/>
              <a:t>Story 2</a:t>
            </a:r>
          </a:p>
          <a:p>
            <a:pPr lvl="1">
              <a:spcBef>
                <a:spcPct val="80000"/>
              </a:spcBef>
            </a:pPr>
            <a:r>
              <a:rPr lang="en-US" altLang="en-US" b="1" dirty="0" smtClean="0"/>
              <a:t>Interviewing</a:t>
            </a:r>
          </a:p>
          <a:p>
            <a:pPr lvl="1">
              <a:spcBef>
                <a:spcPct val="80000"/>
              </a:spcBef>
            </a:pPr>
            <a:r>
              <a:rPr lang="en-US" altLang="en-US" b="1" dirty="0" smtClean="0"/>
              <a:t>Placement</a:t>
            </a:r>
          </a:p>
          <a:p>
            <a:pPr lvl="1">
              <a:spcBef>
                <a:spcPct val="80000"/>
              </a:spcBef>
            </a:pPr>
            <a:r>
              <a:rPr lang="en-US" altLang="en-US" b="1" dirty="0" smtClean="0"/>
              <a:t>Networking</a:t>
            </a:r>
          </a:p>
          <a:p>
            <a:pPr lvl="1">
              <a:spcBef>
                <a:spcPct val="80000"/>
              </a:spcBef>
            </a:pPr>
            <a:r>
              <a:rPr lang="en-US" altLang="en-US" b="1" dirty="0"/>
              <a:t>Young Professionals (YPs) </a:t>
            </a:r>
            <a:endParaRPr lang="en-US" altLang="en-US" b="1" dirty="0" smtClean="0"/>
          </a:p>
          <a:p>
            <a:pPr>
              <a:spcBef>
                <a:spcPct val="80000"/>
              </a:spcBef>
            </a:pPr>
            <a:r>
              <a:rPr lang="en-US" altLang="en-US" b="1" dirty="0" smtClean="0"/>
              <a:t>Q&amp;A Preparation Material and Additional Content</a:t>
            </a:r>
          </a:p>
        </p:txBody>
      </p:sp>
    </p:spTree>
    <p:extLst>
      <p:ext uri="{BB962C8B-B14F-4D97-AF65-F5344CB8AC3E}">
        <p14:creationId xmlns:p14="http://schemas.microsoft.com/office/powerpoint/2010/main" val="289566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Oil Prices: 1970 - 1988</a:t>
            </a:r>
          </a:p>
        </p:txBody>
      </p:sp>
      <p:sp>
        <p:nvSpPr>
          <p:cNvPr id="40964" name="Slide Number Placeholder 1"/>
          <p:cNvSpPr txBox="1">
            <a:spLocks/>
          </p:cNvSpPr>
          <p:nvPr/>
        </p:nvSpPr>
        <p:spPr bwMode="auto">
          <a:xfrm>
            <a:off x="311150" y="6550025"/>
            <a:ext cx="20764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r">
              <a:spcBef>
                <a:spcPct val="0"/>
              </a:spcBef>
              <a:buFontTx/>
              <a:buNone/>
            </a:pPr>
            <a:fld id="{0C3D23A0-8CA0-4027-B899-B2D63A4F2955}" type="slidenum">
              <a:rPr lang="en-US" altLang="en-US" sz="1100" i="0">
                <a:solidFill>
                  <a:srgbClr val="000000"/>
                </a:solidFill>
              </a:rPr>
              <a:pPr algn="r">
                <a:spcBef>
                  <a:spcPct val="0"/>
                </a:spcBef>
                <a:buFontTx/>
                <a:buNone/>
              </a:pPr>
              <a:t>20</a:t>
            </a:fld>
            <a:endParaRPr lang="en-US" altLang="en-US" sz="1100" i="0">
              <a:solidFill>
                <a:srgbClr val="000000"/>
              </a:solidFill>
            </a:endParaRPr>
          </a:p>
        </p:txBody>
      </p:sp>
      <p:sp>
        <p:nvSpPr>
          <p:cNvPr id="40965" name="Rectangle 60"/>
          <p:cNvSpPr>
            <a:spLocks noChangeArrowheads="1"/>
          </p:cNvSpPr>
          <p:nvPr/>
        </p:nvSpPr>
        <p:spPr bwMode="auto">
          <a:xfrm>
            <a:off x="723900" y="1927225"/>
            <a:ext cx="7288213" cy="4306888"/>
          </a:xfrm>
          <a:prstGeom prst="rect">
            <a:avLst/>
          </a:prstGeom>
          <a:solidFill>
            <a:schemeClr val="bg1"/>
          </a:solidFill>
          <a:ln w="9525" algn="ctr">
            <a:solidFill>
              <a:schemeClr val="tx1"/>
            </a:solidFill>
            <a:round/>
            <a:headEnd/>
            <a:tailEnd/>
          </a:ln>
        </p:spPr>
        <p:txBody>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spcAft>
                <a:spcPct val="30000"/>
              </a:spcAft>
              <a:buFontTx/>
              <a:buNone/>
            </a:pPr>
            <a:endParaRPr lang="en-US" altLang="en-US" sz="1200">
              <a:solidFill>
                <a:srgbClr val="FFCC00"/>
              </a:solidFill>
              <a:latin typeface="Arial" panose="020B0604020202020204" pitchFamily="34" charset="0"/>
            </a:endParaRPr>
          </a:p>
        </p:txBody>
      </p:sp>
      <p:pic>
        <p:nvPicPr>
          <p:cNvPr id="40966" name="Picture 4"/>
          <p:cNvPicPr>
            <a:picLocks noChangeAspect="1"/>
          </p:cNvPicPr>
          <p:nvPr/>
        </p:nvPicPr>
        <p:blipFill>
          <a:blip r:embed="rId2">
            <a:extLst>
              <a:ext uri="{28A0092B-C50C-407E-A947-70E740481C1C}">
                <a14:useLocalDpi xmlns:a14="http://schemas.microsoft.com/office/drawing/2010/main" val="0"/>
              </a:ext>
            </a:extLst>
          </a:blip>
          <a:srcRect t="22568" r="59998" b="8340"/>
          <a:stretch>
            <a:fillRect/>
          </a:stretch>
        </p:blipFill>
        <p:spPr bwMode="auto">
          <a:xfrm>
            <a:off x="822325" y="2955925"/>
            <a:ext cx="6194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58"/>
          <p:cNvSpPr txBox="1">
            <a:spLocks noChangeArrowheads="1"/>
          </p:cNvSpPr>
          <p:nvPr/>
        </p:nvSpPr>
        <p:spPr bwMode="auto">
          <a:xfrm rot="-5400000">
            <a:off x="269081" y="4087020"/>
            <a:ext cx="14319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600" i="0">
                <a:solidFill>
                  <a:schemeClr val="tx1"/>
                </a:solidFill>
                <a:latin typeface="Arial" panose="020B0604020202020204" pitchFamily="34" charset="0"/>
                <a:cs typeface="Arial" panose="020B0604020202020204" pitchFamily="34" charset="0"/>
              </a:rPr>
              <a:t>Oil Price $/Bbl</a:t>
            </a:r>
          </a:p>
        </p:txBody>
      </p:sp>
      <p:sp>
        <p:nvSpPr>
          <p:cNvPr id="40969" name="TextBox 55"/>
          <p:cNvSpPr txBox="1">
            <a:spLocks noChangeArrowheads="1"/>
          </p:cNvSpPr>
          <p:nvPr/>
        </p:nvSpPr>
        <p:spPr bwMode="auto">
          <a:xfrm>
            <a:off x="1458913" y="5927725"/>
            <a:ext cx="52403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i="0">
                <a:solidFill>
                  <a:schemeClr val="tx1"/>
                </a:solidFill>
                <a:latin typeface="Arial" panose="020B0604020202020204" pitchFamily="34" charset="0"/>
              </a:rPr>
              <a:t>Real Oil Prices ($2014)</a:t>
            </a:r>
          </a:p>
        </p:txBody>
      </p:sp>
      <p:grpSp>
        <p:nvGrpSpPr>
          <p:cNvPr id="67" name="Group 66"/>
          <p:cNvGrpSpPr>
            <a:grpSpLocks/>
          </p:cNvGrpSpPr>
          <p:nvPr/>
        </p:nvGrpSpPr>
        <p:grpSpPr bwMode="auto">
          <a:xfrm>
            <a:off x="2830732" y="3951288"/>
            <a:ext cx="1536479" cy="560387"/>
            <a:chOff x="2830096" y="3715691"/>
            <a:chExt cx="1537524" cy="616997"/>
          </a:xfrm>
        </p:grpSpPr>
        <p:cxnSp>
          <p:nvCxnSpPr>
            <p:cNvPr id="11" name="Straight Arrow Connector 10"/>
            <p:cNvCxnSpPr/>
            <p:nvPr/>
          </p:nvCxnSpPr>
          <p:spPr>
            <a:xfrm>
              <a:off x="3790965" y="3935922"/>
              <a:ext cx="576655" cy="3967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990" name="TextBox 9"/>
            <p:cNvSpPr txBox="1">
              <a:spLocks noChangeArrowheads="1"/>
            </p:cNvSpPr>
            <p:nvPr/>
          </p:nvSpPr>
          <p:spPr bwMode="auto">
            <a:xfrm>
              <a:off x="2830096" y="3715691"/>
              <a:ext cx="1031752" cy="576075"/>
            </a:xfrm>
            <a:prstGeom prst="rect">
              <a:avLst/>
            </a:prstGeom>
            <a:solidFill>
              <a:srgbClr val="FFFF00"/>
            </a:solidFill>
            <a:ln w="12700">
              <a:solidFill>
                <a:schemeClr val="tx1"/>
              </a:solidFill>
              <a:miter lim="800000"/>
              <a:headEnd/>
              <a:tailEnd/>
            </a:ln>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400" i="0" dirty="0">
                  <a:latin typeface="Arial" panose="020B0604020202020204" pitchFamily="34" charset="0"/>
                </a:rPr>
                <a:t>Iranian</a:t>
              </a:r>
            </a:p>
            <a:p>
              <a:pPr algn="ctr">
                <a:spcBef>
                  <a:spcPct val="0"/>
                </a:spcBef>
                <a:buFontTx/>
                <a:buNone/>
              </a:pPr>
              <a:r>
                <a:rPr lang="en-US" altLang="en-US" sz="1400" i="0" dirty="0">
                  <a:latin typeface="Arial" panose="020B0604020202020204" pitchFamily="34" charset="0"/>
                </a:rPr>
                <a:t>Revolution</a:t>
              </a:r>
            </a:p>
          </p:txBody>
        </p:sp>
      </p:grpSp>
      <p:grpSp>
        <p:nvGrpSpPr>
          <p:cNvPr id="66" name="Group 65"/>
          <p:cNvGrpSpPr>
            <a:grpSpLocks/>
          </p:cNvGrpSpPr>
          <p:nvPr/>
        </p:nvGrpSpPr>
        <p:grpSpPr bwMode="auto">
          <a:xfrm>
            <a:off x="2947988" y="4811713"/>
            <a:ext cx="1709541" cy="764521"/>
            <a:chOff x="2947328" y="4664694"/>
            <a:chExt cx="1710050" cy="844156"/>
          </a:xfrm>
        </p:grpSpPr>
        <p:cxnSp>
          <p:nvCxnSpPr>
            <p:cNvPr id="8" name="Straight Arrow Connector 7"/>
            <p:cNvCxnSpPr/>
            <p:nvPr/>
          </p:nvCxnSpPr>
          <p:spPr>
            <a:xfrm flipH="1" flipV="1">
              <a:off x="2947328" y="4664694"/>
              <a:ext cx="376349" cy="39264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80957" y="4931129"/>
              <a:ext cx="1476421" cy="577721"/>
            </a:xfrm>
            <a:prstGeom prst="rect">
              <a:avLst/>
            </a:prstGeom>
            <a:solidFill>
              <a:srgbClr val="FFFF00"/>
            </a:solidFill>
            <a:ln w="12700">
              <a:solidFill>
                <a:schemeClr val="bg1">
                  <a:lumMod val="65000"/>
                </a:schemeClr>
              </a:solidFill>
            </a:ln>
          </p:spPr>
          <p:txBody>
            <a:bodyPr wrap="none">
              <a:spAutoFit/>
            </a:bodyPr>
            <a:lstStyle/>
            <a:p>
              <a:pPr algn="ctr">
                <a:defRPr/>
              </a:pPr>
              <a:r>
                <a:rPr lang="en-US" sz="1400" i="0" dirty="0">
                  <a:solidFill>
                    <a:schemeClr val="bg1"/>
                  </a:solidFill>
                </a:rPr>
                <a:t>Yom Kippur War</a:t>
              </a:r>
            </a:p>
            <a:p>
              <a:pPr algn="ctr">
                <a:defRPr/>
              </a:pPr>
              <a:r>
                <a:rPr lang="en-US" sz="1400" i="0" dirty="0">
                  <a:solidFill>
                    <a:schemeClr val="bg1"/>
                  </a:solidFill>
                </a:rPr>
                <a:t>Oil Embargo</a:t>
              </a:r>
            </a:p>
          </p:txBody>
        </p:sp>
      </p:grpSp>
      <p:grpSp>
        <p:nvGrpSpPr>
          <p:cNvPr id="68" name="Group 67"/>
          <p:cNvGrpSpPr>
            <a:grpSpLocks/>
          </p:cNvGrpSpPr>
          <p:nvPr/>
        </p:nvGrpSpPr>
        <p:grpSpPr bwMode="auto">
          <a:xfrm>
            <a:off x="3011187" y="3427413"/>
            <a:ext cx="1479851" cy="576262"/>
            <a:chOff x="3011788" y="3136372"/>
            <a:chExt cx="1479998" cy="637240"/>
          </a:xfrm>
        </p:grpSpPr>
        <p:cxnSp>
          <p:nvCxnSpPr>
            <p:cNvPr id="14" name="Straight Arrow Connector 13"/>
            <p:cNvCxnSpPr/>
            <p:nvPr/>
          </p:nvCxnSpPr>
          <p:spPr>
            <a:xfrm>
              <a:off x="3759875" y="3408471"/>
              <a:ext cx="731911" cy="36514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11788" y="3136372"/>
              <a:ext cx="849997" cy="578585"/>
            </a:xfrm>
            <a:prstGeom prst="rect">
              <a:avLst/>
            </a:prstGeom>
            <a:solidFill>
              <a:srgbClr val="FFFF00"/>
            </a:solidFill>
            <a:ln w="12700">
              <a:solidFill>
                <a:schemeClr val="bg1">
                  <a:lumMod val="65000"/>
                </a:schemeClr>
              </a:solidFill>
            </a:ln>
          </p:spPr>
          <p:txBody>
            <a:bodyPr wrap="none">
              <a:spAutoFit/>
            </a:bodyPr>
            <a:lstStyle/>
            <a:p>
              <a:pPr algn="ctr">
                <a:defRPr/>
              </a:pPr>
              <a:r>
                <a:rPr lang="en-US" sz="1400" i="0" dirty="0">
                  <a:solidFill>
                    <a:schemeClr val="bg1"/>
                  </a:solidFill>
                </a:rPr>
                <a:t>Iran/Iraq</a:t>
              </a:r>
            </a:p>
            <a:p>
              <a:pPr algn="ctr">
                <a:defRPr/>
              </a:pPr>
              <a:r>
                <a:rPr lang="en-US" sz="1400" i="0" dirty="0">
                  <a:solidFill>
                    <a:schemeClr val="bg1"/>
                  </a:solidFill>
                </a:rPr>
                <a:t>War</a:t>
              </a:r>
            </a:p>
          </p:txBody>
        </p:sp>
      </p:grpSp>
      <p:sp>
        <p:nvSpPr>
          <p:cNvPr id="70" name="Text Box 7"/>
          <p:cNvSpPr txBox="1">
            <a:spLocks noChangeArrowheads="1"/>
          </p:cNvSpPr>
          <p:nvPr/>
        </p:nvSpPr>
        <p:spPr bwMode="auto">
          <a:xfrm>
            <a:off x="88900" y="1152525"/>
            <a:ext cx="5776913"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857250" indent="-4572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a:pPr>
            <a:r>
              <a:rPr lang="en-US" altLang="en-US" sz="1800" i="0" dirty="0">
                <a:solidFill>
                  <a:schemeClr val="tx1"/>
                </a:solidFill>
              </a:rPr>
              <a:t>Concerns over supply disruptions</a:t>
            </a:r>
          </a:p>
        </p:txBody>
      </p:sp>
      <p:grpSp>
        <p:nvGrpSpPr>
          <p:cNvPr id="72" name="Group 71"/>
          <p:cNvGrpSpPr>
            <a:grpSpLocks/>
          </p:cNvGrpSpPr>
          <p:nvPr/>
        </p:nvGrpSpPr>
        <p:grpSpPr bwMode="auto">
          <a:xfrm>
            <a:off x="88900" y="1471613"/>
            <a:ext cx="8597901" cy="3275012"/>
            <a:chOff x="88776" y="1472242"/>
            <a:chExt cx="8598728" cy="3274133"/>
          </a:xfrm>
        </p:grpSpPr>
        <p:cxnSp>
          <p:nvCxnSpPr>
            <p:cNvPr id="15" name="Straight Arrow Connector 14"/>
            <p:cNvCxnSpPr/>
            <p:nvPr/>
          </p:nvCxnSpPr>
          <p:spPr>
            <a:xfrm>
              <a:off x="4367501" y="2706986"/>
              <a:ext cx="1890894" cy="0"/>
            </a:xfrm>
            <a:prstGeom prst="straightConnector1">
              <a:avLst/>
            </a:prstGeom>
            <a:ln w="44450" cmpd="dbl">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977" name="TextBox 15"/>
            <p:cNvSpPr txBox="1">
              <a:spLocks noChangeArrowheads="1"/>
            </p:cNvSpPr>
            <p:nvPr/>
          </p:nvSpPr>
          <p:spPr bwMode="auto">
            <a:xfrm>
              <a:off x="4546356" y="2217431"/>
              <a:ext cx="1532939" cy="4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solidFill>
                    <a:schemeClr val="tx1"/>
                  </a:solidFill>
                  <a:latin typeface="Arial" panose="020B0604020202020204" pitchFamily="34" charset="0"/>
                </a:rPr>
                <a:t>OPEC Prod. </a:t>
              </a:r>
            </a:p>
            <a:p>
              <a:pPr algn="ctr">
                <a:spcBef>
                  <a:spcPct val="0"/>
                </a:spcBef>
                <a:buFontTx/>
                <a:buNone/>
              </a:pPr>
              <a:r>
                <a:rPr lang="en-US" altLang="en-US" sz="1200" dirty="0">
                  <a:solidFill>
                    <a:schemeClr val="tx1"/>
                  </a:solidFill>
                  <a:latin typeface="Arial" panose="020B0604020202020204" pitchFamily="34" charset="0"/>
                </a:rPr>
                <a:t>Down to 15 </a:t>
              </a:r>
              <a:r>
                <a:rPr lang="en-US" altLang="en-US" sz="1200" dirty="0" err="1">
                  <a:solidFill>
                    <a:schemeClr val="tx1"/>
                  </a:solidFill>
                  <a:latin typeface="Arial" panose="020B0604020202020204" pitchFamily="34" charset="0"/>
                </a:rPr>
                <a:t>MMBpd</a:t>
              </a:r>
              <a:endParaRPr lang="en-US" altLang="en-US" sz="1200" dirty="0">
                <a:solidFill>
                  <a:schemeClr val="tx1"/>
                </a:solidFill>
                <a:latin typeface="Arial" panose="020B0604020202020204" pitchFamily="34" charset="0"/>
              </a:endParaRPr>
            </a:p>
          </p:txBody>
        </p:sp>
        <p:cxnSp>
          <p:nvCxnSpPr>
            <p:cNvPr id="17" name="Straight Arrow Connector 16"/>
            <p:cNvCxnSpPr/>
            <p:nvPr/>
          </p:nvCxnSpPr>
          <p:spPr>
            <a:xfrm>
              <a:off x="1803441" y="2706986"/>
              <a:ext cx="2564060" cy="0"/>
            </a:xfrm>
            <a:prstGeom prst="straightConnector1">
              <a:avLst/>
            </a:prstGeom>
            <a:ln w="44450" cmpd="dbl">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979" name="TextBox 17"/>
            <p:cNvSpPr txBox="1">
              <a:spLocks noChangeArrowheads="1"/>
            </p:cNvSpPr>
            <p:nvPr/>
          </p:nvSpPr>
          <p:spPr bwMode="auto">
            <a:xfrm>
              <a:off x="2477797" y="2217431"/>
              <a:ext cx="1125737" cy="4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solidFill>
                    <a:schemeClr val="tx1"/>
                  </a:solidFill>
                  <a:latin typeface="Arial" panose="020B0604020202020204" pitchFamily="34" charset="0"/>
                </a:rPr>
                <a:t>OPEC Prod. </a:t>
              </a:r>
            </a:p>
            <a:p>
              <a:pPr algn="ctr">
                <a:spcBef>
                  <a:spcPct val="0"/>
                </a:spcBef>
                <a:buFontTx/>
                <a:buNone/>
              </a:pPr>
              <a:r>
                <a:rPr lang="en-US" altLang="en-US" sz="1200" dirty="0">
                  <a:solidFill>
                    <a:schemeClr val="tx1"/>
                  </a:solidFill>
                  <a:latin typeface="Arial" panose="020B0604020202020204" pitchFamily="34" charset="0"/>
                </a:rPr>
                <a:t>@ 30 </a:t>
              </a:r>
              <a:r>
                <a:rPr lang="en-US" altLang="en-US" sz="1200" dirty="0" err="1">
                  <a:solidFill>
                    <a:schemeClr val="tx1"/>
                  </a:solidFill>
                  <a:latin typeface="Arial" panose="020B0604020202020204" pitchFamily="34" charset="0"/>
                </a:rPr>
                <a:t>MMBpd</a:t>
              </a:r>
              <a:endParaRPr lang="en-US" altLang="en-US" sz="1200" dirty="0">
                <a:solidFill>
                  <a:schemeClr val="tx1"/>
                </a:solidFill>
                <a:latin typeface="Arial" panose="020B0604020202020204" pitchFamily="34" charset="0"/>
              </a:endParaRPr>
            </a:p>
          </p:txBody>
        </p:sp>
        <p:cxnSp>
          <p:nvCxnSpPr>
            <p:cNvPr id="21" name="Straight Arrow Connector 20"/>
            <p:cNvCxnSpPr/>
            <p:nvPr/>
          </p:nvCxnSpPr>
          <p:spPr>
            <a:xfrm flipH="1">
              <a:off x="6258395" y="4275015"/>
              <a:ext cx="784300" cy="47136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258395" y="2706986"/>
              <a:ext cx="1752769" cy="0"/>
            </a:xfrm>
            <a:prstGeom prst="straightConnector1">
              <a:avLst/>
            </a:prstGeom>
            <a:ln w="44450" cmpd="dbl">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982" name="TextBox 22"/>
            <p:cNvSpPr txBox="1">
              <a:spLocks noChangeArrowheads="1"/>
            </p:cNvSpPr>
            <p:nvPr/>
          </p:nvSpPr>
          <p:spPr bwMode="auto">
            <a:xfrm>
              <a:off x="6544759" y="2217431"/>
              <a:ext cx="1337354" cy="4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solidFill>
                    <a:schemeClr val="tx1"/>
                  </a:solidFill>
                  <a:latin typeface="Arial" panose="020B0604020202020204" pitchFamily="34" charset="0"/>
                </a:rPr>
                <a:t>OPEC Prod. </a:t>
              </a:r>
            </a:p>
            <a:p>
              <a:pPr algn="ctr">
                <a:spcBef>
                  <a:spcPct val="0"/>
                </a:spcBef>
                <a:buFontTx/>
                <a:buNone/>
              </a:pPr>
              <a:r>
                <a:rPr lang="en-US" altLang="en-US" sz="1200" dirty="0">
                  <a:solidFill>
                    <a:schemeClr val="tx1"/>
                  </a:solidFill>
                  <a:latin typeface="Arial" panose="020B0604020202020204" pitchFamily="34" charset="0"/>
                </a:rPr>
                <a:t>Up to 28 </a:t>
              </a:r>
              <a:r>
                <a:rPr lang="en-US" altLang="en-US" sz="1200" dirty="0" err="1">
                  <a:solidFill>
                    <a:schemeClr val="tx1"/>
                  </a:solidFill>
                  <a:latin typeface="Arial" panose="020B0604020202020204" pitchFamily="34" charset="0"/>
                </a:rPr>
                <a:t>MMBpd</a:t>
              </a:r>
              <a:endParaRPr lang="en-US" altLang="en-US" sz="1200" dirty="0">
                <a:solidFill>
                  <a:schemeClr val="tx1"/>
                </a:solidFill>
                <a:latin typeface="Arial" panose="020B0604020202020204" pitchFamily="34" charset="0"/>
              </a:endParaRPr>
            </a:p>
          </p:txBody>
        </p:sp>
        <p:sp>
          <p:nvSpPr>
            <p:cNvPr id="20" name="TextBox 19"/>
            <p:cNvSpPr txBox="1"/>
            <p:nvPr/>
          </p:nvSpPr>
          <p:spPr>
            <a:xfrm>
              <a:off x="7017293" y="3913162"/>
              <a:ext cx="1670211" cy="738466"/>
            </a:xfrm>
            <a:prstGeom prst="rect">
              <a:avLst/>
            </a:prstGeom>
            <a:solidFill>
              <a:schemeClr val="accent4">
                <a:lumMod val="40000"/>
                <a:lumOff val="60000"/>
              </a:schemeClr>
            </a:solidFill>
            <a:ln w="12700">
              <a:solidFill>
                <a:schemeClr val="tx1"/>
              </a:solidFill>
            </a:ln>
          </p:spPr>
          <p:txBody>
            <a:bodyPr wrap="square">
              <a:spAutoFit/>
            </a:bodyPr>
            <a:lstStyle/>
            <a:p>
              <a:pPr algn="ctr">
                <a:defRPr/>
              </a:pPr>
              <a:r>
                <a:rPr lang="en-US" sz="1400" i="0" dirty="0">
                  <a:solidFill>
                    <a:schemeClr val="bg1"/>
                  </a:solidFill>
                </a:rPr>
                <a:t>OPEC Increases</a:t>
              </a:r>
            </a:p>
            <a:p>
              <a:pPr algn="ctr">
                <a:defRPr/>
              </a:pPr>
              <a:r>
                <a:rPr lang="en-US" sz="1400" i="0" dirty="0" smtClean="0">
                  <a:solidFill>
                    <a:schemeClr val="bg1"/>
                  </a:solidFill>
                </a:rPr>
                <a:t>Production to get more </a:t>
              </a:r>
              <a:r>
                <a:rPr lang="en-US" sz="1400" i="0" dirty="0">
                  <a:solidFill>
                    <a:schemeClr val="bg1"/>
                  </a:solidFill>
                </a:rPr>
                <a:t>Mkt. Share</a:t>
              </a:r>
            </a:p>
          </p:txBody>
        </p:sp>
        <p:sp>
          <p:nvSpPr>
            <p:cNvPr id="40984" name="Text Box 7"/>
            <p:cNvSpPr txBox="1">
              <a:spLocks noChangeArrowheads="1"/>
            </p:cNvSpPr>
            <p:nvPr/>
          </p:nvSpPr>
          <p:spPr bwMode="auto">
            <a:xfrm>
              <a:off x="88776" y="1472242"/>
              <a:ext cx="5776652" cy="35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857250" indent="-4572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startAt="2"/>
              </a:pPr>
              <a:r>
                <a:rPr lang="en-US" altLang="en-US" sz="1800" i="0" dirty="0" smtClean="0">
                  <a:solidFill>
                    <a:schemeClr val="tx1"/>
                  </a:solidFill>
                </a:rPr>
                <a:t>OPEC Production </a:t>
              </a:r>
              <a:r>
                <a:rPr lang="en-US" altLang="en-US" sz="1600" i="0" dirty="0">
                  <a:solidFill>
                    <a:schemeClr val="tx1"/>
                  </a:solidFill>
                </a:rPr>
                <a:t>quotes</a:t>
              </a:r>
              <a:r>
                <a:rPr lang="en-US" altLang="en-US" sz="1800" i="0" dirty="0">
                  <a:solidFill>
                    <a:schemeClr val="tx1"/>
                  </a:solidFill>
                </a:rPr>
                <a:t> of suppliers</a:t>
              </a:r>
            </a:p>
          </p:txBody>
        </p:sp>
      </p:grpSp>
      <p:sp>
        <p:nvSpPr>
          <p:cNvPr id="2" name="TextBox 1"/>
          <p:cNvSpPr txBox="1">
            <a:spLocks noChangeArrowheads="1"/>
          </p:cNvSpPr>
          <p:nvPr/>
        </p:nvSpPr>
        <p:spPr bwMode="auto">
          <a:xfrm>
            <a:off x="4017963" y="2003425"/>
            <a:ext cx="77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i="0" dirty="0">
                <a:solidFill>
                  <a:schemeClr val="tx1"/>
                </a:solidFill>
                <a:latin typeface="Arial Rounded MT Bold" panose="020F0704030504030204" pitchFamily="34" charset="0"/>
              </a:rPr>
              <a:t>OPEC </a:t>
            </a:r>
          </a:p>
          <a:p>
            <a:pPr algn="ctr">
              <a:spcBef>
                <a:spcPct val="0"/>
              </a:spcBef>
              <a:buFontTx/>
              <a:buNone/>
            </a:pPr>
            <a:r>
              <a:rPr lang="en-US" altLang="en-US" sz="1200" i="0" dirty="0">
                <a:solidFill>
                  <a:schemeClr val="tx1"/>
                </a:solidFill>
                <a:latin typeface="Arial Rounded MT Bold" panose="020F0704030504030204" pitchFamily="34" charset="0"/>
              </a:rPr>
              <a:t>cut 50%</a:t>
            </a:r>
          </a:p>
        </p:txBody>
      </p:sp>
      <p:sp>
        <p:nvSpPr>
          <p:cNvPr id="10" name="TextBox 9"/>
          <p:cNvSpPr txBox="1"/>
          <p:nvPr/>
        </p:nvSpPr>
        <p:spPr>
          <a:xfrm>
            <a:off x="4455295" y="4474072"/>
            <a:ext cx="1844674" cy="738664"/>
          </a:xfrm>
          <a:prstGeom prst="rect">
            <a:avLst/>
          </a:prstGeom>
          <a:noFill/>
        </p:spPr>
        <p:txBody>
          <a:bodyPr wrap="square" rtlCol="0">
            <a:spAutoFit/>
          </a:bodyPr>
          <a:lstStyle/>
          <a:p>
            <a:pPr algn="ctr"/>
            <a:r>
              <a:rPr lang="en-US" sz="1400" b="1" dirty="0" smtClean="0">
                <a:solidFill>
                  <a:schemeClr val="bg2">
                    <a:lumMod val="60000"/>
                    <a:lumOff val="40000"/>
                  </a:schemeClr>
                </a:solidFill>
              </a:rPr>
              <a:t>Cut in production keeps price above $20/barrel</a:t>
            </a:r>
            <a:endParaRPr lang="en-US" sz="1400" b="1" dirty="0">
              <a:solidFill>
                <a:schemeClr val="bg2">
                  <a:lumMod val="60000"/>
                  <a:lumOff val="40000"/>
                </a:schemeClr>
              </a:solidFill>
            </a:endParaRPr>
          </a:p>
        </p:txBody>
      </p:sp>
    </p:spTree>
    <p:extLst>
      <p:ext uri="{BB962C8B-B14F-4D97-AF65-F5344CB8AC3E}">
        <p14:creationId xmlns:p14="http://schemas.microsoft.com/office/powerpoint/2010/main" val="4218320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par>
                          <p:cTn id="22" fill="hold" nodeType="afterGroup">
                            <p:stCondLst>
                              <p:cond delay="500"/>
                            </p:stCondLst>
                            <p:childTnLst>
                              <p:par>
                                <p:cTn id="23" presetID="2" presetClass="entr" presetSubtype="3"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67920"/>
            <a:ext cx="8229600" cy="944562"/>
          </a:xfrm>
        </p:spPr>
        <p:txBody>
          <a:bodyPr>
            <a:normAutofit/>
          </a:bodyPr>
          <a:lstStyle/>
          <a:p>
            <a:r>
              <a:rPr lang="en-US" altLang="en-US" sz="3000" b="0" dirty="0" smtClean="0">
                <a:effectLst>
                  <a:outerShdw blurRad="50800" dist="38100" dir="2700000" algn="tl" rotWithShape="0">
                    <a:srgbClr val="000000">
                      <a:alpha val="43000"/>
                    </a:srgbClr>
                  </a:outerShdw>
                </a:effectLst>
              </a:rPr>
              <a:t>Oil Prices: 1988 - 2014</a:t>
            </a:r>
          </a:p>
        </p:txBody>
      </p:sp>
      <p:sp>
        <p:nvSpPr>
          <p:cNvPr id="41988" name="Rectangle 77"/>
          <p:cNvSpPr>
            <a:spLocks noChangeArrowheads="1"/>
          </p:cNvSpPr>
          <p:nvPr/>
        </p:nvSpPr>
        <p:spPr bwMode="auto">
          <a:xfrm>
            <a:off x="533400" y="2212975"/>
            <a:ext cx="7340600" cy="4411663"/>
          </a:xfrm>
          <a:prstGeom prst="rect">
            <a:avLst/>
          </a:prstGeom>
          <a:solidFill>
            <a:schemeClr val="tx1"/>
          </a:solidFill>
          <a:ln w="9525" algn="ctr">
            <a:solidFill>
              <a:schemeClr val="tx1"/>
            </a:solidFill>
            <a:round/>
            <a:headEnd/>
            <a:tailEnd/>
          </a:ln>
        </p:spPr>
        <p:txBody>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spcAft>
                <a:spcPct val="30000"/>
              </a:spcAft>
              <a:buFontTx/>
              <a:buNone/>
            </a:pPr>
            <a:endParaRPr lang="en-US" altLang="en-US" sz="1200">
              <a:solidFill>
                <a:srgbClr val="FFCC00"/>
              </a:solidFill>
              <a:latin typeface="Arial" panose="020B0604020202020204" pitchFamily="34" charset="0"/>
            </a:endParaRPr>
          </a:p>
        </p:txBody>
      </p:sp>
      <p:pic>
        <p:nvPicPr>
          <p:cNvPr id="41989" name="Picture 3"/>
          <p:cNvPicPr>
            <a:picLocks noChangeAspect="1"/>
          </p:cNvPicPr>
          <p:nvPr/>
        </p:nvPicPr>
        <p:blipFill>
          <a:blip r:embed="rId3">
            <a:extLst>
              <a:ext uri="{28A0092B-C50C-407E-A947-70E740481C1C}">
                <a14:useLocalDpi xmlns:a14="http://schemas.microsoft.com/office/drawing/2010/main" val="0"/>
              </a:ext>
            </a:extLst>
          </a:blip>
          <a:srcRect l="40552" t="5940" r="5348"/>
          <a:stretch>
            <a:fillRect/>
          </a:stretch>
        </p:blipFill>
        <p:spPr bwMode="auto">
          <a:xfrm>
            <a:off x="1370013" y="2498725"/>
            <a:ext cx="6503987" cy="41259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61913" y="1228725"/>
            <a:ext cx="6810578" cy="4865390"/>
            <a:chOff x="61913" y="1228725"/>
            <a:chExt cx="6810578" cy="4865390"/>
          </a:xfrm>
          <a:solidFill>
            <a:srgbClr val="FFFF00"/>
          </a:solidFill>
        </p:grpSpPr>
        <p:sp>
          <p:nvSpPr>
            <p:cNvPr id="42021" name="Text Box 7"/>
            <p:cNvSpPr txBox="1">
              <a:spLocks noChangeArrowheads="1"/>
            </p:cNvSpPr>
            <p:nvPr/>
          </p:nvSpPr>
          <p:spPr bwMode="auto">
            <a:xfrm>
              <a:off x="61913" y="1228725"/>
              <a:ext cx="5776912" cy="355600"/>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857250" indent="-4572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a:pPr>
              <a:r>
                <a:rPr lang="en-US" altLang="en-US" sz="1800" i="0" dirty="0">
                  <a:solidFill>
                    <a:schemeClr val="tx1"/>
                  </a:solidFill>
                </a:rPr>
                <a:t>Concerns over supply disruptions</a:t>
              </a:r>
            </a:p>
          </p:txBody>
        </p:sp>
        <p:grpSp>
          <p:nvGrpSpPr>
            <p:cNvPr id="42022" name="Group 3"/>
            <p:cNvGrpSpPr>
              <a:grpSpLocks/>
            </p:cNvGrpSpPr>
            <p:nvPr/>
          </p:nvGrpSpPr>
          <p:grpSpPr bwMode="auto">
            <a:xfrm>
              <a:off x="3681094" y="5213350"/>
              <a:ext cx="689612" cy="880765"/>
              <a:chOff x="3681094" y="5213350"/>
              <a:chExt cx="689612" cy="880765"/>
            </a:xfrm>
            <a:grpFill/>
          </p:grpSpPr>
          <p:sp>
            <p:nvSpPr>
              <p:cNvPr id="42033" name="TextBox 26"/>
              <p:cNvSpPr txBox="1">
                <a:spLocks noChangeArrowheads="1"/>
              </p:cNvSpPr>
              <p:nvPr/>
            </p:nvSpPr>
            <p:spPr bwMode="auto">
              <a:xfrm>
                <a:off x="3681094" y="5632450"/>
                <a:ext cx="689612" cy="461665"/>
              </a:xfrm>
              <a:prstGeom prst="rect">
                <a:avLst/>
              </a:prstGeom>
              <a:grpFill/>
              <a:ln w="12700">
                <a:solidFill>
                  <a:schemeClr val="tx1"/>
                </a:solidFill>
                <a:miter lim="800000"/>
                <a:headEnd/>
                <a:tailEnd/>
              </a:ln>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i="0">
                    <a:latin typeface="Arial" panose="020B0604020202020204" pitchFamily="34" charset="0"/>
                  </a:rPr>
                  <a:t>9/11</a:t>
                </a:r>
              </a:p>
              <a:p>
                <a:pPr algn="ctr">
                  <a:spcBef>
                    <a:spcPct val="0"/>
                  </a:spcBef>
                  <a:buFontTx/>
                  <a:buNone/>
                </a:pPr>
                <a:r>
                  <a:rPr lang="en-US" altLang="en-US" sz="1200" i="0">
                    <a:latin typeface="Arial" panose="020B0604020202020204" pitchFamily="34" charset="0"/>
                  </a:rPr>
                  <a:t>Attacks</a:t>
                </a:r>
              </a:p>
            </p:txBody>
          </p:sp>
          <p:cxnSp>
            <p:nvCxnSpPr>
              <p:cNvPr id="28" name="Straight Arrow Connector 27"/>
              <p:cNvCxnSpPr/>
              <p:nvPr/>
            </p:nvCxnSpPr>
            <p:spPr>
              <a:xfrm flipV="1">
                <a:off x="3748088" y="5213350"/>
                <a:ext cx="195262" cy="400050"/>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023" name="Group 4"/>
            <p:cNvGrpSpPr>
              <a:grpSpLocks/>
            </p:cNvGrpSpPr>
            <p:nvPr/>
          </p:nvGrpSpPr>
          <p:grpSpPr bwMode="auto">
            <a:xfrm>
              <a:off x="5794376" y="4611689"/>
              <a:ext cx="1078115" cy="896123"/>
              <a:chOff x="5794376" y="4611689"/>
              <a:chExt cx="1078115" cy="896123"/>
            </a:xfrm>
            <a:grpFill/>
          </p:grpSpPr>
          <p:sp>
            <p:nvSpPr>
              <p:cNvPr id="42031" name="TextBox 31"/>
              <p:cNvSpPr txBox="1">
                <a:spLocks noChangeArrowheads="1"/>
              </p:cNvSpPr>
              <p:nvPr/>
            </p:nvSpPr>
            <p:spPr bwMode="auto">
              <a:xfrm>
                <a:off x="5878309" y="5230813"/>
                <a:ext cx="994182" cy="276999"/>
              </a:xfrm>
              <a:prstGeom prst="rect">
                <a:avLst/>
              </a:prstGeom>
              <a:grpFill/>
              <a:ln w="12700">
                <a:solidFill>
                  <a:schemeClr val="tx1"/>
                </a:solidFill>
                <a:miter lim="800000"/>
                <a:headEnd/>
                <a:tailEnd/>
              </a:ln>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i="0">
                    <a:latin typeface="Arial" panose="020B0604020202020204" pitchFamily="34" charset="0"/>
                  </a:rPr>
                  <a:t>Arab Spring</a:t>
                </a:r>
              </a:p>
            </p:txBody>
          </p:sp>
          <p:cxnSp>
            <p:nvCxnSpPr>
              <p:cNvPr id="33" name="Straight Arrow Connector 32"/>
              <p:cNvCxnSpPr>
                <a:stCxn id="42031" idx="0"/>
              </p:cNvCxnSpPr>
              <p:nvPr/>
            </p:nvCxnSpPr>
            <p:spPr>
              <a:xfrm flipH="1" flipV="1">
                <a:off x="5794376" y="4611689"/>
                <a:ext cx="581024" cy="619124"/>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024" name="Group 1"/>
            <p:cNvGrpSpPr>
              <a:grpSpLocks/>
            </p:cNvGrpSpPr>
            <p:nvPr/>
          </p:nvGrpSpPr>
          <p:grpSpPr bwMode="auto">
            <a:xfrm>
              <a:off x="1990245" y="3263900"/>
              <a:ext cx="3494568" cy="1473200"/>
              <a:chOff x="1990245" y="3263900"/>
              <a:chExt cx="3494568" cy="1473200"/>
            </a:xfrm>
            <a:grpFill/>
          </p:grpSpPr>
          <p:sp>
            <p:nvSpPr>
              <p:cNvPr id="42028" name="TextBox 34"/>
              <p:cNvSpPr txBox="1">
                <a:spLocks noChangeArrowheads="1"/>
              </p:cNvSpPr>
              <p:nvPr/>
            </p:nvSpPr>
            <p:spPr bwMode="auto">
              <a:xfrm>
                <a:off x="1990245" y="3263900"/>
                <a:ext cx="2036135" cy="830997"/>
              </a:xfrm>
              <a:prstGeom prst="rect">
                <a:avLst/>
              </a:prstGeom>
              <a:grpFill/>
              <a:ln w="12700">
                <a:solidFill>
                  <a:schemeClr val="tx1"/>
                </a:solidFill>
                <a:miter lim="800000"/>
                <a:headEnd/>
                <a:tailEnd/>
              </a:ln>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i="0" dirty="0">
                    <a:latin typeface="Arial" panose="020B0604020202020204" pitchFamily="34" charset="0"/>
                  </a:rPr>
                  <a:t>Iraq War</a:t>
                </a:r>
              </a:p>
              <a:p>
                <a:pPr algn="ctr">
                  <a:spcBef>
                    <a:spcPct val="0"/>
                  </a:spcBef>
                  <a:buFontTx/>
                  <a:buNone/>
                </a:pPr>
                <a:r>
                  <a:rPr lang="en-US" altLang="en-US" sz="1200" i="0" dirty="0">
                    <a:latin typeface="Arial" panose="020B0604020202020204" pitchFamily="34" charset="0"/>
                  </a:rPr>
                  <a:t>PDVSA Strike</a:t>
                </a:r>
              </a:p>
              <a:p>
                <a:pPr algn="ctr">
                  <a:spcBef>
                    <a:spcPct val="0"/>
                  </a:spcBef>
                  <a:buFontTx/>
                  <a:buNone/>
                </a:pPr>
                <a:r>
                  <a:rPr lang="en-US" altLang="en-US" sz="1200" i="0" dirty="0">
                    <a:latin typeface="Arial" panose="020B0604020202020204" pitchFamily="34" charset="0"/>
                  </a:rPr>
                  <a:t>Asian Growth</a:t>
                </a:r>
              </a:p>
              <a:p>
                <a:pPr algn="ctr">
                  <a:spcBef>
                    <a:spcPct val="0"/>
                  </a:spcBef>
                  <a:buFontTx/>
                  <a:buNone/>
                </a:pPr>
                <a:r>
                  <a:rPr lang="en-US" altLang="en-US" sz="1200" i="0" dirty="0">
                    <a:latin typeface="Arial" panose="020B0604020202020204" pitchFamily="34" charset="0"/>
                  </a:rPr>
                  <a:t>Low OPEC Spare Capacity</a:t>
                </a:r>
              </a:p>
            </p:txBody>
          </p:sp>
          <p:cxnSp>
            <p:nvCxnSpPr>
              <p:cNvPr id="36" name="Straight Arrow Connector 35"/>
              <p:cNvCxnSpPr/>
              <p:nvPr/>
            </p:nvCxnSpPr>
            <p:spPr>
              <a:xfrm>
                <a:off x="4140200" y="3924300"/>
                <a:ext cx="569913" cy="812800"/>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2028" idx="3"/>
              </p:cNvCxnSpPr>
              <p:nvPr/>
            </p:nvCxnSpPr>
            <p:spPr>
              <a:xfrm flipV="1">
                <a:off x="4026380" y="3649664"/>
                <a:ext cx="1458433" cy="29735"/>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025" name="Group 2"/>
            <p:cNvGrpSpPr>
              <a:grpSpLocks/>
            </p:cNvGrpSpPr>
            <p:nvPr/>
          </p:nvGrpSpPr>
          <p:grpSpPr bwMode="auto">
            <a:xfrm>
              <a:off x="1790700" y="4748213"/>
              <a:ext cx="1431473" cy="276999"/>
              <a:chOff x="1790700" y="4748213"/>
              <a:chExt cx="1431473" cy="276999"/>
            </a:xfrm>
            <a:grpFill/>
          </p:grpSpPr>
          <p:sp>
            <p:nvSpPr>
              <p:cNvPr id="42026" name="TextBox 48"/>
              <p:cNvSpPr txBox="1">
                <a:spLocks noChangeArrowheads="1"/>
              </p:cNvSpPr>
              <p:nvPr/>
            </p:nvSpPr>
            <p:spPr bwMode="auto">
              <a:xfrm>
                <a:off x="2435676" y="4748213"/>
                <a:ext cx="786497" cy="276999"/>
              </a:xfrm>
              <a:prstGeom prst="rect">
                <a:avLst/>
              </a:prstGeom>
              <a:grpFill/>
              <a:ln w="12700">
                <a:solidFill>
                  <a:schemeClr val="tx1"/>
                </a:solidFill>
                <a:miter lim="800000"/>
                <a:headEnd/>
                <a:tailEnd/>
              </a:ln>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i="0" dirty="0">
                    <a:latin typeface="Arial" panose="020B0604020202020204" pitchFamily="34" charset="0"/>
                  </a:rPr>
                  <a:t>Gulf War</a:t>
                </a:r>
              </a:p>
            </p:txBody>
          </p:sp>
          <p:cxnSp>
            <p:nvCxnSpPr>
              <p:cNvPr id="50" name="Straight Arrow Connector 49"/>
              <p:cNvCxnSpPr>
                <a:stCxn id="42026" idx="1"/>
              </p:cNvCxnSpPr>
              <p:nvPr/>
            </p:nvCxnSpPr>
            <p:spPr>
              <a:xfrm flipH="1" flipV="1">
                <a:off x="1790700" y="4792663"/>
                <a:ext cx="644976" cy="94050"/>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6" name="Rectangle 55"/>
          <p:cNvSpPr/>
          <p:nvPr/>
        </p:nvSpPr>
        <p:spPr>
          <a:xfrm>
            <a:off x="6665913" y="2501900"/>
            <a:ext cx="996950" cy="1857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pic>
        <p:nvPicPr>
          <p:cNvPr id="41992" name="Picture 59"/>
          <p:cNvPicPr>
            <a:picLocks noChangeAspect="1"/>
          </p:cNvPicPr>
          <p:nvPr/>
        </p:nvPicPr>
        <p:blipFill>
          <a:blip r:embed="rId3">
            <a:extLst>
              <a:ext uri="{28A0092B-C50C-407E-A947-70E740481C1C}">
                <a14:useLocalDpi xmlns:a14="http://schemas.microsoft.com/office/drawing/2010/main" val="0"/>
              </a:ext>
            </a:extLst>
          </a:blip>
          <a:srcRect l="-101" t="5940" r="93410" b="13017"/>
          <a:stretch>
            <a:fillRect/>
          </a:stretch>
        </p:blipFill>
        <p:spPr bwMode="auto">
          <a:xfrm>
            <a:off x="558800" y="2498725"/>
            <a:ext cx="804863"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Box 57"/>
          <p:cNvSpPr txBox="1">
            <a:spLocks noChangeArrowheads="1"/>
          </p:cNvSpPr>
          <p:nvPr/>
        </p:nvSpPr>
        <p:spPr bwMode="auto">
          <a:xfrm rot="-5400000">
            <a:off x="143670" y="4040981"/>
            <a:ext cx="1147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400" i="0">
                <a:solidFill>
                  <a:schemeClr val="tx1"/>
                </a:solidFill>
                <a:latin typeface="Calibri" panose="020F0502020204030204" pitchFamily="34" charset="0"/>
              </a:rPr>
              <a:t>Oil Price $/Bbl</a:t>
            </a:r>
          </a:p>
        </p:txBody>
      </p:sp>
      <p:sp>
        <p:nvSpPr>
          <p:cNvPr id="41994" name="TextBox 54"/>
          <p:cNvSpPr txBox="1">
            <a:spLocks noChangeArrowheads="1"/>
          </p:cNvSpPr>
          <p:nvPr/>
        </p:nvSpPr>
        <p:spPr bwMode="auto">
          <a:xfrm>
            <a:off x="2173288" y="6230938"/>
            <a:ext cx="4013200" cy="309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i="0">
                <a:solidFill>
                  <a:schemeClr val="tx1"/>
                </a:solidFill>
                <a:latin typeface="Arial" panose="020B0604020202020204" pitchFamily="34" charset="0"/>
              </a:rPr>
              <a:t>Real Oil Prices ($2014)</a:t>
            </a:r>
          </a:p>
        </p:txBody>
      </p:sp>
      <p:grpSp>
        <p:nvGrpSpPr>
          <p:cNvPr id="2" name="Group 1"/>
          <p:cNvGrpSpPr/>
          <p:nvPr/>
        </p:nvGrpSpPr>
        <p:grpSpPr>
          <a:xfrm>
            <a:off x="1363663" y="2355850"/>
            <a:ext cx="2090737" cy="544513"/>
            <a:chOff x="1363663" y="2355850"/>
            <a:chExt cx="2090737" cy="544513"/>
          </a:xfrm>
        </p:grpSpPr>
        <p:cxnSp>
          <p:nvCxnSpPr>
            <p:cNvPr id="71" name="Straight Arrow Connector 70"/>
            <p:cNvCxnSpPr/>
            <p:nvPr/>
          </p:nvCxnSpPr>
          <p:spPr>
            <a:xfrm flipH="1">
              <a:off x="1363663" y="2900363"/>
              <a:ext cx="2090737" cy="0"/>
            </a:xfrm>
            <a:prstGeom prst="straightConnector1">
              <a:avLst/>
            </a:prstGeom>
            <a:ln w="44450" cmpd="dbl">
              <a:solidFill>
                <a:schemeClr val="tx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996" name="TextBox 71"/>
            <p:cNvSpPr txBox="1">
              <a:spLocks noChangeArrowheads="1"/>
            </p:cNvSpPr>
            <p:nvPr/>
          </p:nvSpPr>
          <p:spPr bwMode="auto">
            <a:xfrm>
              <a:off x="1695175" y="2355850"/>
              <a:ext cx="1337225" cy="461665"/>
            </a:xfrm>
            <a:prstGeom prst="rect">
              <a:avLst/>
            </a:prstGeom>
            <a:solidFill>
              <a:schemeClr val="accent4">
                <a:lumMod val="40000"/>
                <a:lumOff val="60000"/>
              </a:schemeClr>
            </a:solidFill>
            <a:ln>
              <a:noFill/>
            </a:ln>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latin typeface="Arial" panose="020B0604020202020204" pitchFamily="34" charset="0"/>
                </a:rPr>
                <a:t>OPEC Prod. </a:t>
              </a:r>
            </a:p>
            <a:p>
              <a:pPr algn="ctr">
                <a:spcBef>
                  <a:spcPct val="0"/>
                </a:spcBef>
                <a:buFontTx/>
                <a:buNone/>
              </a:pPr>
              <a:r>
                <a:rPr lang="en-US" altLang="en-US" sz="1200" dirty="0">
                  <a:latin typeface="Arial" panose="020B0604020202020204" pitchFamily="34" charset="0"/>
                </a:rPr>
                <a:t>Up to 28 </a:t>
              </a:r>
              <a:r>
                <a:rPr lang="en-US" altLang="en-US" sz="1200" dirty="0" err="1">
                  <a:latin typeface="Arial" panose="020B0604020202020204" pitchFamily="34" charset="0"/>
                </a:rPr>
                <a:t>MMBpd</a:t>
              </a:r>
              <a:endParaRPr lang="en-US" altLang="en-US" sz="1200" dirty="0">
                <a:latin typeface="Arial" panose="020B0604020202020204" pitchFamily="34" charset="0"/>
              </a:endParaRPr>
            </a:p>
          </p:txBody>
        </p:sp>
      </p:grpSp>
      <p:grpSp>
        <p:nvGrpSpPr>
          <p:cNvPr id="7" name="Group 6"/>
          <p:cNvGrpSpPr>
            <a:grpSpLocks/>
          </p:cNvGrpSpPr>
          <p:nvPr/>
        </p:nvGrpSpPr>
        <p:grpSpPr bwMode="auto">
          <a:xfrm>
            <a:off x="61913" y="1668463"/>
            <a:ext cx="7159625" cy="1231900"/>
            <a:chOff x="61913" y="1592263"/>
            <a:chExt cx="7159625" cy="1231900"/>
          </a:xfrm>
          <a:solidFill>
            <a:schemeClr val="accent4">
              <a:lumMod val="40000"/>
              <a:lumOff val="60000"/>
            </a:schemeClr>
          </a:solidFill>
        </p:grpSpPr>
        <p:sp>
          <p:nvSpPr>
            <p:cNvPr id="42016" name="Text Box 7"/>
            <p:cNvSpPr txBox="1">
              <a:spLocks noChangeArrowheads="1"/>
            </p:cNvSpPr>
            <p:nvPr/>
          </p:nvSpPr>
          <p:spPr bwMode="auto">
            <a:xfrm>
              <a:off x="61913" y="1592263"/>
              <a:ext cx="5776912" cy="355600"/>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857250" indent="-4572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startAt="2"/>
              </a:pPr>
              <a:r>
                <a:rPr lang="en-US" altLang="en-US" sz="1800" i="0" dirty="0">
                  <a:solidFill>
                    <a:schemeClr val="tx1"/>
                  </a:solidFill>
                </a:rPr>
                <a:t>Production quotes of suppliers</a:t>
              </a:r>
            </a:p>
          </p:txBody>
        </p:sp>
        <p:sp>
          <p:nvSpPr>
            <p:cNvPr id="42017" name="TextBox 67"/>
            <p:cNvSpPr txBox="1">
              <a:spLocks noChangeArrowheads="1"/>
            </p:cNvSpPr>
            <p:nvPr/>
          </p:nvSpPr>
          <p:spPr bwMode="auto">
            <a:xfrm>
              <a:off x="5101731" y="2279650"/>
              <a:ext cx="1710725"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a:latin typeface="Arial" panose="020B0604020202020204" pitchFamily="34" charset="0"/>
                </a:rPr>
                <a:t>OPEC Prod. Averages</a:t>
              </a:r>
            </a:p>
            <a:p>
              <a:pPr algn="ctr">
                <a:spcBef>
                  <a:spcPct val="0"/>
                </a:spcBef>
                <a:buFontTx/>
                <a:buNone/>
              </a:pPr>
              <a:r>
                <a:rPr lang="en-US" altLang="en-US" sz="1200">
                  <a:latin typeface="Arial" panose="020B0604020202020204" pitchFamily="34" charset="0"/>
                </a:rPr>
                <a:t>30 – 35 MMBpd</a:t>
              </a:r>
            </a:p>
          </p:txBody>
        </p:sp>
        <p:cxnSp>
          <p:nvCxnSpPr>
            <p:cNvPr id="69" name="Straight Arrow Connector 68"/>
            <p:cNvCxnSpPr/>
            <p:nvPr/>
          </p:nvCxnSpPr>
          <p:spPr>
            <a:xfrm>
              <a:off x="3438525" y="2824163"/>
              <a:ext cx="877888" cy="0"/>
            </a:xfrm>
            <a:prstGeom prst="straightConnector1">
              <a:avLst/>
            </a:prstGeom>
            <a:grpFill/>
            <a:ln w="44450" cmpd="dbl">
              <a:solidFill>
                <a:schemeClr val="tx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019" name="TextBox 69"/>
            <p:cNvSpPr txBox="1">
              <a:spLocks noChangeArrowheads="1"/>
            </p:cNvSpPr>
            <p:nvPr/>
          </p:nvSpPr>
          <p:spPr bwMode="auto">
            <a:xfrm>
              <a:off x="3426028" y="2279650"/>
              <a:ext cx="1074332"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latin typeface="Arial" panose="020B0604020202020204" pitchFamily="34" charset="0"/>
                </a:rPr>
                <a:t>OPEC Prod. </a:t>
              </a:r>
            </a:p>
            <a:p>
              <a:pPr algn="ctr">
                <a:spcBef>
                  <a:spcPct val="0"/>
                </a:spcBef>
                <a:buFontTx/>
                <a:buNone/>
              </a:pPr>
              <a:r>
                <a:rPr lang="en-US" altLang="en-US" sz="1200" dirty="0">
                  <a:latin typeface="Arial" panose="020B0604020202020204" pitchFamily="34" charset="0"/>
                </a:rPr>
                <a:t>Varies</a:t>
              </a:r>
            </a:p>
          </p:txBody>
        </p:sp>
        <p:cxnSp>
          <p:nvCxnSpPr>
            <p:cNvPr id="76" name="Straight Arrow Connector 75"/>
            <p:cNvCxnSpPr/>
            <p:nvPr/>
          </p:nvCxnSpPr>
          <p:spPr>
            <a:xfrm>
              <a:off x="4316413" y="2824163"/>
              <a:ext cx="2905125" cy="0"/>
            </a:xfrm>
            <a:prstGeom prst="straightConnector1">
              <a:avLst/>
            </a:prstGeom>
            <a:grpFill/>
            <a:ln w="44450" cmpd="dbl">
              <a:solidFill>
                <a:schemeClr val="tx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1998" name="Rectangle 78"/>
          <p:cNvSpPr>
            <a:spLocks noChangeArrowheads="1"/>
          </p:cNvSpPr>
          <p:nvPr/>
        </p:nvSpPr>
        <p:spPr bwMode="auto">
          <a:xfrm>
            <a:off x="587375" y="6292850"/>
            <a:ext cx="1863725" cy="247650"/>
          </a:xfrm>
          <a:prstGeom prst="rect">
            <a:avLst/>
          </a:prstGeom>
          <a:solidFill>
            <a:schemeClr val="tx1"/>
          </a:solidFill>
          <a:ln>
            <a:noFill/>
          </a:ln>
          <a:extLst/>
        </p:spPr>
        <p:txBody>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spcAft>
                <a:spcPct val="30000"/>
              </a:spcAft>
              <a:buFontTx/>
              <a:buNone/>
            </a:pPr>
            <a:endParaRPr lang="en-US" altLang="en-US" sz="1200">
              <a:solidFill>
                <a:srgbClr val="FFCC00"/>
              </a:solidFill>
              <a:latin typeface="Arial" panose="020B0604020202020204" pitchFamily="34" charset="0"/>
            </a:endParaRPr>
          </a:p>
        </p:txBody>
      </p:sp>
      <p:grpSp>
        <p:nvGrpSpPr>
          <p:cNvPr id="12" name="Group 11"/>
          <p:cNvGrpSpPr>
            <a:grpSpLocks/>
          </p:cNvGrpSpPr>
          <p:nvPr/>
        </p:nvGrpSpPr>
        <p:grpSpPr bwMode="auto">
          <a:xfrm>
            <a:off x="4716463" y="1601788"/>
            <a:ext cx="4879975" cy="4525164"/>
            <a:chOff x="4716042" y="1601454"/>
            <a:chExt cx="4879975" cy="4525504"/>
          </a:xfrm>
        </p:grpSpPr>
        <p:sp>
          <p:nvSpPr>
            <p:cNvPr id="42011" name="Text Box 7"/>
            <p:cNvSpPr txBox="1">
              <a:spLocks noChangeArrowheads="1"/>
            </p:cNvSpPr>
            <p:nvPr/>
          </p:nvSpPr>
          <p:spPr bwMode="auto">
            <a:xfrm>
              <a:off x="4716042" y="1601454"/>
              <a:ext cx="4879975" cy="35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3429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startAt="4"/>
              </a:pPr>
              <a:r>
                <a:rPr lang="en-US" altLang="en-US" sz="1800" i="0" dirty="0">
                  <a:solidFill>
                    <a:schemeClr val="tx1"/>
                  </a:solidFill>
                </a:rPr>
                <a:t>Production - Unconventionals</a:t>
              </a:r>
            </a:p>
          </p:txBody>
        </p:sp>
        <p:sp>
          <p:nvSpPr>
            <p:cNvPr id="42012" name="TextBox 40"/>
            <p:cNvSpPr txBox="1">
              <a:spLocks noChangeArrowheads="1"/>
            </p:cNvSpPr>
            <p:nvPr/>
          </p:nvSpPr>
          <p:spPr bwMode="auto">
            <a:xfrm>
              <a:off x="5863118" y="5849938"/>
              <a:ext cx="1345240" cy="277020"/>
            </a:xfrm>
            <a:prstGeom prst="rect">
              <a:avLst/>
            </a:prstGeom>
            <a:solidFill>
              <a:schemeClr val="tx2">
                <a:lumMod val="90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200" dirty="0">
                  <a:solidFill>
                    <a:srgbClr val="FF0000"/>
                  </a:solidFill>
                  <a:latin typeface="Arial" panose="020B0604020202020204" pitchFamily="34" charset="0"/>
                </a:rPr>
                <a:t>Oil Shale Growth</a:t>
              </a:r>
            </a:p>
          </p:txBody>
        </p:sp>
        <p:cxnSp>
          <p:nvCxnSpPr>
            <p:cNvPr id="42" name="Straight Arrow Connector 41"/>
            <p:cNvCxnSpPr/>
            <p:nvPr/>
          </p:nvCxnSpPr>
          <p:spPr>
            <a:xfrm>
              <a:off x="5843167" y="5735614"/>
              <a:ext cx="1419225" cy="0"/>
            </a:xfrm>
            <a:prstGeom prst="straightConnector1">
              <a:avLst/>
            </a:prstGeom>
            <a:ln w="82550" cmpd="tri">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954417" y="4570301"/>
              <a:ext cx="515937" cy="2714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219529" y="4301991"/>
              <a:ext cx="1698625" cy="646380"/>
            </a:xfrm>
            <a:prstGeom prst="rect">
              <a:avLst/>
            </a:prstGeom>
            <a:solidFill>
              <a:schemeClr val="accent4">
                <a:lumMod val="20000"/>
                <a:lumOff val="80000"/>
              </a:schemeClr>
            </a:solidFill>
            <a:ln w="12700">
              <a:solidFill>
                <a:schemeClr val="tx1"/>
              </a:solidFill>
            </a:ln>
          </p:spPr>
          <p:txBody>
            <a:bodyPr wrap="square">
              <a:spAutoFit/>
            </a:bodyPr>
            <a:lstStyle/>
            <a:p>
              <a:pPr algn="ctr">
                <a:defRPr/>
              </a:pPr>
              <a:r>
                <a:rPr lang="en-US" sz="1200" i="0" dirty="0">
                  <a:solidFill>
                    <a:schemeClr val="bg1"/>
                  </a:solidFill>
                </a:rPr>
                <a:t>OPEC Maintains</a:t>
              </a:r>
            </a:p>
            <a:p>
              <a:pPr algn="ctr">
                <a:defRPr/>
              </a:pPr>
              <a:r>
                <a:rPr lang="en-US" sz="1200" i="0" dirty="0">
                  <a:solidFill>
                    <a:schemeClr val="bg1"/>
                  </a:solidFill>
                </a:rPr>
                <a:t>Production to</a:t>
              </a:r>
            </a:p>
            <a:p>
              <a:pPr algn="ctr">
                <a:defRPr/>
              </a:pPr>
              <a:r>
                <a:rPr lang="en-US" sz="1200" i="0" dirty="0">
                  <a:solidFill>
                    <a:schemeClr val="bg1"/>
                  </a:solidFill>
                </a:rPr>
                <a:t>Retain Market Share</a:t>
              </a:r>
            </a:p>
          </p:txBody>
        </p:sp>
      </p:grpSp>
      <p:grpSp>
        <p:nvGrpSpPr>
          <p:cNvPr id="11" name="Group 10"/>
          <p:cNvGrpSpPr>
            <a:grpSpLocks/>
          </p:cNvGrpSpPr>
          <p:nvPr/>
        </p:nvGrpSpPr>
        <p:grpSpPr bwMode="auto">
          <a:xfrm>
            <a:off x="1544061" y="1219200"/>
            <a:ext cx="8052377" cy="4917420"/>
            <a:chOff x="1544060" y="1219200"/>
            <a:chExt cx="8051958" cy="4917420"/>
          </a:xfrm>
          <a:solidFill>
            <a:schemeClr val="accent1">
              <a:lumMod val="40000"/>
              <a:lumOff val="60000"/>
            </a:schemeClr>
          </a:solidFill>
        </p:grpSpPr>
        <p:grpSp>
          <p:nvGrpSpPr>
            <p:cNvPr id="42001" name="Group 8"/>
            <p:cNvGrpSpPr>
              <a:grpSpLocks/>
            </p:cNvGrpSpPr>
            <p:nvPr/>
          </p:nvGrpSpPr>
          <p:grpSpPr bwMode="auto">
            <a:xfrm>
              <a:off x="5614775" y="3116263"/>
              <a:ext cx="1544893" cy="574675"/>
              <a:chOff x="5614775" y="3116263"/>
              <a:chExt cx="1544893" cy="574675"/>
            </a:xfrm>
            <a:grpFill/>
          </p:grpSpPr>
          <p:sp>
            <p:nvSpPr>
              <p:cNvPr id="39" name="TextBox 38"/>
              <p:cNvSpPr txBox="1"/>
              <p:nvPr/>
            </p:nvSpPr>
            <p:spPr>
              <a:xfrm>
                <a:off x="6138288" y="3116263"/>
                <a:ext cx="1021380" cy="307777"/>
              </a:xfrm>
              <a:prstGeom prst="rect">
                <a:avLst/>
              </a:prstGeom>
              <a:grpFill/>
              <a:ln w="12700">
                <a:solidFill>
                  <a:schemeClr val="tx1"/>
                </a:solidFill>
              </a:ln>
            </p:spPr>
            <p:txBody>
              <a:bodyPr wrap="none">
                <a:spAutoFit/>
              </a:bodyPr>
              <a:lstStyle/>
              <a:p>
                <a:pPr algn="ctr">
                  <a:defRPr/>
                </a:pPr>
                <a:r>
                  <a:rPr lang="en-US" sz="1400" i="0" dirty="0">
                    <a:solidFill>
                      <a:schemeClr val="bg1"/>
                    </a:solidFill>
                  </a:rPr>
                  <a:t>Recession</a:t>
                </a:r>
              </a:p>
            </p:txBody>
          </p:sp>
          <p:cxnSp>
            <p:nvCxnSpPr>
              <p:cNvPr id="40" name="Straight Arrow Connector 39"/>
              <p:cNvCxnSpPr/>
              <p:nvPr/>
            </p:nvCxnSpPr>
            <p:spPr>
              <a:xfrm flipH="1">
                <a:off x="5614775" y="3336925"/>
                <a:ext cx="534959" cy="354013"/>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002" name="Group 7"/>
            <p:cNvGrpSpPr>
              <a:grpSpLocks/>
            </p:cNvGrpSpPr>
            <p:nvPr/>
          </p:nvGrpSpPr>
          <p:grpSpPr bwMode="auto">
            <a:xfrm>
              <a:off x="1544060" y="5453063"/>
              <a:ext cx="1714988" cy="683557"/>
              <a:chOff x="1544060" y="5453063"/>
              <a:chExt cx="1714988" cy="683557"/>
            </a:xfrm>
            <a:grpFill/>
          </p:grpSpPr>
          <p:sp>
            <p:nvSpPr>
              <p:cNvPr id="24" name="TextBox 23"/>
              <p:cNvSpPr txBox="1"/>
              <p:nvPr/>
            </p:nvSpPr>
            <p:spPr>
              <a:xfrm>
                <a:off x="1544060" y="5613400"/>
                <a:ext cx="1399669" cy="523220"/>
              </a:xfrm>
              <a:prstGeom prst="rect">
                <a:avLst/>
              </a:prstGeom>
              <a:grpFill/>
              <a:ln w="12700">
                <a:solidFill>
                  <a:schemeClr val="tx1"/>
                </a:solidFill>
              </a:ln>
            </p:spPr>
            <p:txBody>
              <a:bodyPr wrap="none">
                <a:spAutoFit/>
              </a:bodyPr>
              <a:lstStyle/>
              <a:p>
                <a:pPr algn="ctr">
                  <a:defRPr/>
                </a:pPr>
                <a:r>
                  <a:rPr lang="en-US" sz="1400" i="0" dirty="0">
                    <a:solidFill>
                      <a:schemeClr val="bg1"/>
                    </a:solidFill>
                  </a:rPr>
                  <a:t>Asian Financial</a:t>
                </a:r>
              </a:p>
              <a:p>
                <a:pPr algn="ctr">
                  <a:defRPr/>
                </a:pPr>
                <a:r>
                  <a:rPr lang="en-US" sz="1400" i="0" dirty="0">
                    <a:solidFill>
                      <a:schemeClr val="bg1"/>
                    </a:solidFill>
                  </a:rPr>
                  <a:t>Crisis</a:t>
                </a:r>
              </a:p>
            </p:txBody>
          </p:sp>
          <p:cxnSp>
            <p:nvCxnSpPr>
              <p:cNvPr id="25" name="Straight Arrow Connector 24"/>
              <p:cNvCxnSpPr/>
              <p:nvPr/>
            </p:nvCxnSpPr>
            <p:spPr>
              <a:xfrm flipV="1">
                <a:off x="2939977" y="5453063"/>
                <a:ext cx="319071" cy="153987"/>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42003" name="Text Box 7"/>
            <p:cNvSpPr txBox="1">
              <a:spLocks noChangeArrowheads="1"/>
            </p:cNvSpPr>
            <p:nvPr/>
          </p:nvSpPr>
          <p:spPr bwMode="auto">
            <a:xfrm>
              <a:off x="4716043" y="1219200"/>
              <a:ext cx="4879975" cy="35548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742950" indent="-342900">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ct val="45000"/>
                </a:spcBef>
                <a:buFont typeface="Tahoma" panose="020B0604030504040204" pitchFamily="34" charset="0"/>
                <a:buAutoNum type="arabicPeriod" startAt="3"/>
              </a:pPr>
              <a:r>
                <a:rPr lang="en-US" altLang="en-US" sz="1800" i="0" dirty="0">
                  <a:solidFill>
                    <a:schemeClr val="tx1"/>
                  </a:solidFill>
                </a:rPr>
                <a:t>World financial instabilities</a:t>
              </a:r>
            </a:p>
          </p:txBody>
        </p:sp>
        <p:grpSp>
          <p:nvGrpSpPr>
            <p:cNvPr id="42004" name="Group 9"/>
            <p:cNvGrpSpPr>
              <a:grpSpLocks/>
            </p:cNvGrpSpPr>
            <p:nvPr/>
          </p:nvGrpSpPr>
          <p:grpSpPr bwMode="auto">
            <a:xfrm>
              <a:off x="6962492" y="3476625"/>
              <a:ext cx="1955698" cy="708025"/>
              <a:chOff x="6962492" y="3476625"/>
              <a:chExt cx="1955698" cy="708025"/>
            </a:xfrm>
            <a:grpFill/>
          </p:grpSpPr>
          <p:cxnSp>
            <p:nvCxnSpPr>
              <p:cNvPr id="83" name="Straight Arrow Connector 82"/>
              <p:cNvCxnSpPr/>
              <p:nvPr/>
            </p:nvCxnSpPr>
            <p:spPr>
              <a:xfrm flipH="1">
                <a:off x="6962492" y="3913188"/>
                <a:ext cx="517498" cy="271462"/>
              </a:xfrm>
              <a:prstGeom prst="straightConnector1">
                <a:avLst/>
              </a:prstGeom>
              <a:grpFill/>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87898" y="3476625"/>
                <a:ext cx="1830292" cy="523220"/>
              </a:xfrm>
              <a:prstGeom prst="rect">
                <a:avLst/>
              </a:prstGeom>
              <a:grpFill/>
              <a:ln w="12700">
                <a:solidFill>
                  <a:schemeClr val="tx1"/>
                </a:solidFill>
              </a:ln>
            </p:spPr>
            <p:txBody>
              <a:bodyPr>
                <a:spAutoFit/>
              </a:bodyPr>
              <a:lstStyle/>
              <a:p>
                <a:pPr algn="ctr">
                  <a:defRPr/>
                </a:pPr>
                <a:r>
                  <a:rPr lang="en-US" sz="1400" i="0" dirty="0">
                    <a:solidFill>
                      <a:schemeClr val="bg1"/>
                    </a:solidFill>
                  </a:rPr>
                  <a:t>Japan in Recession</a:t>
                </a:r>
              </a:p>
              <a:p>
                <a:pPr algn="ctr">
                  <a:defRPr/>
                </a:pPr>
                <a:r>
                  <a:rPr lang="en-US" sz="1400" i="0" dirty="0">
                    <a:solidFill>
                      <a:schemeClr val="bg1"/>
                    </a:solidFill>
                  </a:rPr>
                  <a:t>Europe on Brink</a:t>
                </a:r>
              </a:p>
            </p:txBody>
          </p:sp>
        </p:grpSp>
      </p:grpSp>
    </p:spTree>
    <p:extLst>
      <p:ext uri="{BB962C8B-B14F-4D97-AF65-F5344CB8AC3E}">
        <p14:creationId xmlns:p14="http://schemas.microsoft.com/office/powerpoint/2010/main" val="3085481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Current Price Collapse</a:t>
            </a:r>
          </a:p>
        </p:txBody>
      </p:sp>
      <p:sp>
        <p:nvSpPr>
          <p:cNvPr id="46084" name="Text Box 7"/>
          <p:cNvSpPr txBox="1">
            <a:spLocks noChangeArrowheads="1"/>
          </p:cNvSpPr>
          <p:nvPr/>
        </p:nvSpPr>
        <p:spPr bwMode="auto">
          <a:xfrm>
            <a:off x="283077" y="1393825"/>
            <a:ext cx="8262938" cy="4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630238" indent="-346075">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ts val="1800"/>
              </a:spcBef>
              <a:buFont typeface="Symbol" panose="05050102010706020507" pitchFamily="18" charset="2"/>
              <a:buChar char="·"/>
            </a:pPr>
            <a:r>
              <a:rPr lang="en-US" altLang="en-US" sz="2000" i="0" dirty="0">
                <a:solidFill>
                  <a:schemeClr val="tx1"/>
                </a:solidFill>
              </a:rPr>
              <a:t>Significant production from </a:t>
            </a:r>
            <a:r>
              <a:rPr lang="en-US" altLang="en-US" sz="2000" i="0" dirty="0" err="1">
                <a:solidFill>
                  <a:schemeClr val="tx1"/>
                </a:solidFill>
              </a:rPr>
              <a:t>unconventionals</a:t>
            </a:r>
            <a:r>
              <a:rPr lang="en-US" altLang="en-US" sz="2000" i="0" dirty="0">
                <a:solidFill>
                  <a:schemeClr val="tx1"/>
                </a:solidFill>
              </a:rPr>
              <a:t> has added to our supply</a:t>
            </a:r>
          </a:p>
          <a:p>
            <a:pPr lvl="1">
              <a:lnSpc>
                <a:spcPct val="95000"/>
              </a:lnSpc>
              <a:spcBef>
                <a:spcPts val="1800"/>
              </a:spcBef>
              <a:buFont typeface="Symbol" panose="05050102010706020507" pitchFamily="18" charset="2"/>
              <a:buChar char="·"/>
            </a:pPr>
            <a:r>
              <a:rPr lang="en-US" altLang="en-US" sz="2000" i="0" dirty="0">
                <a:solidFill>
                  <a:schemeClr val="tx1"/>
                </a:solidFill>
              </a:rPr>
              <a:t>OPEC has not reduced production (as they traditionally would have)</a:t>
            </a:r>
          </a:p>
          <a:p>
            <a:pPr lvl="1">
              <a:lnSpc>
                <a:spcPct val="95000"/>
              </a:lnSpc>
              <a:spcBef>
                <a:spcPts val="1800"/>
              </a:spcBef>
              <a:buFont typeface="Symbol" panose="05050102010706020507" pitchFamily="18" charset="2"/>
              <a:buChar char="·"/>
            </a:pPr>
            <a:r>
              <a:rPr lang="en-US" altLang="en-US" sz="2000" i="0" dirty="0">
                <a:solidFill>
                  <a:schemeClr val="tx1"/>
                </a:solidFill>
              </a:rPr>
              <a:t>We have a slight over-supply (more produced in a day than </a:t>
            </a:r>
            <a:r>
              <a:rPr lang="en-US" altLang="en-US" sz="2000" i="0" dirty="0" smtClean="0">
                <a:solidFill>
                  <a:schemeClr val="tx1"/>
                </a:solidFill>
              </a:rPr>
              <a:t>consumed – exasperated by sluggish global economy) </a:t>
            </a:r>
            <a:endParaRPr lang="en-US" altLang="en-US" sz="2000" i="0" dirty="0">
              <a:solidFill>
                <a:schemeClr val="tx1"/>
              </a:solidFill>
            </a:endParaRPr>
          </a:p>
          <a:p>
            <a:pPr lvl="1">
              <a:lnSpc>
                <a:spcPct val="95000"/>
              </a:lnSpc>
              <a:spcBef>
                <a:spcPts val="1800"/>
              </a:spcBef>
              <a:buFont typeface="Symbol" panose="05050102010706020507" pitchFamily="18" charset="2"/>
              <a:buChar char="·"/>
            </a:pPr>
            <a:r>
              <a:rPr lang="en-US" altLang="en-US" sz="2000" i="0" dirty="0">
                <a:solidFill>
                  <a:schemeClr val="tx1"/>
                </a:solidFill>
              </a:rPr>
              <a:t>This has caused oil prices to drop ~50%</a:t>
            </a:r>
          </a:p>
          <a:p>
            <a:pPr lvl="1">
              <a:lnSpc>
                <a:spcPct val="95000"/>
              </a:lnSpc>
              <a:spcBef>
                <a:spcPts val="1800"/>
              </a:spcBef>
              <a:buFont typeface="Symbol" panose="05050102010706020507" pitchFamily="18" charset="2"/>
              <a:buChar char="·"/>
            </a:pPr>
            <a:r>
              <a:rPr lang="en-US" altLang="en-US" sz="2000" i="0" dirty="0">
                <a:solidFill>
                  <a:schemeClr val="tx1"/>
                </a:solidFill>
              </a:rPr>
              <a:t>Wells, especially in unconventional fields, are being shut in, which will lower daily </a:t>
            </a:r>
            <a:r>
              <a:rPr lang="en-US" altLang="en-US" sz="2000" i="0" dirty="0" smtClean="0">
                <a:solidFill>
                  <a:schemeClr val="tx1"/>
                </a:solidFill>
              </a:rPr>
              <a:t>production and eliminate over-supply</a:t>
            </a:r>
            <a:endParaRPr lang="en-US" altLang="en-US" sz="2000" i="0" dirty="0">
              <a:solidFill>
                <a:schemeClr val="tx1"/>
              </a:solidFill>
            </a:endParaRPr>
          </a:p>
          <a:p>
            <a:pPr lvl="1">
              <a:lnSpc>
                <a:spcPct val="95000"/>
              </a:lnSpc>
              <a:spcBef>
                <a:spcPts val="1800"/>
              </a:spcBef>
              <a:buFont typeface="Symbol" panose="05050102010706020507" pitchFamily="18" charset="2"/>
              <a:buChar char="·"/>
            </a:pPr>
            <a:r>
              <a:rPr lang="en-US" altLang="en-US" sz="2000" i="0" dirty="0">
                <a:solidFill>
                  <a:schemeClr val="tx1"/>
                </a:solidFill>
              </a:rPr>
              <a:t>With time, </a:t>
            </a:r>
            <a:r>
              <a:rPr lang="en-US" altLang="en-US" sz="2000" i="0" dirty="0" smtClean="0">
                <a:solidFill>
                  <a:schemeClr val="tx1"/>
                </a:solidFill>
              </a:rPr>
              <a:t>supply and </a:t>
            </a:r>
            <a:r>
              <a:rPr lang="en-US" altLang="en-US" sz="2000" i="0" dirty="0">
                <a:solidFill>
                  <a:schemeClr val="tx1"/>
                </a:solidFill>
              </a:rPr>
              <a:t>demand </a:t>
            </a:r>
            <a:r>
              <a:rPr lang="en-US" altLang="en-US" sz="2000" i="0" dirty="0" smtClean="0">
                <a:solidFill>
                  <a:schemeClr val="tx1"/>
                </a:solidFill>
              </a:rPr>
              <a:t>will come back into balance and </a:t>
            </a:r>
            <a:r>
              <a:rPr lang="en-US" altLang="en-US" sz="2000" i="0" dirty="0">
                <a:solidFill>
                  <a:schemeClr val="tx1"/>
                </a:solidFill>
              </a:rPr>
              <a:t>prices will stabilize at $__ /barrel</a:t>
            </a:r>
          </a:p>
        </p:txBody>
      </p:sp>
      <p:sp>
        <p:nvSpPr>
          <p:cNvPr id="2" name="TextBox 1"/>
          <p:cNvSpPr txBox="1">
            <a:spLocks noChangeArrowheads="1"/>
          </p:cNvSpPr>
          <p:nvPr/>
        </p:nvSpPr>
        <p:spPr bwMode="auto">
          <a:xfrm>
            <a:off x="3533775" y="5372101"/>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400" i="0" dirty="0">
                <a:solidFill>
                  <a:srgbClr val="FF0000"/>
                </a:solidFill>
                <a:latin typeface="Arial Rounded MT Bold" panose="020F0704030504030204" pitchFamily="34" charset="0"/>
              </a:rPr>
              <a:t>?</a:t>
            </a:r>
          </a:p>
        </p:txBody>
      </p:sp>
    </p:spTree>
    <p:extLst>
      <p:ext uri="{BB962C8B-B14F-4D97-AF65-F5344CB8AC3E}">
        <p14:creationId xmlns:p14="http://schemas.microsoft.com/office/powerpoint/2010/main" val="43659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wipe(up)">
                                      <p:cBhvr>
                                        <p:cTn id="7" dur="500"/>
                                        <p:tgtEl>
                                          <p:spTgt spid="460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084">
                                            <p:txEl>
                                              <p:pRg st="1" end="1"/>
                                            </p:txEl>
                                          </p:spTgt>
                                        </p:tgtEl>
                                        <p:attrNameLst>
                                          <p:attrName>style.visibility</p:attrName>
                                        </p:attrNameLst>
                                      </p:cBhvr>
                                      <p:to>
                                        <p:strVal val="visible"/>
                                      </p:to>
                                    </p:set>
                                    <p:animEffect transition="in" filter="wipe(up)">
                                      <p:cBhvr>
                                        <p:cTn id="12" dur="500"/>
                                        <p:tgtEl>
                                          <p:spTgt spid="460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6084">
                                            <p:txEl>
                                              <p:pRg st="2" end="2"/>
                                            </p:txEl>
                                          </p:spTgt>
                                        </p:tgtEl>
                                        <p:attrNameLst>
                                          <p:attrName>style.visibility</p:attrName>
                                        </p:attrNameLst>
                                      </p:cBhvr>
                                      <p:to>
                                        <p:strVal val="visible"/>
                                      </p:to>
                                    </p:set>
                                    <p:animEffect transition="in" filter="wipe(up)">
                                      <p:cBhvr>
                                        <p:cTn id="17" dur="500"/>
                                        <p:tgtEl>
                                          <p:spTgt spid="460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6084">
                                            <p:txEl>
                                              <p:pRg st="3" end="3"/>
                                            </p:txEl>
                                          </p:spTgt>
                                        </p:tgtEl>
                                        <p:attrNameLst>
                                          <p:attrName>style.visibility</p:attrName>
                                        </p:attrNameLst>
                                      </p:cBhvr>
                                      <p:to>
                                        <p:strVal val="visible"/>
                                      </p:to>
                                    </p:set>
                                    <p:animEffect transition="in" filter="wipe(up)">
                                      <p:cBhvr>
                                        <p:cTn id="22" dur="500"/>
                                        <p:tgtEl>
                                          <p:spTgt spid="460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animEffect transition="in" filter="wipe(up)">
                                      <p:cBhvr>
                                        <p:cTn id="27" dur="500"/>
                                        <p:tgtEl>
                                          <p:spTgt spid="460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6084">
                                            <p:txEl>
                                              <p:pRg st="5" end="5"/>
                                            </p:txEl>
                                          </p:spTgt>
                                        </p:tgtEl>
                                        <p:attrNameLst>
                                          <p:attrName>style.visibility</p:attrName>
                                        </p:attrNameLst>
                                      </p:cBhvr>
                                      <p:to>
                                        <p:strVal val="visible"/>
                                      </p:to>
                                    </p:set>
                                    <p:animEffect transition="in" filter="wipe(up)">
                                      <p:cBhvr>
                                        <p:cTn id="32" dur="500"/>
                                        <p:tgtEl>
                                          <p:spTgt spid="46084">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a:xfrm>
            <a:off x="457200" y="306586"/>
            <a:ext cx="8229600" cy="710783"/>
          </a:xfrm>
        </p:spPr>
        <p:txBody>
          <a:bodyPr>
            <a:normAutofit/>
          </a:bodyPr>
          <a:lstStyle/>
          <a:p>
            <a:r>
              <a:rPr lang="en-US" altLang="en-US" sz="3000" b="0" dirty="0" smtClean="0">
                <a:effectLst>
                  <a:outerShdw blurRad="50800" dist="38100" dir="2700000" algn="tl" rotWithShape="0">
                    <a:srgbClr val="000000">
                      <a:alpha val="43000"/>
                    </a:srgbClr>
                  </a:outerShdw>
                </a:effectLst>
                <a:latin typeface="+mn-lt"/>
              </a:rPr>
              <a:t>Now – The bright side!</a:t>
            </a:r>
          </a:p>
        </p:txBody>
      </p:sp>
      <p:sp>
        <p:nvSpPr>
          <p:cNvPr id="4" name="Text Box 7"/>
          <p:cNvSpPr txBox="1">
            <a:spLocks noChangeArrowheads="1"/>
          </p:cNvSpPr>
          <p:nvPr/>
        </p:nvSpPr>
        <p:spPr bwMode="auto">
          <a:xfrm>
            <a:off x="283076" y="1393825"/>
            <a:ext cx="8860923" cy="481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spcBef>
                <a:spcPct val="20000"/>
              </a:spcBef>
              <a:buChar char="•"/>
              <a:tabLst>
                <a:tab pos="571500" algn="l"/>
              </a:tabLst>
              <a:defRPr sz="2800">
                <a:solidFill>
                  <a:schemeClr val="bg1"/>
                </a:solidFill>
                <a:latin typeface="Tahoma" panose="020B0604030504040204" pitchFamily="34" charset="0"/>
              </a:defRPr>
            </a:lvl1pPr>
            <a:lvl2pPr marL="630238" indent="-346075">
              <a:spcBef>
                <a:spcPct val="20000"/>
              </a:spcBef>
              <a:buChar char="–"/>
              <a:tabLst>
                <a:tab pos="571500" algn="l"/>
              </a:tabLst>
              <a:defRPr sz="2400">
                <a:solidFill>
                  <a:schemeClr val="bg1"/>
                </a:solidFill>
                <a:latin typeface="Tahoma" panose="020B0604030504040204" pitchFamily="34" charset="0"/>
              </a:defRPr>
            </a:lvl2pPr>
            <a:lvl3pPr marL="1143000" indent="-228600">
              <a:spcBef>
                <a:spcPct val="20000"/>
              </a:spcBef>
              <a:buChar char="•"/>
              <a:tabLst>
                <a:tab pos="571500" algn="l"/>
              </a:tabLst>
              <a:defRPr sz="2000">
                <a:solidFill>
                  <a:schemeClr val="bg1"/>
                </a:solidFill>
                <a:latin typeface="Tahoma" panose="020B0604030504040204" pitchFamily="34" charset="0"/>
              </a:defRPr>
            </a:lvl3pPr>
            <a:lvl4pPr marL="1600200" indent="-228600">
              <a:spcBef>
                <a:spcPct val="20000"/>
              </a:spcBef>
              <a:buChar char="–"/>
              <a:tabLst>
                <a:tab pos="571500" algn="l"/>
              </a:tabLst>
              <a:defRPr>
                <a:solidFill>
                  <a:schemeClr val="bg1"/>
                </a:solidFill>
                <a:latin typeface="Tahoma" panose="020B0604030504040204" pitchFamily="34" charset="0"/>
              </a:defRPr>
            </a:lvl4pPr>
            <a:lvl5pPr marL="2057400" indent="-228600">
              <a:spcBef>
                <a:spcPct val="20000"/>
              </a:spcBef>
              <a:buChar char="»"/>
              <a:tabLst>
                <a:tab pos="571500" algn="l"/>
              </a:tabLst>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tabLst>
                <a:tab pos="571500" algn="l"/>
              </a:tabLst>
              <a:defRPr>
                <a:solidFill>
                  <a:schemeClr val="bg1"/>
                </a:solidFill>
                <a:latin typeface="Tahoma" panose="020B0604030504040204" pitchFamily="34" charset="0"/>
              </a:defRPr>
            </a:lvl9pPr>
          </a:lstStyle>
          <a:p>
            <a:pPr lvl="1">
              <a:lnSpc>
                <a:spcPct val="95000"/>
              </a:lnSpc>
              <a:spcBef>
                <a:spcPts val="1800"/>
              </a:spcBef>
              <a:buFont typeface="Symbol" panose="05050102010706020507" pitchFamily="18" charset="2"/>
              <a:buChar char="·"/>
            </a:pPr>
            <a:r>
              <a:rPr lang="en-US" altLang="en-US" sz="2000" dirty="0">
                <a:solidFill>
                  <a:schemeClr val="tx1"/>
                </a:solidFill>
              </a:rPr>
              <a:t>H</a:t>
            </a:r>
            <a:r>
              <a:rPr lang="en-US" altLang="en-US" sz="2000" i="0" dirty="0" smtClean="0">
                <a:solidFill>
                  <a:schemeClr val="tx1"/>
                </a:solidFill>
              </a:rPr>
              <a:t>iring will be hampered over the short term, but those new to the workforce are the ones able to capitalize on the next upturn!</a:t>
            </a:r>
          </a:p>
          <a:p>
            <a:pPr lvl="1">
              <a:lnSpc>
                <a:spcPct val="95000"/>
              </a:lnSpc>
              <a:spcBef>
                <a:spcPts val="1800"/>
              </a:spcBef>
              <a:buFont typeface="Symbol" panose="05050102010706020507" pitchFamily="18" charset="2"/>
              <a:buChar char="·"/>
            </a:pPr>
            <a:r>
              <a:rPr lang="en-US" altLang="en-US" sz="2000" dirty="0" smtClean="0">
                <a:solidFill>
                  <a:schemeClr val="tx1"/>
                </a:solidFill>
              </a:rPr>
              <a:t>While many </a:t>
            </a:r>
            <a:r>
              <a:rPr lang="en-US" altLang="en-US" sz="2000" dirty="0">
                <a:solidFill>
                  <a:schemeClr val="tx1"/>
                </a:solidFill>
              </a:rPr>
              <a:t>areas of the industry are </a:t>
            </a:r>
            <a:r>
              <a:rPr lang="en-US" altLang="en-US" sz="2000" dirty="0" smtClean="0">
                <a:solidFill>
                  <a:schemeClr val="tx1"/>
                </a:solidFill>
              </a:rPr>
              <a:t>affected </a:t>
            </a:r>
            <a:r>
              <a:rPr lang="en-US" altLang="en-US" sz="2000" dirty="0">
                <a:solidFill>
                  <a:schemeClr val="tx1"/>
                </a:solidFill>
              </a:rPr>
              <a:t>(especially service and exploration companies), the geoscience community is </a:t>
            </a:r>
            <a:r>
              <a:rPr lang="en-US" altLang="en-US" sz="2000" dirty="0" smtClean="0">
                <a:solidFill>
                  <a:schemeClr val="tx1"/>
                </a:solidFill>
              </a:rPr>
              <a:t>far more </a:t>
            </a:r>
            <a:r>
              <a:rPr lang="en-US" altLang="en-US" sz="2000" dirty="0">
                <a:solidFill>
                  <a:schemeClr val="tx1"/>
                </a:solidFill>
              </a:rPr>
              <a:t>diverse than in previous </a:t>
            </a:r>
            <a:r>
              <a:rPr lang="en-US" altLang="en-US" sz="2000" dirty="0" smtClean="0">
                <a:solidFill>
                  <a:schemeClr val="tx1"/>
                </a:solidFill>
              </a:rPr>
              <a:t>downturns, and many opportunities </a:t>
            </a:r>
            <a:r>
              <a:rPr lang="en-US" altLang="en-US" sz="2000" dirty="0">
                <a:solidFill>
                  <a:schemeClr val="tx1"/>
                </a:solidFill>
              </a:rPr>
              <a:t>are available in </a:t>
            </a:r>
            <a:r>
              <a:rPr lang="en-US" altLang="en-US" sz="2000" dirty="0" smtClean="0">
                <a:solidFill>
                  <a:schemeClr val="tx1"/>
                </a:solidFill>
              </a:rPr>
              <a:t>government, academia, and other areas of the hydrocarbon pipeline.</a:t>
            </a:r>
            <a:endParaRPr lang="en-US" altLang="en-US" sz="2000" dirty="0">
              <a:solidFill>
                <a:schemeClr val="tx1"/>
              </a:solidFill>
            </a:endParaRPr>
          </a:p>
          <a:p>
            <a:pPr lvl="1">
              <a:lnSpc>
                <a:spcPct val="95000"/>
              </a:lnSpc>
              <a:spcBef>
                <a:spcPts val="1800"/>
              </a:spcBef>
              <a:buFont typeface="Symbol" panose="05050102010706020507" pitchFamily="18" charset="2"/>
              <a:buChar char="·"/>
            </a:pPr>
            <a:r>
              <a:rPr lang="en-US" altLang="en-US" sz="2000" i="0" dirty="0" smtClean="0">
                <a:solidFill>
                  <a:schemeClr val="tx1"/>
                </a:solidFill>
              </a:rPr>
              <a:t>And, as upstream companies are cutting because of oversupply, downstrea</a:t>
            </a:r>
            <a:r>
              <a:rPr lang="en-US" altLang="en-US" sz="2000" dirty="0" smtClean="0">
                <a:solidFill>
                  <a:schemeClr val="tx1"/>
                </a:solidFill>
              </a:rPr>
              <a:t>m companies are profiting on the growing hi-demand of products – US motorists aren’t slowing down!  </a:t>
            </a:r>
          </a:p>
          <a:p>
            <a:pPr lvl="1">
              <a:lnSpc>
                <a:spcPct val="95000"/>
              </a:lnSpc>
              <a:spcBef>
                <a:spcPts val="1800"/>
              </a:spcBef>
              <a:buFont typeface="Symbol" panose="05050102010706020507" pitchFamily="18" charset="2"/>
              <a:buChar char="·"/>
            </a:pPr>
            <a:r>
              <a:rPr lang="en-US" altLang="en-US" sz="2000" i="0" dirty="0" smtClean="0">
                <a:solidFill>
                  <a:schemeClr val="tx1"/>
                </a:solidFill>
              </a:rPr>
              <a:t>Demographic trends continue to work in the favor of early career professional’s over the long run.</a:t>
            </a:r>
          </a:p>
          <a:p>
            <a:pPr lvl="1">
              <a:lnSpc>
                <a:spcPct val="95000"/>
              </a:lnSpc>
              <a:spcBef>
                <a:spcPts val="1800"/>
              </a:spcBef>
              <a:buFont typeface="Symbol" panose="05050102010706020507" pitchFamily="18" charset="2"/>
              <a:buChar char="·"/>
            </a:pPr>
            <a:r>
              <a:rPr lang="en-US" altLang="en-US" sz="2000" dirty="0" smtClean="0">
                <a:solidFill>
                  <a:schemeClr val="tx1"/>
                </a:solidFill>
              </a:rPr>
              <a:t>Global, and increasingly, American energy production and demand remains positive and geologist will be needed to continue that trend.</a:t>
            </a:r>
            <a:endParaRPr lang="en-US" altLang="en-US" sz="2000" i="0" dirty="0" smtClean="0">
              <a:solidFill>
                <a:schemeClr val="tx1"/>
              </a:solidFill>
            </a:endParaRPr>
          </a:p>
        </p:txBody>
      </p:sp>
    </p:spTree>
    <p:extLst>
      <p:ext uri="{BB962C8B-B14F-4D97-AF65-F5344CB8AC3E}">
        <p14:creationId xmlns:p14="http://schemas.microsoft.com/office/powerpoint/2010/main" val="166701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up)">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a:xfrm>
            <a:off x="457200" y="306586"/>
            <a:ext cx="8229600" cy="710783"/>
          </a:xfrm>
        </p:spPr>
        <p:txBody>
          <a:bodyPr>
            <a:normAutofit/>
          </a:bodyPr>
          <a:lstStyle/>
          <a:p>
            <a:r>
              <a:rPr lang="en-US" altLang="en-US" sz="3000" b="0" dirty="0" smtClean="0">
                <a:effectLst>
                  <a:outerShdw blurRad="50800" dist="38100" dir="2700000" algn="tl" rotWithShape="0">
                    <a:srgbClr val="000000">
                      <a:alpha val="43000"/>
                    </a:srgbClr>
                  </a:outerShdw>
                </a:effectLst>
                <a:latin typeface="+mn-lt"/>
              </a:rPr>
              <a:t>Now – The bright side!</a:t>
            </a:r>
          </a:p>
        </p:txBody>
      </p:sp>
      <p:pic>
        <p:nvPicPr>
          <p:cNvPr id="6" name="Picture 5"/>
          <p:cNvPicPr>
            <a:picLocks noChangeAspect="1"/>
          </p:cNvPicPr>
          <p:nvPr/>
        </p:nvPicPr>
        <p:blipFill>
          <a:blip r:embed="rId3"/>
          <a:stretch>
            <a:fillRect/>
          </a:stretch>
        </p:blipFill>
        <p:spPr>
          <a:xfrm>
            <a:off x="3815413" y="1241397"/>
            <a:ext cx="5337511" cy="3356645"/>
          </a:xfrm>
          <a:prstGeom prst="rect">
            <a:avLst/>
          </a:prstGeom>
        </p:spPr>
      </p:pic>
      <p:pic>
        <p:nvPicPr>
          <p:cNvPr id="2" name="Picture 1" descr="brent_crud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1" y="3851105"/>
            <a:ext cx="3310285" cy="2350781"/>
          </a:xfrm>
          <a:prstGeom prst="rect">
            <a:avLst/>
          </a:prstGeom>
        </p:spPr>
      </p:pic>
      <p:sp>
        <p:nvSpPr>
          <p:cNvPr id="9" name="TextBox 8"/>
          <p:cNvSpPr txBox="1"/>
          <p:nvPr/>
        </p:nvSpPr>
        <p:spPr>
          <a:xfrm>
            <a:off x="114700" y="1241396"/>
            <a:ext cx="4058157" cy="2990562"/>
          </a:xfrm>
          <a:prstGeom prst="rect">
            <a:avLst/>
          </a:prstGeom>
          <a:noFill/>
        </p:spPr>
        <p:txBody>
          <a:bodyPr wrap="square" rtlCol="0">
            <a:spAutoFit/>
          </a:bodyPr>
          <a:lstStyle/>
          <a:p>
            <a:r>
              <a:rPr lang="en-GB" sz="2000" dirty="0"/>
              <a:t>T</a:t>
            </a:r>
            <a:r>
              <a:rPr lang="en-GB" sz="2000" dirty="0" smtClean="0"/>
              <a:t>he largest percentages of those released are those over 55 or with less than 5 years of experience – with many</a:t>
            </a:r>
            <a:r>
              <a:rPr lang="en-GB" sz="2000" i="1" dirty="0" smtClean="0"/>
              <a:t> </a:t>
            </a:r>
            <a:r>
              <a:rPr lang="en-GB" sz="2000" dirty="0" smtClean="0"/>
              <a:t>those over 55 not returning when hiring returns only exasperating the problem of the lack of talent to replace the</a:t>
            </a:r>
          </a:p>
          <a:p>
            <a:r>
              <a:rPr lang="en-GB" sz="2000" dirty="0" smtClean="0"/>
              <a:t>retiring late-career professionals - </a:t>
            </a:r>
            <a:endParaRPr lang="en-GB" sz="2000" dirty="0"/>
          </a:p>
          <a:p>
            <a:pPr marL="285750" indent="-285750">
              <a:lnSpc>
                <a:spcPct val="150000"/>
              </a:lnSpc>
              <a:buFont typeface="Arial"/>
              <a:buChar char="•"/>
            </a:pPr>
            <a:endParaRPr lang="en-US" sz="2000" dirty="0"/>
          </a:p>
        </p:txBody>
      </p:sp>
      <p:sp>
        <p:nvSpPr>
          <p:cNvPr id="10" name="TextBox 9"/>
          <p:cNvSpPr txBox="1"/>
          <p:nvPr/>
        </p:nvSpPr>
        <p:spPr>
          <a:xfrm>
            <a:off x="3519715" y="4722550"/>
            <a:ext cx="5624286" cy="1759456"/>
          </a:xfrm>
          <a:prstGeom prst="rect">
            <a:avLst/>
          </a:prstGeom>
          <a:noFill/>
        </p:spPr>
        <p:txBody>
          <a:bodyPr wrap="square" rtlCol="0">
            <a:spAutoFit/>
          </a:bodyPr>
          <a:lstStyle/>
          <a:p>
            <a:r>
              <a:rPr lang="en-GB" sz="2000" dirty="0" smtClean="0"/>
              <a:t>Oil prices have stabilized and even appear to have begun to rebound slightly, students that can make it through the next year/18 months are positioned nicely for the next recovery!</a:t>
            </a:r>
            <a:endParaRPr lang="en-GB" sz="2000" dirty="0"/>
          </a:p>
          <a:p>
            <a:pPr marL="285750" indent="-285750">
              <a:lnSpc>
                <a:spcPct val="150000"/>
              </a:lnSpc>
              <a:buFont typeface="Arial"/>
              <a:buChar char="•"/>
            </a:pPr>
            <a:endParaRPr lang="en-US" sz="2000" dirty="0"/>
          </a:p>
        </p:txBody>
      </p:sp>
      <p:sp>
        <p:nvSpPr>
          <p:cNvPr id="8" name="Freeform 7"/>
          <p:cNvSpPr/>
          <p:nvPr/>
        </p:nvSpPr>
        <p:spPr>
          <a:xfrm>
            <a:off x="1741035" y="4437634"/>
            <a:ext cx="1013225" cy="813451"/>
          </a:xfrm>
          <a:custGeom>
            <a:avLst/>
            <a:gdLst>
              <a:gd name="connsiteX0" fmla="*/ 0 w 1013225"/>
              <a:gd name="connsiteY0" fmla="*/ 0 h 813451"/>
              <a:gd name="connsiteX1" fmla="*/ 99895 w 1013225"/>
              <a:gd name="connsiteY1" fmla="*/ 114152 h 813451"/>
              <a:gd name="connsiteX2" fmla="*/ 142707 w 1013225"/>
              <a:gd name="connsiteY2" fmla="*/ 142690 h 813451"/>
              <a:gd name="connsiteX3" fmla="*/ 185520 w 1013225"/>
              <a:gd name="connsiteY3" fmla="*/ 228303 h 813451"/>
              <a:gd name="connsiteX4" fmla="*/ 214061 w 1013225"/>
              <a:gd name="connsiteY4" fmla="*/ 285379 h 813451"/>
              <a:gd name="connsiteX5" fmla="*/ 242603 w 1013225"/>
              <a:gd name="connsiteY5" fmla="*/ 370992 h 813451"/>
              <a:gd name="connsiteX6" fmla="*/ 256874 w 1013225"/>
              <a:gd name="connsiteY6" fmla="*/ 413799 h 813451"/>
              <a:gd name="connsiteX7" fmla="*/ 313957 w 1013225"/>
              <a:gd name="connsiteY7" fmla="*/ 542219 h 813451"/>
              <a:gd name="connsiteX8" fmla="*/ 328228 w 1013225"/>
              <a:gd name="connsiteY8" fmla="*/ 585026 h 813451"/>
              <a:gd name="connsiteX9" fmla="*/ 342498 w 1013225"/>
              <a:gd name="connsiteY9" fmla="*/ 627833 h 813451"/>
              <a:gd name="connsiteX10" fmla="*/ 413852 w 1013225"/>
              <a:gd name="connsiteY10" fmla="*/ 756253 h 813451"/>
              <a:gd name="connsiteX11" fmla="*/ 456665 w 1013225"/>
              <a:gd name="connsiteY11" fmla="*/ 770522 h 813451"/>
              <a:gd name="connsiteX12" fmla="*/ 499477 w 1013225"/>
              <a:gd name="connsiteY12" fmla="*/ 799060 h 813451"/>
              <a:gd name="connsiteX13" fmla="*/ 699268 w 1013225"/>
              <a:gd name="connsiteY13" fmla="*/ 799060 h 813451"/>
              <a:gd name="connsiteX14" fmla="*/ 827705 w 1013225"/>
              <a:gd name="connsiteY14" fmla="*/ 770522 h 813451"/>
              <a:gd name="connsiteX15" fmla="*/ 870517 w 1013225"/>
              <a:gd name="connsiteY15" fmla="*/ 741984 h 813451"/>
              <a:gd name="connsiteX16" fmla="*/ 956142 w 1013225"/>
              <a:gd name="connsiteY16" fmla="*/ 713446 h 813451"/>
              <a:gd name="connsiteX17" fmla="*/ 1013225 w 1013225"/>
              <a:gd name="connsiteY17" fmla="*/ 684909 h 81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3225" h="813451">
                <a:moveTo>
                  <a:pt x="0" y="0"/>
                </a:moveTo>
                <a:cubicBezTo>
                  <a:pt x="30843" y="38549"/>
                  <a:pt x="61286" y="81981"/>
                  <a:pt x="99895" y="114152"/>
                </a:cubicBezTo>
                <a:cubicBezTo>
                  <a:pt x="113071" y="125131"/>
                  <a:pt x="128436" y="133177"/>
                  <a:pt x="142707" y="142690"/>
                </a:cubicBezTo>
                <a:cubicBezTo>
                  <a:pt x="197555" y="224948"/>
                  <a:pt x="150072" y="145601"/>
                  <a:pt x="185520" y="228303"/>
                </a:cubicBezTo>
                <a:cubicBezTo>
                  <a:pt x="193900" y="247854"/>
                  <a:pt x="206160" y="265629"/>
                  <a:pt x="214061" y="285379"/>
                </a:cubicBezTo>
                <a:cubicBezTo>
                  <a:pt x="225234" y="313309"/>
                  <a:pt x="233089" y="342454"/>
                  <a:pt x="242603" y="370992"/>
                </a:cubicBezTo>
                <a:cubicBezTo>
                  <a:pt x="247360" y="385261"/>
                  <a:pt x="248530" y="401284"/>
                  <a:pt x="256874" y="413799"/>
                </a:cubicBezTo>
                <a:cubicBezTo>
                  <a:pt x="302102" y="481635"/>
                  <a:pt x="279991" y="440337"/>
                  <a:pt x="313957" y="542219"/>
                </a:cubicBezTo>
                <a:lnTo>
                  <a:pt x="328228" y="585026"/>
                </a:lnTo>
                <a:lnTo>
                  <a:pt x="342498" y="627833"/>
                </a:lnTo>
                <a:cubicBezTo>
                  <a:pt x="355064" y="665526"/>
                  <a:pt x="377051" y="743988"/>
                  <a:pt x="413852" y="756253"/>
                </a:cubicBezTo>
                <a:lnTo>
                  <a:pt x="456665" y="770522"/>
                </a:lnTo>
                <a:cubicBezTo>
                  <a:pt x="470936" y="780035"/>
                  <a:pt x="483418" y="793039"/>
                  <a:pt x="499477" y="799060"/>
                </a:cubicBezTo>
                <a:cubicBezTo>
                  <a:pt x="570209" y="825581"/>
                  <a:pt x="622841" y="809249"/>
                  <a:pt x="699268" y="799060"/>
                </a:cubicBezTo>
                <a:cubicBezTo>
                  <a:pt x="782986" y="787899"/>
                  <a:pt x="766147" y="791039"/>
                  <a:pt x="827705" y="770522"/>
                </a:cubicBezTo>
                <a:cubicBezTo>
                  <a:pt x="841976" y="761009"/>
                  <a:pt x="854844" y="748949"/>
                  <a:pt x="870517" y="741984"/>
                </a:cubicBezTo>
                <a:cubicBezTo>
                  <a:pt x="898010" y="729767"/>
                  <a:pt x="927600" y="722959"/>
                  <a:pt x="956142" y="713446"/>
                </a:cubicBezTo>
                <a:cubicBezTo>
                  <a:pt x="1005335" y="697050"/>
                  <a:pt x="988316" y="709812"/>
                  <a:pt x="1013225" y="684909"/>
                </a:cubicBezTo>
              </a:path>
            </a:pathLst>
          </a:custGeom>
          <a:ln w="38100" cmpd="sng">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9129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5102" y="3351777"/>
            <a:ext cx="2361159" cy="2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95010" name="Rectangle 2"/>
          <p:cNvSpPr>
            <a:spLocks noGrp="1" noChangeArrowheads="1"/>
          </p:cNvSpPr>
          <p:nvPr>
            <p:ph type="title" idx="4294967295"/>
          </p:nvPr>
        </p:nvSpPr>
        <p:spPr>
          <a:xfrm>
            <a:off x="-1" y="222152"/>
            <a:ext cx="8247529" cy="930275"/>
          </a:xfrm>
        </p:spPr>
        <p:txBody>
          <a:bodyPr>
            <a:normAutofit/>
          </a:bodyPr>
          <a:lstStyle/>
          <a:p>
            <a:r>
              <a:rPr lang="en-GB" sz="3000" b="0" dirty="0">
                <a:effectLst>
                  <a:outerShdw blurRad="50800" dist="38100" dir="2700000" algn="tl" rotWithShape="0">
                    <a:srgbClr val="000000">
                      <a:alpha val="43000"/>
                    </a:srgbClr>
                  </a:outerShdw>
                </a:effectLst>
              </a:rPr>
              <a:t>Energy Outlook </a:t>
            </a:r>
            <a:r>
              <a:rPr lang="en-GB" sz="3000" b="0" dirty="0" smtClean="0">
                <a:effectLst>
                  <a:outerShdw blurRad="50800" dist="38100" dir="2700000" algn="tl" rotWithShape="0">
                    <a:srgbClr val="000000">
                      <a:alpha val="43000"/>
                    </a:srgbClr>
                  </a:outerShdw>
                </a:effectLst>
              </a:rPr>
              <a:t>– BP Summary to 2035</a:t>
            </a:r>
            <a:endParaRPr lang="en-GB" sz="3000" b="0" dirty="0">
              <a:effectLst>
                <a:outerShdw blurRad="50800" dist="38100" dir="2700000" algn="tl" rotWithShape="0">
                  <a:srgbClr val="000000">
                    <a:alpha val="43000"/>
                  </a:srgbClr>
                </a:outerShdw>
              </a:effectLst>
            </a:endParaRPr>
          </a:p>
        </p:txBody>
      </p:sp>
      <p:sp>
        <p:nvSpPr>
          <p:cNvPr id="7" name="Text Box 4"/>
          <p:cNvSpPr txBox="1">
            <a:spLocks noChangeArrowheads="1"/>
          </p:cNvSpPr>
          <p:nvPr/>
        </p:nvSpPr>
        <p:spPr bwMode="auto">
          <a:xfrm>
            <a:off x="894318" y="1517650"/>
            <a:ext cx="7944882" cy="4278094"/>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GB" sz="2200" dirty="0" smtClean="0">
                <a:solidFill>
                  <a:schemeClr val="tx1"/>
                </a:solidFill>
              </a:rPr>
              <a:t>Continuous change is the norm for energy markets</a:t>
            </a:r>
          </a:p>
          <a:p>
            <a:pPr algn="ctr" fontAlgn="base">
              <a:spcBef>
                <a:spcPct val="0"/>
              </a:spcBef>
              <a:spcAft>
                <a:spcPct val="0"/>
              </a:spcAft>
            </a:pPr>
            <a:endParaRPr lang="en-GB" sz="2200" dirty="0">
              <a:solidFill>
                <a:schemeClr val="tx1"/>
              </a:solidFill>
            </a:endParaRPr>
          </a:p>
          <a:p>
            <a:pPr marL="1608138" indent="-265113" eaLnBrk="0" hangingPunct="0">
              <a:spcBef>
                <a:spcPct val="50000"/>
              </a:spcBef>
              <a:buClr>
                <a:srgbClr val="99CC00"/>
              </a:buClr>
              <a:buSzPct val="70000"/>
              <a:buBlip>
                <a:blip r:embed="rId4"/>
              </a:buBlip>
            </a:pPr>
            <a:r>
              <a:rPr lang="en-GB" sz="2200" dirty="0">
                <a:solidFill>
                  <a:schemeClr val="tx1"/>
                </a:solidFill>
                <a:latin typeface="+mn-lt"/>
                <a:cs typeface="+mn-cs"/>
              </a:rPr>
              <a:t>Changing energy mix</a:t>
            </a:r>
          </a:p>
          <a:p>
            <a:pPr marL="2068397" lvl="2" indent="-177800">
              <a:lnSpc>
                <a:spcPct val="150000"/>
              </a:lnSpc>
              <a:buFontTx/>
              <a:buChar char="-"/>
            </a:pPr>
            <a:r>
              <a:rPr lang="en-GB" sz="1800" dirty="0">
                <a:solidFill>
                  <a:schemeClr val="tx1"/>
                </a:solidFill>
              </a:rPr>
              <a:t>g</a:t>
            </a:r>
            <a:r>
              <a:rPr lang="en-GB" sz="1800" dirty="0" smtClean="0">
                <a:solidFill>
                  <a:schemeClr val="tx1"/>
                </a:solidFill>
              </a:rPr>
              <a:t>as fastest growing fossil fuel, coal the slowest</a:t>
            </a:r>
          </a:p>
          <a:p>
            <a:pPr marL="2068397" lvl="2" indent="-177800">
              <a:lnSpc>
                <a:spcPct val="150000"/>
              </a:lnSpc>
              <a:buFontTx/>
              <a:buChar char="-"/>
            </a:pPr>
            <a:r>
              <a:rPr lang="en-GB" sz="1800" dirty="0">
                <a:solidFill>
                  <a:schemeClr val="tx1"/>
                </a:solidFill>
              </a:rPr>
              <a:t>c</a:t>
            </a:r>
            <a:r>
              <a:rPr lang="en-GB" sz="1800" dirty="0" smtClean="0">
                <a:solidFill>
                  <a:schemeClr val="tx1"/>
                </a:solidFill>
              </a:rPr>
              <a:t>ontinued rapid growth in renewables</a:t>
            </a:r>
            <a:endParaRPr lang="en-GB" sz="1600" dirty="0">
              <a:solidFill>
                <a:schemeClr val="tx1"/>
              </a:solidFill>
            </a:endParaRPr>
          </a:p>
          <a:p>
            <a:pPr marL="2419350" indent="-266700" eaLnBrk="0" hangingPunct="0">
              <a:spcBef>
                <a:spcPct val="50000"/>
              </a:spcBef>
              <a:buClr>
                <a:srgbClr val="99CC00"/>
              </a:buClr>
              <a:buSzPct val="70000"/>
              <a:buBlip>
                <a:blip r:embed="rId4"/>
              </a:buBlip>
            </a:pPr>
            <a:r>
              <a:rPr lang="en-GB" sz="2200" dirty="0" smtClean="0">
                <a:solidFill>
                  <a:schemeClr val="tx1"/>
                </a:solidFill>
              </a:rPr>
              <a:t>C</a:t>
            </a:r>
            <a:r>
              <a:rPr lang="en-GB" sz="2200" dirty="0">
                <a:solidFill>
                  <a:schemeClr val="tx1"/>
                </a:solidFill>
                <a:latin typeface="+mn-lt"/>
                <a:cs typeface="+mn-cs"/>
              </a:rPr>
              <a:t>hanging energy trade patterns</a:t>
            </a:r>
          </a:p>
          <a:p>
            <a:pPr marL="2686050" lvl="3" indent="-169863">
              <a:lnSpc>
                <a:spcPct val="150000"/>
              </a:lnSpc>
              <a:buFontTx/>
              <a:buChar char="-"/>
            </a:pPr>
            <a:r>
              <a:rPr lang="en-GB" sz="1800" dirty="0" smtClean="0">
                <a:solidFill>
                  <a:schemeClr val="tx1"/>
                </a:solidFill>
              </a:rPr>
              <a:t>increasingly flowing from West to East </a:t>
            </a:r>
            <a:endParaRPr lang="en-GB" sz="2000" dirty="0">
              <a:solidFill>
                <a:schemeClr val="tx1"/>
              </a:solidFill>
            </a:endParaRPr>
          </a:p>
          <a:p>
            <a:pPr marL="2778125" indent="-266700" eaLnBrk="0" hangingPunct="0">
              <a:spcBef>
                <a:spcPct val="50000"/>
              </a:spcBef>
              <a:buClr>
                <a:srgbClr val="99CC00"/>
              </a:buClr>
              <a:buSzPct val="70000"/>
              <a:buBlip>
                <a:blip r:embed="rId4"/>
              </a:buBlip>
              <a:tabLst>
                <a:tab pos="2509838" algn="l"/>
              </a:tabLst>
            </a:pPr>
            <a:r>
              <a:rPr lang="en-GB" sz="2200" dirty="0">
                <a:solidFill>
                  <a:schemeClr val="tx1"/>
                </a:solidFill>
                <a:latin typeface="+mn-lt"/>
                <a:cs typeface="+mn-cs"/>
              </a:rPr>
              <a:t>Changing the carbon emissions path?</a:t>
            </a:r>
          </a:p>
          <a:p>
            <a:pPr marL="2963755" lvl="1" indent="-177800">
              <a:lnSpc>
                <a:spcPct val="150000"/>
              </a:lnSpc>
              <a:buFontTx/>
              <a:buChar char="-"/>
              <a:tabLst>
                <a:tab pos="2509838" algn="l"/>
              </a:tabLst>
            </a:pPr>
            <a:r>
              <a:rPr lang="en-GB" sz="1800" dirty="0" smtClean="0">
                <a:solidFill>
                  <a:schemeClr val="tx1"/>
                </a:solidFill>
              </a:rPr>
              <a:t>no silver bullet, need action on many fronts</a:t>
            </a:r>
          </a:p>
          <a:p>
            <a:pPr marL="2963755" lvl="1" indent="-177800">
              <a:lnSpc>
                <a:spcPct val="150000"/>
              </a:lnSpc>
              <a:buFontTx/>
              <a:buChar char="-"/>
              <a:tabLst>
                <a:tab pos="2509838" algn="l"/>
              </a:tabLst>
            </a:pPr>
            <a:r>
              <a:rPr lang="en-GB" sz="1800" dirty="0">
                <a:solidFill>
                  <a:schemeClr val="tx1"/>
                </a:solidFill>
              </a:rPr>
              <a:t>l</a:t>
            </a:r>
            <a:r>
              <a:rPr lang="en-GB" sz="1800" dirty="0" smtClean="0">
                <a:solidFill>
                  <a:schemeClr val="tx1"/>
                </a:solidFill>
              </a:rPr>
              <a:t>et the market pick the winners</a:t>
            </a:r>
            <a:endParaRPr lang="en-GB" sz="1800" dirty="0">
              <a:solidFill>
                <a:schemeClr val="tx1"/>
              </a:solidFill>
            </a:endParaRPr>
          </a:p>
        </p:txBody>
      </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spTree>
    <p:extLst>
      <p:ext uri="{BB962C8B-B14F-4D97-AF65-F5344CB8AC3E}">
        <p14:creationId xmlns:p14="http://schemas.microsoft.com/office/powerpoint/2010/main" val="3144196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1212940"/>
            <a:ext cx="7658100" cy="5144998"/>
          </a:xfrm>
          <a:prstGeom prst="rect">
            <a:avLst/>
          </a:prstGeom>
          <a:noFill/>
        </p:spPr>
        <p:txBody>
          <a:bodyPr wrap="square" rtlCol="0">
            <a:spAutoFit/>
          </a:bodyPr>
          <a:lstStyle/>
          <a:p>
            <a:pPr marL="285750" indent="-285750">
              <a:lnSpc>
                <a:spcPct val="150000"/>
              </a:lnSpc>
              <a:buFont typeface="Arial"/>
              <a:buChar char="•"/>
            </a:pPr>
            <a:r>
              <a:rPr lang="en-GB" sz="2000" dirty="0"/>
              <a:t>Today’s turbulence is a return to business-as-usual</a:t>
            </a:r>
            <a:r>
              <a:rPr lang="en-GB" sz="2000" dirty="0" smtClean="0"/>
              <a:t>. </a:t>
            </a:r>
          </a:p>
          <a:p>
            <a:pPr marL="285750" indent="-285750">
              <a:lnSpc>
                <a:spcPct val="150000"/>
              </a:lnSpc>
              <a:buFont typeface="Arial"/>
              <a:buChar char="•"/>
            </a:pPr>
            <a:r>
              <a:rPr lang="en-GB" sz="2000" dirty="0" smtClean="0"/>
              <a:t>The </a:t>
            </a:r>
            <a:r>
              <a:rPr lang="en-GB" sz="2000" dirty="0"/>
              <a:t>energy mix changes</a:t>
            </a:r>
            <a:r>
              <a:rPr lang="en-GB" sz="2000" dirty="0" smtClean="0"/>
              <a:t>.</a:t>
            </a:r>
          </a:p>
          <a:p>
            <a:pPr marL="285750" indent="-285750">
              <a:lnSpc>
                <a:spcPct val="150000"/>
              </a:lnSpc>
              <a:buFont typeface="Arial"/>
              <a:buChar char="•"/>
            </a:pPr>
            <a:r>
              <a:rPr lang="en-GB" sz="2000" dirty="0" smtClean="0"/>
              <a:t>The </a:t>
            </a:r>
            <a:r>
              <a:rPr lang="en-GB" sz="2000" dirty="0"/>
              <a:t>balance of demand shifts. </a:t>
            </a:r>
            <a:endParaRPr lang="en-GB" sz="2000" dirty="0" smtClean="0"/>
          </a:p>
          <a:p>
            <a:pPr marL="285750" indent="-285750">
              <a:lnSpc>
                <a:spcPct val="150000"/>
              </a:lnSpc>
              <a:buFont typeface="Arial"/>
              <a:buChar char="•"/>
            </a:pPr>
            <a:r>
              <a:rPr lang="en-GB" sz="2000" dirty="0" smtClean="0"/>
              <a:t>New </a:t>
            </a:r>
            <a:r>
              <a:rPr lang="en-GB" sz="2000" dirty="0"/>
              <a:t>sources of energy emerge, such as shale gas, tight oil, ultra-deep water oil or renewables. </a:t>
            </a:r>
            <a:endParaRPr lang="en-GB" sz="2000" dirty="0" smtClean="0"/>
          </a:p>
          <a:p>
            <a:pPr marL="285750" indent="-285750">
              <a:lnSpc>
                <a:spcPct val="150000"/>
              </a:lnSpc>
              <a:buFont typeface="Arial"/>
              <a:buChar char="•"/>
            </a:pPr>
            <a:r>
              <a:rPr lang="en-GB" sz="2000" dirty="0" smtClean="0"/>
              <a:t>Economies </a:t>
            </a:r>
            <a:r>
              <a:rPr lang="en-GB" sz="2000" dirty="0"/>
              <a:t>expand and contract. </a:t>
            </a:r>
            <a:endParaRPr lang="en-GB" sz="2000" dirty="0" smtClean="0"/>
          </a:p>
          <a:p>
            <a:pPr marL="285750" indent="-285750">
              <a:lnSpc>
                <a:spcPct val="150000"/>
              </a:lnSpc>
              <a:buFont typeface="Arial"/>
              <a:buChar char="•"/>
            </a:pPr>
            <a:r>
              <a:rPr lang="en-GB" sz="2000" dirty="0" smtClean="0"/>
              <a:t>Energy </a:t>
            </a:r>
            <a:r>
              <a:rPr lang="en-GB" sz="2000" dirty="0"/>
              <a:t>production and consumption are affected by disruptions, from wars to extreme weather.  </a:t>
            </a:r>
          </a:p>
          <a:p>
            <a:pPr marL="285750" indent="-285750">
              <a:lnSpc>
                <a:spcPct val="150000"/>
              </a:lnSpc>
              <a:buFont typeface="Arial"/>
              <a:buChar char="•"/>
            </a:pPr>
            <a:r>
              <a:rPr lang="en-GB" sz="2000" dirty="0" smtClean="0"/>
              <a:t>New </a:t>
            </a:r>
            <a:r>
              <a:rPr lang="en-GB" sz="2000" dirty="0"/>
              <a:t>policies are created to address climate change or bolster energy security. </a:t>
            </a:r>
          </a:p>
          <a:p>
            <a:pPr marL="285750" indent="-285750">
              <a:lnSpc>
                <a:spcPct val="150000"/>
              </a:lnSpc>
              <a:buFont typeface="Arial"/>
              <a:buChar char="•"/>
            </a:pPr>
            <a:endParaRPr lang="en-US" sz="2000" dirty="0"/>
          </a:p>
        </p:txBody>
      </p:sp>
      <p:sp>
        <p:nvSpPr>
          <p:cNvPr id="3" name="TextBox 2"/>
          <p:cNvSpPr txBox="1"/>
          <p:nvPr/>
        </p:nvSpPr>
        <p:spPr>
          <a:xfrm>
            <a:off x="0" y="57076"/>
            <a:ext cx="9144000" cy="1015663"/>
          </a:xfrm>
          <a:prstGeom prst="rect">
            <a:avLst/>
          </a:prstGeom>
          <a:noFill/>
        </p:spPr>
        <p:txBody>
          <a:bodyPr wrap="square" rtlCol="0">
            <a:spAutoFit/>
          </a:bodyPr>
          <a:lstStyle/>
          <a:p>
            <a:pPr algn="ctr"/>
            <a:r>
              <a:rPr lang="en-GB" sz="3000" dirty="0">
                <a:effectLst>
                  <a:outerShdw blurRad="50800" dist="38100" dir="2700000" algn="tl" rotWithShape="0">
                    <a:srgbClr val="000000">
                      <a:alpha val="43000"/>
                    </a:srgbClr>
                  </a:outerShdw>
                </a:effectLst>
              </a:rPr>
              <a:t>C</a:t>
            </a:r>
            <a:r>
              <a:rPr lang="en-GB" sz="3000" dirty="0" smtClean="0">
                <a:effectLst>
                  <a:outerShdw blurRad="50800" dist="38100" dir="2700000" algn="tl" rotWithShape="0">
                    <a:srgbClr val="000000">
                      <a:alpha val="43000"/>
                    </a:srgbClr>
                  </a:outerShdw>
                </a:effectLst>
              </a:rPr>
              <a:t>ontinuous </a:t>
            </a:r>
            <a:r>
              <a:rPr lang="en-GB" sz="3000" dirty="0">
                <a:effectLst>
                  <a:outerShdw blurRad="50800" dist="38100" dir="2700000" algn="tl" rotWithShape="0">
                    <a:srgbClr val="000000">
                      <a:alpha val="43000"/>
                    </a:srgbClr>
                  </a:outerShdw>
                </a:effectLst>
              </a:rPr>
              <a:t>change is the </a:t>
            </a:r>
            <a:r>
              <a:rPr lang="en-GB" sz="3000" dirty="0" smtClean="0">
                <a:effectLst>
                  <a:outerShdw blurRad="50800" dist="38100" dir="2700000" algn="tl" rotWithShape="0">
                    <a:srgbClr val="000000">
                      <a:alpha val="43000"/>
                    </a:srgbClr>
                  </a:outerShdw>
                </a:effectLst>
              </a:rPr>
              <a:t>norm</a:t>
            </a:r>
          </a:p>
          <a:p>
            <a:pPr algn="ctr"/>
            <a:r>
              <a:rPr lang="en-GB" sz="3000" dirty="0" smtClean="0">
                <a:effectLst>
                  <a:outerShdw blurRad="50800" dist="38100" dir="2700000" algn="tl" rotWithShape="0">
                    <a:srgbClr val="000000">
                      <a:alpha val="43000"/>
                    </a:srgbClr>
                  </a:outerShdw>
                </a:effectLst>
              </a:rPr>
              <a:t> </a:t>
            </a:r>
            <a:r>
              <a:rPr lang="en-GB" sz="3000" dirty="0">
                <a:effectLst>
                  <a:outerShdw blurRad="50800" dist="38100" dir="2700000" algn="tl" rotWithShape="0">
                    <a:srgbClr val="000000">
                      <a:alpha val="43000"/>
                    </a:srgbClr>
                  </a:outerShdw>
                </a:effectLst>
              </a:rPr>
              <a:t>in </a:t>
            </a:r>
            <a:r>
              <a:rPr lang="en-GB" sz="3000" dirty="0" smtClean="0">
                <a:effectLst>
                  <a:outerShdw blurRad="50800" dist="38100" dir="2700000" algn="tl" rotWithShape="0">
                    <a:srgbClr val="000000">
                      <a:alpha val="43000"/>
                    </a:srgbClr>
                  </a:outerShdw>
                </a:effectLst>
              </a:rPr>
              <a:t>the energy </a:t>
            </a:r>
            <a:r>
              <a:rPr lang="en-GB" sz="3000" dirty="0">
                <a:effectLst>
                  <a:outerShdw blurRad="50800" dist="38100" dir="2700000" algn="tl" rotWithShape="0">
                    <a:srgbClr val="000000">
                      <a:alpha val="43000"/>
                    </a:srgbClr>
                  </a:outerShdw>
                </a:effectLst>
              </a:rPr>
              <a:t>industry</a:t>
            </a:r>
            <a:endParaRPr lang="en-US" sz="3000" dirty="0">
              <a:effectLst>
                <a:outerShdw blurRad="50800" dist="38100" dir="2700000" algn="tl" rotWithShape="0">
                  <a:srgbClr val="000000">
                    <a:alpha val="43000"/>
                  </a:srgbClr>
                </a:outerShdw>
              </a:effectLst>
            </a:endParaRPr>
          </a:p>
        </p:txBody>
      </p:sp>
      <p:sp>
        <p:nvSpPr>
          <p:cNvPr id="5"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9396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6"/>
          <p:cNvGraphicFramePr>
            <a:graphicFrameLocks noChangeAspect="1"/>
          </p:cNvGraphicFramePr>
          <p:nvPr>
            <p:extLst>
              <p:ext uri="{D42A27DB-BD31-4B8C-83A1-F6EECF244321}">
                <p14:modId xmlns:p14="http://schemas.microsoft.com/office/powerpoint/2010/main" val="278043773"/>
              </p:ext>
            </p:extLst>
          </p:nvPr>
        </p:nvGraphicFramePr>
        <p:xfrm>
          <a:off x="5995359" y="1990850"/>
          <a:ext cx="2931668" cy="4186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Object 6"/>
          <p:cNvGraphicFramePr>
            <a:graphicFrameLocks noChangeAspect="1"/>
          </p:cNvGraphicFramePr>
          <p:nvPr>
            <p:extLst>
              <p:ext uri="{D42A27DB-BD31-4B8C-83A1-F6EECF244321}">
                <p14:modId xmlns:p14="http://schemas.microsoft.com/office/powerpoint/2010/main" val="1364733848"/>
              </p:ext>
            </p:extLst>
          </p:nvPr>
        </p:nvGraphicFramePr>
        <p:xfrm>
          <a:off x="3179823" y="1820578"/>
          <a:ext cx="2690813" cy="4381814"/>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 Box 4"/>
          <p:cNvSpPr txBox="1">
            <a:spLocks noChangeArrowheads="1"/>
          </p:cNvSpPr>
          <p:nvPr/>
        </p:nvSpPr>
        <p:spPr bwMode="auto">
          <a:xfrm>
            <a:off x="3128301" y="1822044"/>
            <a:ext cx="220830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defPPr>
              <a:defRPr lang="en-GB"/>
            </a:defPPr>
            <a:lvl1pPr eaLnBrk="1" hangingPunct="1">
              <a:defRPr sz="1500">
                <a:solidFill>
                  <a:srgbClr val="7F7F7F"/>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base">
              <a:spcBef>
                <a:spcPct val="0"/>
              </a:spcBef>
              <a:spcAft>
                <a:spcPct val="0"/>
              </a:spcAft>
            </a:pPr>
            <a:r>
              <a:rPr lang="en-GB" sz="1600" dirty="0">
                <a:solidFill>
                  <a:srgbClr val="FFFF00"/>
                </a:solidFill>
                <a:latin typeface="Univers 55" pitchFamily="2" charset="0"/>
                <a:cs typeface="Arial" charset="0"/>
              </a:rPr>
              <a:t>Trillion, $</a:t>
            </a:r>
            <a:r>
              <a:rPr lang="en-GB" sz="1600" dirty="0" smtClean="0">
                <a:solidFill>
                  <a:srgbClr val="FFFF00"/>
                </a:solidFill>
                <a:latin typeface="Univers 55" pitchFamily="2" charset="0"/>
                <a:cs typeface="Arial" charset="0"/>
              </a:rPr>
              <a:t>2011 </a:t>
            </a:r>
            <a:r>
              <a:rPr lang="en-GB" sz="1600" dirty="0">
                <a:solidFill>
                  <a:srgbClr val="FFFF00"/>
                </a:solidFill>
                <a:latin typeface="Univers 55" pitchFamily="2" charset="0"/>
                <a:cs typeface="Arial" charset="0"/>
              </a:rPr>
              <a:t>PPP</a:t>
            </a:r>
          </a:p>
        </p:txBody>
      </p:sp>
      <p:sp>
        <p:nvSpPr>
          <p:cNvPr id="26" name="Text Box 7"/>
          <p:cNvSpPr txBox="1">
            <a:spLocks noChangeArrowheads="1"/>
          </p:cNvSpPr>
          <p:nvPr/>
        </p:nvSpPr>
        <p:spPr bwMode="auto">
          <a:xfrm>
            <a:off x="3106157" y="1177816"/>
            <a:ext cx="2808287" cy="36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6" tIns="45388" rIns="90776" bIns="45388">
            <a:spAutoFit/>
          </a:bodyPr>
          <a:lstStyle>
            <a:defPPr>
              <a:defRPr lang="en-GB"/>
            </a:defPPr>
            <a:lvl1pPr algn="ctr">
              <a:defRPr sz="1700">
                <a:solidFill>
                  <a:srgbClr val="000000"/>
                </a:solidFill>
              </a:defRPr>
            </a:lvl1pPr>
          </a:lstStyle>
          <a:p>
            <a:pPr fontAlgn="base">
              <a:spcBef>
                <a:spcPct val="0"/>
              </a:spcBef>
              <a:spcAft>
                <a:spcPct val="0"/>
              </a:spcAft>
            </a:pPr>
            <a:r>
              <a:rPr lang="en-GB" sz="1800" dirty="0">
                <a:solidFill>
                  <a:srgbClr val="FFFFFF"/>
                </a:solidFill>
                <a:latin typeface="Univers 55" pitchFamily="2" charset="0"/>
                <a:cs typeface="Arial" charset="0"/>
              </a:rPr>
              <a:t>GDP</a:t>
            </a:r>
            <a:endParaRPr lang="en-US" sz="1800" dirty="0">
              <a:solidFill>
                <a:srgbClr val="FFFFFF"/>
              </a:solidFill>
              <a:latin typeface="Univers 55" pitchFamily="2" charset="0"/>
              <a:cs typeface="Arial" charset="0"/>
            </a:endParaRPr>
          </a:p>
        </p:txBody>
      </p:sp>
      <p:graphicFrame>
        <p:nvGraphicFramePr>
          <p:cNvPr id="3" name="Object 6"/>
          <p:cNvGraphicFramePr>
            <a:graphicFrameLocks noChangeAspect="1"/>
          </p:cNvGraphicFramePr>
          <p:nvPr>
            <p:extLst>
              <p:ext uri="{D42A27DB-BD31-4B8C-83A1-F6EECF244321}">
                <p14:modId xmlns:p14="http://schemas.microsoft.com/office/powerpoint/2010/main" val="4277913663"/>
              </p:ext>
            </p:extLst>
          </p:nvPr>
        </p:nvGraphicFramePr>
        <p:xfrm>
          <a:off x="325057" y="1820578"/>
          <a:ext cx="2799138" cy="4381814"/>
        </p:xfrm>
        <a:graphic>
          <a:graphicData uri="http://schemas.openxmlformats.org/drawingml/2006/chart">
            <c:chart xmlns:c="http://schemas.openxmlformats.org/drawingml/2006/chart" xmlns:r="http://schemas.openxmlformats.org/officeDocument/2006/relationships" r:id="rId5"/>
          </a:graphicData>
        </a:graphic>
      </p:graphicFrame>
      <p:sp>
        <p:nvSpPr>
          <p:cNvPr id="5124" name="Rectangle 11"/>
          <p:cNvSpPr>
            <a:spLocks noGrp="1" noChangeArrowheads="1"/>
          </p:cNvSpPr>
          <p:nvPr>
            <p:ph type="title"/>
          </p:nvPr>
        </p:nvSpPr>
        <p:spPr>
          <a:xfrm>
            <a:off x="127002" y="128981"/>
            <a:ext cx="8153400" cy="930275"/>
          </a:xfrm>
        </p:spPr>
        <p:txBody>
          <a:bodyPr>
            <a:noAutofit/>
          </a:bodyPr>
          <a:lstStyle/>
          <a:p>
            <a:r>
              <a:rPr lang="en-GB" sz="3000" b="0" dirty="0">
                <a:effectLst>
                  <a:outerShdw blurRad="50800" dist="38100" dir="2700000" algn="tl" rotWithShape="0">
                    <a:srgbClr val="000000">
                      <a:alpha val="43000"/>
                    </a:srgbClr>
                  </a:outerShdw>
                </a:effectLst>
              </a:rPr>
              <a:t>Global population and </a:t>
            </a:r>
            <a:r>
              <a:rPr lang="en-GB" sz="3000" b="0" dirty="0" smtClean="0">
                <a:effectLst>
                  <a:outerShdw blurRad="50800" dist="38100" dir="2700000" algn="tl" rotWithShape="0">
                    <a:srgbClr val="000000">
                      <a:alpha val="43000"/>
                    </a:srgbClr>
                  </a:outerShdw>
                </a:effectLst>
              </a:rPr>
              <a:t>increases </a:t>
            </a:r>
            <a:r>
              <a:rPr lang="en-GB" sz="3000" b="0" dirty="0">
                <a:effectLst>
                  <a:outerShdw blurRad="50800" dist="38100" dir="2700000" algn="tl" rotWithShape="0">
                    <a:srgbClr val="000000">
                      <a:alpha val="43000"/>
                    </a:srgbClr>
                  </a:outerShdw>
                </a:effectLst>
              </a:rPr>
              <a:t>in income per person underpin growing energy demand</a:t>
            </a:r>
            <a:endParaRPr lang="en-US" sz="3000" b="0" dirty="0">
              <a:effectLst>
                <a:outerShdw blurRad="50800" dist="38100" dir="2700000" algn="tl" rotWithShape="0">
                  <a:srgbClr val="000000">
                    <a:alpha val="43000"/>
                  </a:srgbClr>
                </a:outerShdw>
              </a:effectLst>
            </a:endParaRPr>
          </a:p>
        </p:txBody>
      </p:sp>
      <p:sp>
        <p:nvSpPr>
          <p:cNvPr id="5131" name="Text Box 7"/>
          <p:cNvSpPr txBox="1">
            <a:spLocks noChangeArrowheads="1"/>
          </p:cNvSpPr>
          <p:nvPr/>
        </p:nvSpPr>
        <p:spPr bwMode="auto">
          <a:xfrm>
            <a:off x="5905500" y="1177816"/>
            <a:ext cx="3095625" cy="64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76" tIns="45388" rIns="90776" bIns="45388">
            <a:spAutoFit/>
          </a:bodyPr>
          <a:lstStyle>
            <a:defPPr>
              <a:defRPr lang="en-GB"/>
            </a:defPPr>
            <a:lvl1pPr algn="ctr">
              <a:defRPr sz="1700">
                <a:solidFill>
                  <a:srgbClr val="000000"/>
                </a:solidFill>
              </a:defRPr>
            </a:lvl1pPr>
          </a:lstStyle>
          <a:p>
            <a:pPr fontAlgn="base">
              <a:spcBef>
                <a:spcPct val="0"/>
              </a:spcBef>
              <a:spcAft>
                <a:spcPct val="0"/>
              </a:spcAft>
            </a:pPr>
            <a:r>
              <a:rPr lang="en-GB" sz="1800" dirty="0" smtClean="0">
                <a:solidFill>
                  <a:srgbClr val="FFFFFF"/>
                </a:solidFill>
                <a:latin typeface="Univers 55" pitchFamily="2" charset="0"/>
                <a:cs typeface="Arial" charset="0"/>
              </a:rPr>
              <a:t>Contribution to GDP growth 2013-35</a:t>
            </a:r>
            <a:endParaRPr lang="en-US" sz="1800" dirty="0">
              <a:solidFill>
                <a:srgbClr val="FFFFFF"/>
              </a:solidFill>
              <a:latin typeface="Univers 55" pitchFamily="2" charset="0"/>
              <a:cs typeface="Arial" charset="0"/>
            </a:endParaRPr>
          </a:p>
        </p:txBody>
      </p:sp>
      <p:sp>
        <p:nvSpPr>
          <p:cNvPr id="5132" name="Text Box 6"/>
          <p:cNvSpPr txBox="1">
            <a:spLocks noChangeArrowheads="1"/>
          </p:cNvSpPr>
          <p:nvPr/>
        </p:nvSpPr>
        <p:spPr bwMode="auto">
          <a:xfrm>
            <a:off x="258114" y="1177816"/>
            <a:ext cx="2951162" cy="36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6" tIns="45388" rIns="90776" bIns="45388">
            <a:spAutoFit/>
          </a:bodyPr>
          <a:lstStyle>
            <a:defPPr>
              <a:defRPr lang="en-GB"/>
            </a:defPPr>
            <a:lvl1pPr algn="ctr">
              <a:defRPr sz="1700">
                <a:solidFill>
                  <a:srgbClr val="000000"/>
                </a:solidFill>
              </a:defRPr>
            </a:lvl1pPr>
          </a:lstStyle>
          <a:p>
            <a:pPr fontAlgn="base">
              <a:spcBef>
                <a:spcPct val="0"/>
              </a:spcBef>
              <a:spcAft>
                <a:spcPct val="0"/>
              </a:spcAft>
            </a:pPr>
            <a:r>
              <a:rPr lang="en-GB" sz="1800" dirty="0">
                <a:solidFill>
                  <a:schemeClr val="tx1"/>
                </a:solidFill>
                <a:latin typeface="Univers 55" pitchFamily="2" charset="0"/>
                <a:cs typeface="Arial" charset="0"/>
              </a:rPr>
              <a:t>Population</a:t>
            </a:r>
          </a:p>
        </p:txBody>
      </p:sp>
      <p:sp>
        <p:nvSpPr>
          <p:cNvPr id="5133" name="Text Box 4"/>
          <p:cNvSpPr txBox="1">
            <a:spLocks noChangeArrowheads="1"/>
          </p:cNvSpPr>
          <p:nvPr/>
        </p:nvSpPr>
        <p:spPr bwMode="auto">
          <a:xfrm>
            <a:off x="376252" y="1822044"/>
            <a:ext cx="153828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defPPr>
              <a:defRPr lang="en-GB"/>
            </a:defPPr>
            <a:lvl1pPr eaLnBrk="1" hangingPunct="1">
              <a:defRPr sz="1500">
                <a:solidFill>
                  <a:srgbClr val="7F7F7F"/>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base">
              <a:spcBef>
                <a:spcPct val="0"/>
              </a:spcBef>
              <a:spcAft>
                <a:spcPct val="0"/>
              </a:spcAft>
            </a:pPr>
            <a:r>
              <a:rPr lang="en-GB" sz="1600" dirty="0">
                <a:solidFill>
                  <a:srgbClr val="FFFF00"/>
                </a:solidFill>
                <a:latin typeface="Univers 55" pitchFamily="2" charset="0"/>
                <a:cs typeface="Arial" charset="0"/>
              </a:rPr>
              <a:t>Billion</a:t>
            </a:r>
          </a:p>
        </p:txBody>
      </p:sp>
      <p:sp>
        <p:nvSpPr>
          <p:cNvPr id="5134" name="Text Box 4"/>
          <p:cNvSpPr txBox="1">
            <a:spLocks noChangeArrowheads="1"/>
          </p:cNvSpPr>
          <p:nvPr/>
        </p:nvSpPr>
        <p:spPr bwMode="auto">
          <a:xfrm>
            <a:off x="846246" y="3613627"/>
            <a:ext cx="15298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sz="1200">
                <a:solidFill>
                  <a:srgbClr val="007833"/>
                </a:solidFill>
                <a:latin typeface="Univers 55" pitchFamily="2" charset="0"/>
                <a:cs typeface="Arial" charset="0"/>
              </a:defRPr>
            </a:lvl1pPr>
            <a:lvl2pPr marL="742950" indent="-285750" eaLnBrk="0" hangingPunct="0">
              <a:defRPr sz="1200">
                <a:solidFill>
                  <a:srgbClr val="007833"/>
                </a:solidFill>
                <a:latin typeface="Univers 55" pitchFamily="2" charset="0"/>
                <a:cs typeface="Arial" charset="0"/>
              </a:defRPr>
            </a:lvl2pPr>
            <a:lvl3pPr marL="1143000" indent="-228600" eaLnBrk="0" hangingPunct="0">
              <a:defRPr sz="1200">
                <a:solidFill>
                  <a:srgbClr val="007833"/>
                </a:solidFill>
                <a:latin typeface="Univers 55" pitchFamily="2" charset="0"/>
                <a:cs typeface="Arial" charset="0"/>
              </a:defRPr>
            </a:lvl3pPr>
            <a:lvl4pPr marL="1600200" indent="-228600" eaLnBrk="0" hangingPunct="0">
              <a:defRPr sz="1200">
                <a:solidFill>
                  <a:srgbClr val="007833"/>
                </a:solidFill>
                <a:latin typeface="Univers 55" pitchFamily="2" charset="0"/>
                <a:cs typeface="Arial" charset="0"/>
              </a:defRPr>
            </a:lvl4pPr>
            <a:lvl5pPr marL="2057400" indent="-228600" eaLnBrk="0" hangingPunct="0">
              <a:defRPr sz="1200">
                <a:solidFill>
                  <a:srgbClr val="007833"/>
                </a:solidFill>
                <a:latin typeface="Univers 55" pitchFamily="2" charset="0"/>
                <a:cs typeface="Arial" charset="0"/>
              </a:defRPr>
            </a:lvl5pPr>
            <a:lvl6pPr marL="2514600" indent="-228600" eaLnBrk="0" fontAlgn="base" hangingPunct="0">
              <a:spcBef>
                <a:spcPct val="0"/>
              </a:spcBef>
              <a:spcAft>
                <a:spcPct val="0"/>
              </a:spcAft>
              <a:defRPr sz="1200">
                <a:solidFill>
                  <a:srgbClr val="007833"/>
                </a:solidFill>
                <a:latin typeface="Univers 55" pitchFamily="2" charset="0"/>
                <a:cs typeface="Arial" charset="0"/>
              </a:defRPr>
            </a:lvl6pPr>
            <a:lvl7pPr marL="2971800" indent="-228600" eaLnBrk="0" fontAlgn="base" hangingPunct="0">
              <a:spcBef>
                <a:spcPct val="0"/>
              </a:spcBef>
              <a:spcAft>
                <a:spcPct val="0"/>
              </a:spcAft>
              <a:defRPr sz="1200">
                <a:solidFill>
                  <a:srgbClr val="007833"/>
                </a:solidFill>
                <a:latin typeface="Univers 55" pitchFamily="2" charset="0"/>
                <a:cs typeface="Arial" charset="0"/>
              </a:defRPr>
            </a:lvl7pPr>
            <a:lvl8pPr marL="3429000" indent="-228600" eaLnBrk="0" fontAlgn="base" hangingPunct="0">
              <a:spcBef>
                <a:spcPct val="0"/>
              </a:spcBef>
              <a:spcAft>
                <a:spcPct val="0"/>
              </a:spcAft>
              <a:defRPr sz="1200">
                <a:solidFill>
                  <a:srgbClr val="007833"/>
                </a:solidFill>
                <a:latin typeface="Univers 55" pitchFamily="2" charset="0"/>
                <a:cs typeface="Arial" charset="0"/>
              </a:defRPr>
            </a:lvl8pPr>
            <a:lvl9pPr marL="3886200" indent="-228600" eaLnBrk="0" fontAlgn="base" hangingPunct="0">
              <a:spcBef>
                <a:spcPct val="0"/>
              </a:spcBef>
              <a:spcAft>
                <a:spcPct val="0"/>
              </a:spcAft>
              <a:defRPr sz="1200">
                <a:solidFill>
                  <a:srgbClr val="007833"/>
                </a:solidFill>
                <a:latin typeface="Univers 55" pitchFamily="2" charset="0"/>
                <a:cs typeface="Arial" charset="0"/>
              </a:defRPr>
            </a:lvl9pPr>
          </a:lstStyle>
          <a:p>
            <a:pPr algn="ctr" eaLnBrk="1" fontAlgn="base" hangingPunct="1">
              <a:spcBef>
                <a:spcPct val="0"/>
              </a:spcBef>
              <a:spcAft>
                <a:spcPct val="0"/>
              </a:spcAft>
            </a:pPr>
            <a:r>
              <a:rPr lang="en-GB" sz="1600" dirty="0" smtClean="0">
                <a:solidFill>
                  <a:srgbClr val="000000"/>
                </a:solidFill>
              </a:rPr>
              <a:t>Other</a:t>
            </a:r>
            <a:endParaRPr lang="en-GB" sz="1600" dirty="0">
              <a:solidFill>
                <a:srgbClr val="000000"/>
              </a:solidFill>
            </a:endParaRPr>
          </a:p>
        </p:txBody>
      </p:sp>
      <p:sp>
        <p:nvSpPr>
          <p:cNvPr id="5135" name="Text Box 4"/>
          <p:cNvSpPr txBox="1">
            <a:spLocks noChangeArrowheads="1"/>
          </p:cNvSpPr>
          <p:nvPr/>
        </p:nvSpPr>
        <p:spPr bwMode="auto">
          <a:xfrm>
            <a:off x="870086" y="4535053"/>
            <a:ext cx="1235109"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sz="1200">
                <a:solidFill>
                  <a:srgbClr val="007833"/>
                </a:solidFill>
                <a:latin typeface="Univers 55" pitchFamily="2" charset="0"/>
                <a:cs typeface="Arial" charset="0"/>
              </a:defRPr>
            </a:lvl1pPr>
            <a:lvl2pPr marL="742950" indent="-285750" eaLnBrk="0" hangingPunct="0">
              <a:defRPr sz="1200">
                <a:solidFill>
                  <a:srgbClr val="007833"/>
                </a:solidFill>
                <a:latin typeface="Univers 55" pitchFamily="2" charset="0"/>
                <a:cs typeface="Arial" charset="0"/>
              </a:defRPr>
            </a:lvl2pPr>
            <a:lvl3pPr marL="1143000" indent="-228600" eaLnBrk="0" hangingPunct="0">
              <a:defRPr sz="1200">
                <a:solidFill>
                  <a:srgbClr val="007833"/>
                </a:solidFill>
                <a:latin typeface="Univers 55" pitchFamily="2" charset="0"/>
                <a:cs typeface="Arial" charset="0"/>
              </a:defRPr>
            </a:lvl3pPr>
            <a:lvl4pPr marL="1600200" indent="-228600" eaLnBrk="0" hangingPunct="0">
              <a:defRPr sz="1200">
                <a:solidFill>
                  <a:srgbClr val="007833"/>
                </a:solidFill>
                <a:latin typeface="Univers 55" pitchFamily="2" charset="0"/>
                <a:cs typeface="Arial" charset="0"/>
              </a:defRPr>
            </a:lvl4pPr>
            <a:lvl5pPr marL="2057400" indent="-228600" eaLnBrk="0" hangingPunct="0">
              <a:defRPr sz="1200">
                <a:solidFill>
                  <a:srgbClr val="007833"/>
                </a:solidFill>
                <a:latin typeface="Univers 55" pitchFamily="2" charset="0"/>
                <a:cs typeface="Arial" charset="0"/>
              </a:defRPr>
            </a:lvl5pPr>
            <a:lvl6pPr marL="2514600" indent="-228600" eaLnBrk="0" fontAlgn="base" hangingPunct="0">
              <a:spcBef>
                <a:spcPct val="0"/>
              </a:spcBef>
              <a:spcAft>
                <a:spcPct val="0"/>
              </a:spcAft>
              <a:defRPr sz="1200">
                <a:solidFill>
                  <a:srgbClr val="007833"/>
                </a:solidFill>
                <a:latin typeface="Univers 55" pitchFamily="2" charset="0"/>
                <a:cs typeface="Arial" charset="0"/>
              </a:defRPr>
            </a:lvl6pPr>
            <a:lvl7pPr marL="2971800" indent="-228600" eaLnBrk="0" fontAlgn="base" hangingPunct="0">
              <a:spcBef>
                <a:spcPct val="0"/>
              </a:spcBef>
              <a:spcAft>
                <a:spcPct val="0"/>
              </a:spcAft>
              <a:defRPr sz="1200">
                <a:solidFill>
                  <a:srgbClr val="007833"/>
                </a:solidFill>
                <a:latin typeface="Univers 55" pitchFamily="2" charset="0"/>
                <a:cs typeface="Arial" charset="0"/>
              </a:defRPr>
            </a:lvl7pPr>
            <a:lvl8pPr marL="3429000" indent="-228600" eaLnBrk="0" fontAlgn="base" hangingPunct="0">
              <a:spcBef>
                <a:spcPct val="0"/>
              </a:spcBef>
              <a:spcAft>
                <a:spcPct val="0"/>
              </a:spcAft>
              <a:defRPr sz="1200">
                <a:solidFill>
                  <a:srgbClr val="007833"/>
                </a:solidFill>
                <a:latin typeface="Univers 55" pitchFamily="2" charset="0"/>
                <a:cs typeface="Arial" charset="0"/>
              </a:defRPr>
            </a:lvl8pPr>
            <a:lvl9pPr marL="3886200" indent="-228600" eaLnBrk="0" fontAlgn="base" hangingPunct="0">
              <a:spcBef>
                <a:spcPct val="0"/>
              </a:spcBef>
              <a:spcAft>
                <a:spcPct val="0"/>
              </a:spcAft>
              <a:defRPr sz="1200">
                <a:solidFill>
                  <a:srgbClr val="007833"/>
                </a:solidFill>
                <a:latin typeface="Univers 55" pitchFamily="2" charset="0"/>
                <a:cs typeface="Arial" charset="0"/>
              </a:defRPr>
            </a:lvl9pPr>
          </a:lstStyle>
          <a:p>
            <a:pPr algn="ctr" eaLnBrk="1" fontAlgn="base" hangingPunct="1">
              <a:spcBef>
                <a:spcPct val="0"/>
              </a:spcBef>
              <a:spcAft>
                <a:spcPct val="0"/>
              </a:spcAft>
            </a:pPr>
            <a:r>
              <a:rPr lang="en-GB" sz="1600" dirty="0">
                <a:solidFill>
                  <a:srgbClr val="000000"/>
                </a:solidFill>
              </a:rPr>
              <a:t>N</a:t>
            </a:r>
            <a:r>
              <a:rPr lang="en-GB" sz="1600" dirty="0" smtClean="0">
                <a:solidFill>
                  <a:srgbClr val="000000"/>
                </a:solidFill>
              </a:rPr>
              <a:t>on-OECD Asia</a:t>
            </a:r>
            <a:endParaRPr lang="en-GB" sz="1600" dirty="0">
              <a:solidFill>
                <a:srgbClr val="000000"/>
              </a:solidFill>
            </a:endParaRPr>
          </a:p>
        </p:txBody>
      </p:sp>
      <p:sp>
        <p:nvSpPr>
          <p:cNvPr id="5136" name="Text Box 4"/>
          <p:cNvSpPr txBox="1">
            <a:spLocks noChangeArrowheads="1"/>
          </p:cNvSpPr>
          <p:nvPr/>
        </p:nvSpPr>
        <p:spPr bwMode="auto">
          <a:xfrm>
            <a:off x="1192969" y="5306079"/>
            <a:ext cx="989013"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sz="1200">
                <a:solidFill>
                  <a:srgbClr val="007833"/>
                </a:solidFill>
                <a:latin typeface="Univers 55" pitchFamily="2" charset="0"/>
                <a:cs typeface="Arial" charset="0"/>
              </a:defRPr>
            </a:lvl1pPr>
            <a:lvl2pPr marL="742950" indent="-285750" eaLnBrk="0" hangingPunct="0">
              <a:defRPr sz="1200">
                <a:solidFill>
                  <a:srgbClr val="007833"/>
                </a:solidFill>
                <a:latin typeface="Univers 55" pitchFamily="2" charset="0"/>
                <a:cs typeface="Arial" charset="0"/>
              </a:defRPr>
            </a:lvl2pPr>
            <a:lvl3pPr marL="1143000" indent="-228600" eaLnBrk="0" hangingPunct="0">
              <a:defRPr sz="1200">
                <a:solidFill>
                  <a:srgbClr val="007833"/>
                </a:solidFill>
                <a:latin typeface="Univers 55" pitchFamily="2" charset="0"/>
                <a:cs typeface="Arial" charset="0"/>
              </a:defRPr>
            </a:lvl3pPr>
            <a:lvl4pPr marL="1600200" indent="-228600" eaLnBrk="0" hangingPunct="0">
              <a:defRPr sz="1200">
                <a:solidFill>
                  <a:srgbClr val="007833"/>
                </a:solidFill>
                <a:latin typeface="Univers 55" pitchFamily="2" charset="0"/>
                <a:cs typeface="Arial" charset="0"/>
              </a:defRPr>
            </a:lvl4pPr>
            <a:lvl5pPr marL="2057400" indent="-228600" eaLnBrk="0" hangingPunct="0">
              <a:defRPr sz="1200">
                <a:solidFill>
                  <a:srgbClr val="007833"/>
                </a:solidFill>
                <a:latin typeface="Univers 55" pitchFamily="2" charset="0"/>
                <a:cs typeface="Arial" charset="0"/>
              </a:defRPr>
            </a:lvl5pPr>
            <a:lvl6pPr marL="2514600" indent="-228600" eaLnBrk="0" fontAlgn="base" hangingPunct="0">
              <a:spcBef>
                <a:spcPct val="0"/>
              </a:spcBef>
              <a:spcAft>
                <a:spcPct val="0"/>
              </a:spcAft>
              <a:defRPr sz="1200">
                <a:solidFill>
                  <a:srgbClr val="007833"/>
                </a:solidFill>
                <a:latin typeface="Univers 55" pitchFamily="2" charset="0"/>
                <a:cs typeface="Arial" charset="0"/>
              </a:defRPr>
            </a:lvl6pPr>
            <a:lvl7pPr marL="2971800" indent="-228600" eaLnBrk="0" fontAlgn="base" hangingPunct="0">
              <a:spcBef>
                <a:spcPct val="0"/>
              </a:spcBef>
              <a:spcAft>
                <a:spcPct val="0"/>
              </a:spcAft>
              <a:defRPr sz="1200">
                <a:solidFill>
                  <a:srgbClr val="007833"/>
                </a:solidFill>
                <a:latin typeface="Univers 55" pitchFamily="2" charset="0"/>
                <a:cs typeface="Arial" charset="0"/>
              </a:defRPr>
            </a:lvl7pPr>
            <a:lvl8pPr marL="3429000" indent="-228600" eaLnBrk="0" fontAlgn="base" hangingPunct="0">
              <a:spcBef>
                <a:spcPct val="0"/>
              </a:spcBef>
              <a:spcAft>
                <a:spcPct val="0"/>
              </a:spcAft>
              <a:defRPr sz="1200">
                <a:solidFill>
                  <a:srgbClr val="007833"/>
                </a:solidFill>
                <a:latin typeface="Univers 55" pitchFamily="2" charset="0"/>
                <a:cs typeface="Arial" charset="0"/>
              </a:defRPr>
            </a:lvl8pPr>
            <a:lvl9pPr marL="3886200" indent="-228600" eaLnBrk="0" fontAlgn="base" hangingPunct="0">
              <a:spcBef>
                <a:spcPct val="0"/>
              </a:spcBef>
              <a:spcAft>
                <a:spcPct val="0"/>
              </a:spcAft>
              <a:defRPr sz="1200">
                <a:solidFill>
                  <a:srgbClr val="007833"/>
                </a:solidFill>
                <a:latin typeface="Univers 55" pitchFamily="2" charset="0"/>
                <a:cs typeface="Arial" charset="0"/>
              </a:defRPr>
            </a:lvl9pPr>
          </a:lstStyle>
          <a:p>
            <a:pPr algn="ctr" eaLnBrk="1" fontAlgn="base" hangingPunct="1">
              <a:spcBef>
                <a:spcPct val="0"/>
              </a:spcBef>
              <a:spcAft>
                <a:spcPct val="0"/>
              </a:spcAft>
            </a:pPr>
            <a:r>
              <a:rPr lang="en-GB" sz="1600" dirty="0" smtClean="0">
                <a:solidFill>
                  <a:schemeClr val="bg1"/>
                </a:solidFill>
              </a:rPr>
              <a:t>OECD</a:t>
            </a:r>
            <a:endParaRPr lang="en-GB" sz="1600" dirty="0">
              <a:solidFill>
                <a:schemeClr val="bg1"/>
              </a:solidFill>
            </a:endParaRPr>
          </a:p>
        </p:txBody>
      </p:sp>
      <p:sp>
        <p:nvSpPr>
          <p:cNvPr id="28" name="Text Box 10"/>
          <p:cNvSpPr txBox="1">
            <a:spLocks noChangeArrowheads="1"/>
          </p:cNvSpPr>
          <p:nvPr/>
        </p:nvSpPr>
        <p:spPr bwMode="auto">
          <a:xfrm>
            <a:off x="6172324" y="1824883"/>
            <a:ext cx="1928250" cy="33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788" tIns="45394" rIns="90788" bIns="45394">
            <a:spAutoFit/>
          </a:bodyPr>
          <a:lstStyle>
            <a:defPPr>
              <a:defRPr lang="en-GB"/>
            </a:defPPr>
            <a:lvl1pPr>
              <a:defRPr sz="1600">
                <a:solidFill>
                  <a:srgbClr val="7F7F7F"/>
                </a:solidFill>
              </a:defRPr>
            </a:lvl1pPr>
          </a:lstStyle>
          <a:p>
            <a:pPr fontAlgn="base">
              <a:spcBef>
                <a:spcPct val="0"/>
              </a:spcBef>
              <a:spcAft>
                <a:spcPct val="0"/>
              </a:spcAft>
            </a:pPr>
            <a:r>
              <a:rPr lang="en-GB" dirty="0">
                <a:solidFill>
                  <a:srgbClr val="FFFF00"/>
                </a:solidFill>
                <a:latin typeface="Univers 55" pitchFamily="2" charset="0"/>
                <a:cs typeface="Arial" charset="0"/>
              </a:rPr>
              <a:t>Trillion, $2011 PPP</a:t>
            </a:r>
          </a:p>
        </p:txBody>
      </p:sp>
      <p:cxnSp>
        <p:nvCxnSpPr>
          <p:cNvPr id="20" name="Straight Connector 19"/>
          <p:cNvCxnSpPr/>
          <p:nvPr/>
        </p:nvCxnSpPr>
        <p:spPr bwMode="auto">
          <a:xfrm>
            <a:off x="2078780" y="2300941"/>
            <a:ext cx="8280" cy="3391834"/>
          </a:xfrm>
          <a:prstGeom prst="line">
            <a:avLst/>
          </a:prstGeom>
          <a:noFill/>
          <a:ln w="6350" cap="flat" cmpd="sng" algn="ctr">
            <a:solidFill>
              <a:srgbClr val="808080"/>
            </a:solidFill>
            <a:prstDash val="solid"/>
            <a:round/>
            <a:headEnd type="none" w="med" len="med"/>
            <a:tailEnd type="none" w="med" len="med"/>
          </a:ln>
          <a:effectLst/>
        </p:spPr>
      </p:cxnSp>
      <p:cxnSp>
        <p:nvCxnSpPr>
          <p:cNvPr id="22" name="Straight Connector 21"/>
          <p:cNvCxnSpPr/>
          <p:nvPr/>
        </p:nvCxnSpPr>
        <p:spPr bwMode="auto">
          <a:xfrm>
            <a:off x="4931591" y="2300941"/>
            <a:ext cx="8280" cy="3391834"/>
          </a:xfrm>
          <a:prstGeom prst="line">
            <a:avLst/>
          </a:prstGeom>
          <a:noFill/>
          <a:ln w="6350" cap="flat" cmpd="sng" algn="ctr">
            <a:solidFill>
              <a:srgbClr val="808080"/>
            </a:solidFill>
            <a:prstDash val="solid"/>
            <a:round/>
            <a:headEnd type="none" w="med" len="med"/>
            <a:tailEnd type="none" w="med" len="med"/>
          </a:ln>
          <a:effectLst/>
        </p:spPr>
      </p:cxnSp>
      <p:sp>
        <p:nvSpPr>
          <p:cNvPr id="2" name="Rectangle 1"/>
          <p:cNvSpPr/>
          <p:nvPr/>
        </p:nvSpPr>
        <p:spPr>
          <a:xfrm>
            <a:off x="509644" y="1517106"/>
            <a:ext cx="5404043" cy="276999"/>
          </a:xfrm>
          <a:prstGeom prst="rect">
            <a:avLst/>
          </a:prstGeom>
        </p:spPr>
        <p:txBody>
          <a:bodyPr wrap="none">
            <a:spAutoFit/>
          </a:bodyPr>
          <a:lstStyle/>
          <a:p>
            <a:r>
              <a:rPr lang="en-GB" sz="1200" dirty="0" smtClean="0">
                <a:solidFill>
                  <a:srgbClr val="FFFFFF"/>
                </a:solidFill>
              </a:rPr>
              <a:t>OECD - Organization of Economic Co-Operation and Development Countries</a:t>
            </a:r>
            <a:endParaRPr lang="en-US" sz="1200" dirty="0"/>
          </a:p>
        </p:txBody>
      </p:sp>
      <p:sp>
        <p:nvSpPr>
          <p:cNvPr id="23"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133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1"/>
          <p:cNvGraphicFramePr>
            <a:graphicFrameLocks noChangeAspect="1"/>
          </p:cNvGraphicFramePr>
          <p:nvPr>
            <p:extLst>
              <p:ext uri="{D42A27DB-BD31-4B8C-83A1-F6EECF244321}">
                <p14:modId xmlns:p14="http://schemas.microsoft.com/office/powerpoint/2010/main" val="2519638206"/>
              </p:ext>
            </p:extLst>
          </p:nvPr>
        </p:nvGraphicFramePr>
        <p:xfrm>
          <a:off x="444062" y="1856766"/>
          <a:ext cx="4188320" cy="4263233"/>
        </p:xfrm>
        <a:graphic>
          <a:graphicData uri="http://schemas.openxmlformats.org/drawingml/2006/chart">
            <c:chart xmlns:c="http://schemas.openxmlformats.org/drawingml/2006/chart" xmlns:r="http://schemas.openxmlformats.org/officeDocument/2006/relationships" r:id="rId3"/>
          </a:graphicData>
        </a:graphic>
      </p:graphicFrame>
      <p:sp>
        <p:nvSpPr>
          <p:cNvPr id="515084" name="Title 2"/>
          <p:cNvSpPr>
            <a:spLocks noGrp="1"/>
          </p:cNvSpPr>
          <p:nvPr>
            <p:ph type="title"/>
          </p:nvPr>
        </p:nvSpPr>
        <p:spPr>
          <a:xfrm>
            <a:off x="0" y="126354"/>
            <a:ext cx="8384883" cy="930275"/>
          </a:xfrm>
        </p:spPr>
        <p:txBody>
          <a:bodyPr>
            <a:noAutofit/>
          </a:bodyPr>
          <a:lstStyle/>
          <a:p>
            <a:r>
              <a:rPr lang="en-GB" sz="3000" b="0" dirty="0" smtClean="0">
                <a:effectLst>
                  <a:outerShdw blurRad="50800" dist="38100" dir="2700000" algn="tl" rotWithShape="0">
                    <a:srgbClr val="000000">
                      <a:alpha val="43000"/>
                    </a:srgbClr>
                  </a:outerShdw>
                </a:effectLst>
              </a:rPr>
              <a:t>Fossil fuels support most of the world’s energy</a:t>
            </a:r>
            <a:r>
              <a:rPr lang="en-GB" sz="3000" b="0" dirty="0">
                <a:effectLst>
                  <a:outerShdw blurRad="50800" dist="38100" dir="2700000" algn="tl" rotWithShape="0">
                    <a:srgbClr val="000000">
                      <a:alpha val="43000"/>
                    </a:srgbClr>
                  </a:outerShdw>
                </a:effectLst>
              </a:rPr>
              <a:t> even as </a:t>
            </a:r>
            <a:r>
              <a:rPr lang="en-GB" sz="3000" b="0" dirty="0" smtClean="0">
                <a:effectLst>
                  <a:outerShdw blurRad="50800" dist="38100" dir="2700000" algn="tl" rotWithShape="0">
                    <a:srgbClr val="000000">
                      <a:alpha val="43000"/>
                    </a:srgbClr>
                  </a:outerShdw>
                </a:effectLst>
              </a:rPr>
              <a:t>it shifts </a:t>
            </a:r>
            <a:r>
              <a:rPr lang="en-GB" sz="3000" b="0" dirty="0">
                <a:effectLst>
                  <a:outerShdw blurRad="50800" dist="38100" dir="2700000" algn="tl" rotWithShape="0">
                    <a:srgbClr val="000000">
                      <a:alpha val="43000"/>
                    </a:srgbClr>
                  </a:outerShdw>
                </a:effectLst>
              </a:rPr>
              <a:t>towards lower carbon fuels </a:t>
            </a:r>
            <a:endParaRPr lang="en-GB" sz="3000" b="0" dirty="0" smtClean="0">
              <a:effectLst>
                <a:outerShdw blurRad="50800" dist="38100" dir="2700000" algn="tl" rotWithShape="0">
                  <a:srgbClr val="000000">
                    <a:alpha val="43000"/>
                  </a:srgbClr>
                </a:outerShdw>
              </a:effectLst>
            </a:endParaRPr>
          </a:p>
        </p:txBody>
      </p:sp>
      <p:sp>
        <p:nvSpPr>
          <p:cNvPr id="24" name="Rectangle 9"/>
          <p:cNvSpPr>
            <a:spLocks noChangeArrowheads="1"/>
          </p:cNvSpPr>
          <p:nvPr/>
        </p:nvSpPr>
        <p:spPr bwMode="auto">
          <a:xfrm>
            <a:off x="3130139" y="6017950"/>
            <a:ext cx="1565743" cy="27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76" tIns="45388" rIns="90776" bIns="45388">
            <a:spAutoFit/>
          </a:bodyPr>
          <a:lstStyle/>
          <a:p>
            <a:r>
              <a:rPr lang="en-GB" sz="1200" dirty="0" smtClean="0"/>
              <a:t>*Includes biofuels</a:t>
            </a:r>
            <a:endParaRPr lang="en-GB" sz="1200" dirty="0"/>
          </a:p>
        </p:txBody>
      </p:sp>
      <p:sp>
        <p:nvSpPr>
          <p:cNvPr id="12" name="Text Box 4"/>
          <p:cNvSpPr txBox="1">
            <a:spLocks noChangeArrowheads="1"/>
          </p:cNvSpPr>
          <p:nvPr/>
        </p:nvSpPr>
        <p:spPr bwMode="auto">
          <a:xfrm>
            <a:off x="5292827" y="1290893"/>
            <a:ext cx="3492729" cy="276999"/>
          </a:xfrm>
          <a:prstGeom prst="rect">
            <a:avLst/>
          </a:prstGeom>
          <a:noFill/>
          <a:ln w="9525">
            <a:noFill/>
            <a:miter lim="800000"/>
            <a:headEnd/>
            <a:tailEnd/>
          </a:ln>
        </p:spPr>
        <p:txBody>
          <a:bodyPr wrap="square" lIns="0" tIns="0" rIns="0" bIns="0">
            <a:spAutoFit/>
          </a:bodyPr>
          <a:lstStyle/>
          <a:p>
            <a:r>
              <a:rPr lang="en-GB" sz="1800" dirty="0" smtClean="0">
                <a:solidFill>
                  <a:srgbClr val="FFFFFF"/>
                </a:solidFill>
              </a:rPr>
              <a:t>2013-35 increments by fuel</a:t>
            </a:r>
            <a:endParaRPr lang="en-GB" sz="1800" dirty="0">
              <a:solidFill>
                <a:srgbClr val="FFFFFF"/>
              </a:solidFill>
            </a:endParaRPr>
          </a:p>
        </p:txBody>
      </p:sp>
      <p:graphicFrame>
        <p:nvGraphicFramePr>
          <p:cNvPr id="14" name="Object 20"/>
          <p:cNvGraphicFramePr>
            <a:graphicFrameLocks noChangeAspect="1"/>
          </p:cNvGraphicFramePr>
          <p:nvPr>
            <p:extLst>
              <p:ext uri="{D42A27DB-BD31-4B8C-83A1-F6EECF244321}">
                <p14:modId xmlns:p14="http://schemas.microsoft.com/office/powerpoint/2010/main" val="3778632625"/>
              </p:ext>
            </p:extLst>
          </p:nvPr>
        </p:nvGraphicFramePr>
        <p:xfrm>
          <a:off x="4466555" y="2165230"/>
          <a:ext cx="4677445" cy="417831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Box 10"/>
          <p:cNvSpPr txBox="1">
            <a:spLocks noChangeArrowheads="1"/>
          </p:cNvSpPr>
          <p:nvPr/>
        </p:nvSpPr>
        <p:spPr bwMode="auto">
          <a:xfrm>
            <a:off x="4671110" y="1763220"/>
            <a:ext cx="3038398" cy="33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788" tIns="45394" rIns="90788" bIns="45394">
            <a:spAutoFit/>
          </a:bodyPr>
          <a:lstStyle>
            <a:defPPr>
              <a:defRPr lang="en-GB"/>
            </a:defPPr>
            <a:lvl1pPr>
              <a:defRPr sz="1600">
                <a:solidFill>
                  <a:srgbClr val="7F7F7F"/>
                </a:solidFill>
              </a:defRPr>
            </a:lvl1pPr>
          </a:lstStyle>
          <a:p>
            <a:r>
              <a:rPr lang="en-GB" dirty="0" smtClean="0">
                <a:solidFill>
                  <a:srgbClr val="CCFFCC"/>
                </a:solidFill>
              </a:rPr>
              <a:t>Billion TOE (tons oil equivalent)</a:t>
            </a:r>
            <a:endParaRPr lang="en-GB" dirty="0">
              <a:solidFill>
                <a:srgbClr val="CCFFCC"/>
              </a:solidFill>
            </a:endParaRPr>
          </a:p>
        </p:txBody>
      </p:sp>
      <p:sp>
        <p:nvSpPr>
          <p:cNvPr id="18" name="Text Box 6"/>
          <p:cNvSpPr txBox="1">
            <a:spLocks noChangeArrowheads="1"/>
          </p:cNvSpPr>
          <p:nvPr/>
        </p:nvSpPr>
        <p:spPr bwMode="auto">
          <a:xfrm>
            <a:off x="233227" y="1248148"/>
            <a:ext cx="431958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defPPr>
              <a:defRPr lang="en-GB"/>
            </a:defPPr>
            <a:lvl1pPr algn="ctr" eaLnBrk="0" hangingPunct="0">
              <a:defRPr sz="1700">
                <a:solidFill>
                  <a:srgbClr val="000000"/>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1800" dirty="0">
                <a:solidFill>
                  <a:srgbClr val="FFFFFF"/>
                </a:solidFill>
              </a:rPr>
              <a:t>Shares </a:t>
            </a:r>
            <a:r>
              <a:rPr lang="en-GB" sz="1800" dirty="0" smtClean="0">
                <a:solidFill>
                  <a:srgbClr val="FFFFFF"/>
                </a:solidFill>
              </a:rPr>
              <a:t>of primary </a:t>
            </a:r>
            <a:r>
              <a:rPr lang="en-GB" sz="1800" dirty="0">
                <a:solidFill>
                  <a:srgbClr val="FFFFFF"/>
                </a:solidFill>
              </a:rPr>
              <a:t>energy</a:t>
            </a:r>
          </a:p>
        </p:txBody>
      </p:sp>
      <p:sp>
        <p:nvSpPr>
          <p:cNvPr id="16" name="Rectangle 6"/>
          <p:cNvSpPr>
            <a:spLocks noChangeArrowheads="1"/>
          </p:cNvSpPr>
          <p:nvPr/>
        </p:nvSpPr>
        <p:spPr bwMode="auto">
          <a:xfrm>
            <a:off x="1725304" y="2454788"/>
            <a:ext cx="631529"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p>
            <a:r>
              <a:rPr lang="en-GB" sz="1600" dirty="0">
                <a:solidFill>
                  <a:srgbClr val="FFFFFF"/>
                </a:solidFill>
              </a:rPr>
              <a:t>Oil</a:t>
            </a:r>
          </a:p>
        </p:txBody>
      </p:sp>
      <p:sp>
        <p:nvSpPr>
          <p:cNvPr id="17" name="Rectangle 7"/>
          <p:cNvSpPr>
            <a:spLocks noChangeArrowheads="1"/>
          </p:cNvSpPr>
          <p:nvPr/>
        </p:nvSpPr>
        <p:spPr bwMode="auto">
          <a:xfrm>
            <a:off x="1254135" y="3392140"/>
            <a:ext cx="650142"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r>
              <a:rPr lang="en-GB" sz="1600" dirty="0">
                <a:solidFill>
                  <a:srgbClr val="FFFFFF"/>
                </a:solidFill>
                <a:latin typeface="Univers 55"/>
                <a:ea typeface="Univers 55"/>
                <a:cs typeface="Univers 55"/>
              </a:rPr>
              <a:t>Coal</a:t>
            </a:r>
          </a:p>
        </p:txBody>
      </p:sp>
      <p:sp>
        <p:nvSpPr>
          <p:cNvPr id="22" name="Rectangle 8"/>
          <p:cNvSpPr>
            <a:spLocks noChangeArrowheads="1"/>
          </p:cNvSpPr>
          <p:nvPr/>
        </p:nvSpPr>
        <p:spPr bwMode="auto">
          <a:xfrm>
            <a:off x="1075996" y="4117785"/>
            <a:ext cx="648463"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r>
              <a:rPr lang="en-GB" sz="1600" dirty="0">
                <a:solidFill>
                  <a:srgbClr val="FFFFFF"/>
                </a:solidFill>
                <a:latin typeface="Univers 55"/>
                <a:ea typeface="Univers 55"/>
                <a:cs typeface="Univers 55"/>
              </a:rPr>
              <a:t>Gas</a:t>
            </a:r>
          </a:p>
        </p:txBody>
      </p:sp>
      <p:sp>
        <p:nvSpPr>
          <p:cNvPr id="27" name="Rectangle 9"/>
          <p:cNvSpPr>
            <a:spLocks noChangeArrowheads="1"/>
          </p:cNvSpPr>
          <p:nvPr/>
        </p:nvSpPr>
        <p:spPr bwMode="auto">
          <a:xfrm>
            <a:off x="878192" y="5002793"/>
            <a:ext cx="1152450"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pPr algn="ctr">
              <a:defRPr sz="1500" b="0" i="0" u="none" strike="noStrike" kern="1200" baseline="0">
                <a:solidFill>
                  <a:srgbClr val="000000"/>
                </a:solidFill>
                <a:latin typeface="Univers 55"/>
                <a:ea typeface="Univers 55"/>
                <a:cs typeface="Univers 55"/>
              </a:defRPr>
            </a:pPr>
            <a:r>
              <a:rPr lang="en-GB" sz="1600" dirty="0">
                <a:solidFill>
                  <a:srgbClr val="FFFFFF"/>
                </a:solidFill>
                <a:latin typeface="Univers 55"/>
                <a:ea typeface="Univers 55"/>
                <a:cs typeface="Univers 55"/>
              </a:rPr>
              <a:t>Hydro</a:t>
            </a:r>
          </a:p>
        </p:txBody>
      </p:sp>
      <p:sp>
        <p:nvSpPr>
          <p:cNvPr id="28" name="Rectangle 10"/>
          <p:cNvSpPr>
            <a:spLocks noChangeArrowheads="1"/>
          </p:cNvSpPr>
          <p:nvPr/>
        </p:nvSpPr>
        <p:spPr bwMode="auto">
          <a:xfrm>
            <a:off x="1878618" y="5334222"/>
            <a:ext cx="1007973"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r>
              <a:rPr lang="en-GB" sz="1600" dirty="0">
                <a:solidFill>
                  <a:srgbClr val="FFFFFF"/>
                </a:solidFill>
                <a:latin typeface="Univers 55"/>
                <a:ea typeface="Univers 55"/>
                <a:cs typeface="Univers 55"/>
              </a:rPr>
              <a:t>Nuclear</a:t>
            </a:r>
          </a:p>
        </p:txBody>
      </p:sp>
      <p:sp>
        <p:nvSpPr>
          <p:cNvPr id="29" name="Rectangle 11"/>
          <p:cNvSpPr>
            <a:spLocks noChangeArrowheads="1"/>
          </p:cNvSpPr>
          <p:nvPr/>
        </p:nvSpPr>
        <p:spPr bwMode="auto">
          <a:xfrm>
            <a:off x="3214498" y="5405483"/>
            <a:ext cx="1498521"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r>
              <a:rPr lang="en-GB" sz="1600" dirty="0" smtClean="0">
                <a:solidFill>
                  <a:srgbClr val="FFFFFF"/>
                </a:solidFill>
                <a:latin typeface="Univers 55"/>
                <a:ea typeface="Univers 55"/>
                <a:cs typeface="Univers 55"/>
              </a:rPr>
              <a:t>Renewables</a:t>
            </a:r>
            <a:r>
              <a:rPr lang="en-GB" sz="1600" dirty="0" smtClean="0">
                <a:solidFill>
                  <a:srgbClr val="FFFFFF"/>
                </a:solidFill>
              </a:rPr>
              <a:t>*</a:t>
            </a:r>
            <a:endParaRPr lang="en-GB" sz="1600" dirty="0">
              <a:solidFill>
                <a:srgbClr val="FFFFFF"/>
              </a:solidFill>
            </a:endParaRPr>
          </a:p>
        </p:txBody>
      </p:sp>
      <p:sp>
        <p:nvSpPr>
          <p:cNvPr id="20" name="Rectangle 9"/>
          <p:cNvSpPr>
            <a:spLocks noChangeArrowheads="1"/>
          </p:cNvSpPr>
          <p:nvPr/>
        </p:nvSpPr>
        <p:spPr bwMode="auto">
          <a:xfrm>
            <a:off x="5747110" y="5772563"/>
            <a:ext cx="1152450" cy="30924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36" tIns="46446" rIns="89336" bIns="46446">
            <a:spAutoFit/>
          </a:bodyPr>
          <a:lstStyle/>
          <a:p>
            <a:pPr algn="ctr">
              <a:defRPr sz="1500" b="0" i="0" u="none" strike="noStrike" kern="1200" baseline="0">
                <a:solidFill>
                  <a:srgbClr val="000000"/>
                </a:solidFill>
                <a:latin typeface="Univers 55"/>
                <a:ea typeface="Univers 55"/>
                <a:cs typeface="Univers 55"/>
              </a:defRPr>
            </a:pPr>
            <a:r>
              <a:rPr lang="en-GB" sz="1400" dirty="0" smtClean="0">
                <a:solidFill>
                  <a:srgbClr val="FFFFFF"/>
                </a:solidFill>
                <a:latin typeface="Univers 55"/>
                <a:ea typeface="Univers 55"/>
                <a:cs typeface="Univers 55"/>
              </a:rPr>
              <a:t>OECD</a:t>
            </a:r>
            <a:endParaRPr lang="en-GB" sz="1400" dirty="0">
              <a:solidFill>
                <a:srgbClr val="FFFFFF"/>
              </a:solidFill>
              <a:latin typeface="Univers 55"/>
              <a:ea typeface="Univers 55"/>
              <a:cs typeface="Univers 55"/>
            </a:endParaRPr>
          </a:p>
        </p:txBody>
      </p:sp>
      <p:cxnSp>
        <p:nvCxnSpPr>
          <p:cNvPr id="21" name="Straight Connector 20"/>
          <p:cNvCxnSpPr/>
          <p:nvPr/>
        </p:nvCxnSpPr>
        <p:spPr bwMode="auto">
          <a:xfrm>
            <a:off x="3043350" y="2324496"/>
            <a:ext cx="8280" cy="3391834"/>
          </a:xfrm>
          <a:prstGeom prst="line">
            <a:avLst/>
          </a:prstGeom>
          <a:noFill/>
          <a:ln w="6350" cap="flat" cmpd="sng" algn="ctr">
            <a:solidFill>
              <a:srgbClr val="808080"/>
            </a:solidFill>
            <a:prstDash val="solid"/>
            <a:round/>
            <a:headEnd type="none" w="med" len="med"/>
            <a:tailEnd type="none" w="med" len="med"/>
          </a:ln>
          <a:effectLst/>
        </p:spPr>
      </p:cxnSp>
      <p:sp>
        <p:nvSpPr>
          <p:cNvPr id="19"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8108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64" y="260369"/>
            <a:ext cx="9144000" cy="710783"/>
          </a:xfrm>
        </p:spPr>
        <p:txBody>
          <a:bodyPr>
            <a:noAutofit/>
          </a:bodyPr>
          <a:lstStyle/>
          <a:p>
            <a:r>
              <a:rPr lang="en-GB" sz="3000" b="0" dirty="0" smtClean="0">
                <a:effectLst>
                  <a:outerShdw blurRad="50800" dist="38100" dir="2700000" algn="tl" rotWithShape="0">
                    <a:srgbClr val="000000">
                      <a:alpha val="43000"/>
                    </a:srgbClr>
                  </a:outerShdw>
                </a:effectLst>
              </a:rPr>
              <a:t>The power sector takes an increasing share of </a:t>
            </a:r>
            <a:r>
              <a:rPr lang="en-GB" sz="3000" b="0" dirty="0">
                <a:effectLst>
                  <a:outerShdw blurRad="50800" dist="38100" dir="2700000" algn="tl" rotWithShape="0">
                    <a:srgbClr val="000000">
                      <a:alpha val="43000"/>
                    </a:srgbClr>
                  </a:outerShdw>
                </a:effectLst>
              </a:rPr>
              <a:t>energy and plays a key role in </a:t>
            </a:r>
            <a:r>
              <a:rPr lang="en-GB" sz="3000" b="0" dirty="0" smtClean="0">
                <a:effectLst>
                  <a:outerShdw blurRad="50800" dist="38100" dir="2700000" algn="tl" rotWithShape="0">
                    <a:srgbClr val="000000">
                      <a:alpha val="43000"/>
                    </a:srgbClr>
                  </a:outerShdw>
                </a:effectLst>
              </a:rPr>
              <a:t>the </a:t>
            </a:r>
            <a:r>
              <a:rPr lang="en-GB" sz="3000" b="0" dirty="0">
                <a:effectLst>
                  <a:outerShdw blurRad="50800" dist="38100" dir="2700000" algn="tl" rotWithShape="0">
                    <a:srgbClr val="000000">
                      <a:alpha val="43000"/>
                    </a:srgbClr>
                  </a:outerShdw>
                </a:effectLst>
              </a:rPr>
              <a:t>energy mix</a:t>
            </a:r>
          </a:p>
        </p:txBody>
      </p:sp>
      <p:graphicFrame>
        <p:nvGraphicFramePr>
          <p:cNvPr id="3" name="Object 5"/>
          <p:cNvGraphicFramePr>
            <a:graphicFrameLocks noChangeAspect="1"/>
          </p:cNvGraphicFramePr>
          <p:nvPr>
            <p:extLst>
              <p:ext uri="{D42A27DB-BD31-4B8C-83A1-F6EECF244321}">
                <p14:modId xmlns:p14="http://schemas.microsoft.com/office/powerpoint/2010/main" val="1006372372"/>
              </p:ext>
            </p:extLst>
          </p:nvPr>
        </p:nvGraphicFramePr>
        <p:xfrm>
          <a:off x="4623035" y="2146728"/>
          <a:ext cx="4216165" cy="411605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6"/>
          <p:cNvSpPr txBox="1">
            <a:spLocks noChangeArrowheads="1"/>
          </p:cNvSpPr>
          <p:nvPr/>
        </p:nvSpPr>
        <p:spPr bwMode="auto">
          <a:xfrm>
            <a:off x="935166" y="1242166"/>
            <a:ext cx="3414910" cy="647797"/>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800" dirty="0" smtClean="0">
                <a:solidFill>
                  <a:schemeClr val="tx1"/>
                </a:solidFill>
              </a:rPr>
              <a:t>Inputs to power as a share of total primary energy</a:t>
            </a:r>
            <a:endParaRPr lang="en-GB" sz="1800" dirty="0">
              <a:solidFill>
                <a:schemeClr val="tx1"/>
              </a:solidFill>
            </a:endParaRPr>
          </a:p>
        </p:txBody>
      </p:sp>
      <p:sp>
        <p:nvSpPr>
          <p:cNvPr id="8" name="Text Box 7"/>
          <p:cNvSpPr txBox="1">
            <a:spLocks noChangeArrowheads="1"/>
          </p:cNvSpPr>
          <p:nvPr/>
        </p:nvSpPr>
        <p:spPr bwMode="auto">
          <a:xfrm>
            <a:off x="5338108" y="1242063"/>
            <a:ext cx="3168397" cy="3709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800" dirty="0" smtClean="0">
                <a:solidFill>
                  <a:schemeClr val="tx1"/>
                </a:solidFill>
              </a:rPr>
              <a:t>Primary inputs to power</a:t>
            </a:r>
            <a:endParaRPr lang="en-GB" sz="1800" dirty="0">
              <a:solidFill>
                <a:schemeClr val="tx1"/>
              </a:solidFill>
            </a:endParaRPr>
          </a:p>
        </p:txBody>
      </p:sp>
      <p:graphicFrame>
        <p:nvGraphicFramePr>
          <p:cNvPr id="20" name="Object 1"/>
          <p:cNvGraphicFramePr>
            <a:graphicFrameLocks noChangeAspect="1"/>
          </p:cNvGraphicFramePr>
          <p:nvPr>
            <p:extLst>
              <p:ext uri="{D42A27DB-BD31-4B8C-83A1-F6EECF244321}">
                <p14:modId xmlns:p14="http://schemas.microsoft.com/office/powerpoint/2010/main" val="3757802072"/>
              </p:ext>
            </p:extLst>
          </p:nvPr>
        </p:nvGraphicFramePr>
        <p:xfrm>
          <a:off x="444500" y="2217259"/>
          <a:ext cx="4127500" cy="3907495"/>
        </p:xfrm>
        <a:graphic>
          <a:graphicData uri="http://schemas.openxmlformats.org/drawingml/2006/chart">
            <c:chart xmlns:c="http://schemas.openxmlformats.org/drawingml/2006/chart" xmlns:r="http://schemas.openxmlformats.org/officeDocument/2006/relationships" r:id="rId4"/>
          </a:graphicData>
        </a:graphic>
      </p:graphicFrame>
      <p:sp>
        <p:nvSpPr>
          <p:cNvPr id="22" name="Line 11"/>
          <p:cNvSpPr>
            <a:spLocks noChangeShapeType="1"/>
          </p:cNvSpPr>
          <p:nvPr/>
        </p:nvSpPr>
        <p:spPr bwMode="auto">
          <a:xfrm flipH="1" flipV="1">
            <a:off x="3260334" y="2335042"/>
            <a:ext cx="0" cy="3373557"/>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6" tIns="45388" rIns="90776" bIns="45388"/>
          <a:lstStyle/>
          <a:p>
            <a:endParaRPr lang="en-GB" dirty="0"/>
          </a:p>
        </p:txBody>
      </p:sp>
      <p:sp>
        <p:nvSpPr>
          <p:cNvPr id="23" name="Line 11"/>
          <p:cNvSpPr>
            <a:spLocks noChangeShapeType="1"/>
          </p:cNvSpPr>
          <p:nvPr/>
        </p:nvSpPr>
        <p:spPr bwMode="auto">
          <a:xfrm flipH="1" flipV="1">
            <a:off x="7602153" y="2343149"/>
            <a:ext cx="0" cy="33329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6" tIns="45388" rIns="90776" bIns="45388"/>
          <a:lstStyle/>
          <a:p>
            <a:endParaRPr lang="en-GB" dirty="0"/>
          </a:p>
        </p:txBody>
      </p:sp>
      <p:sp>
        <p:nvSpPr>
          <p:cNvPr id="19" name="Text Box 5"/>
          <p:cNvSpPr txBox="1">
            <a:spLocks noChangeArrowheads="1"/>
          </p:cNvSpPr>
          <p:nvPr/>
        </p:nvSpPr>
        <p:spPr bwMode="auto">
          <a:xfrm>
            <a:off x="5929369" y="3358869"/>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GB" sz="1600" dirty="0" smtClean="0">
                <a:solidFill>
                  <a:srgbClr val="000000"/>
                </a:solidFill>
              </a:rPr>
              <a:t>Coal</a:t>
            </a:r>
            <a:endParaRPr lang="en-GB" sz="1600" dirty="0">
              <a:solidFill>
                <a:srgbClr val="000000"/>
              </a:solidFill>
            </a:endParaRPr>
          </a:p>
        </p:txBody>
      </p:sp>
      <p:sp>
        <p:nvSpPr>
          <p:cNvPr id="24" name="Text Box 5"/>
          <p:cNvSpPr txBox="1">
            <a:spLocks noChangeArrowheads="1"/>
          </p:cNvSpPr>
          <p:nvPr/>
        </p:nvSpPr>
        <p:spPr bwMode="auto">
          <a:xfrm>
            <a:off x="5961651" y="4129522"/>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rgbClr val="000000"/>
                </a:solidFill>
              </a:rPr>
              <a:t>Gas</a:t>
            </a:r>
            <a:endParaRPr lang="en-GB" sz="1600" dirty="0">
              <a:solidFill>
                <a:srgbClr val="000000"/>
              </a:solidFill>
            </a:endParaRPr>
          </a:p>
        </p:txBody>
      </p:sp>
      <p:sp>
        <p:nvSpPr>
          <p:cNvPr id="25" name="Text Box 5"/>
          <p:cNvSpPr txBox="1">
            <a:spLocks noChangeArrowheads="1"/>
          </p:cNvSpPr>
          <p:nvPr/>
        </p:nvSpPr>
        <p:spPr bwMode="auto">
          <a:xfrm>
            <a:off x="4828595" y="2519128"/>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rgbClr val="000000"/>
                </a:solidFill>
              </a:rPr>
              <a:t>Oil</a:t>
            </a:r>
            <a:endParaRPr lang="en-GB" sz="1600" dirty="0">
              <a:solidFill>
                <a:srgbClr val="000000"/>
              </a:solidFill>
            </a:endParaRPr>
          </a:p>
        </p:txBody>
      </p:sp>
      <p:sp>
        <p:nvSpPr>
          <p:cNvPr id="26" name="Text Box 5"/>
          <p:cNvSpPr txBox="1">
            <a:spLocks noChangeArrowheads="1"/>
          </p:cNvSpPr>
          <p:nvPr/>
        </p:nvSpPr>
        <p:spPr bwMode="auto">
          <a:xfrm>
            <a:off x="5683374" y="5261258"/>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GB" sz="1600" dirty="0" smtClean="0">
                <a:solidFill>
                  <a:srgbClr val="000000"/>
                </a:solidFill>
              </a:rPr>
              <a:t>Hydro</a:t>
            </a:r>
            <a:endParaRPr lang="en-GB" sz="1600" dirty="0">
              <a:solidFill>
                <a:srgbClr val="000000"/>
              </a:solidFill>
            </a:endParaRPr>
          </a:p>
        </p:txBody>
      </p:sp>
      <p:sp>
        <p:nvSpPr>
          <p:cNvPr id="27" name="Text Box 5"/>
          <p:cNvSpPr txBox="1">
            <a:spLocks noChangeArrowheads="1"/>
          </p:cNvSpPr>
          <p:nvPr/>
        </p:nvSpPr>
        <p:spPr bwMode="auto">
          <a:xfrm>
            <a:off x="6174393" y="4756458"/>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rgbClr val="000000"/>
                </a:solidFill>
              </a:rPr>
              <a:t>Nuclear</a:t>
            </a:r>
            <a:endParaRPr lang="en-GB" sz="1600" dirty="0">
              <a:solidFill>
                <a:srgbClr val="000000"/>
              </a:solidFill>
            </a:endParaRPr>
          </a:p>
        </p:txBody>
      </p:sp>
      <p:sp>
        <p:nvSpPr>
          <p:cNvPr id="28" name="Text Box 5"/>
          <p:cNvSpPr txBox="1">
            <a:spLocks noChangeArrowheads="1"/>
          </p:cNvSpPr>
          <p:nvPr/>
        </p:nvSpPr>
        <p:spPr bwMode="auto">
          <a:xfrm>
            <a:off x="7291842" y="4486833"/>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rgbClr val="000000"/>
                </a:solidFill>
              </a:rPr>
              <a:t>Renew.</a:t>
            </a:r>
            <a:endParaRPr lang="en-GB" sz="1600" dirty="0">
              <a:solidFill>
                <a:srgbClr val="000000"/>
              </a:solidFill>
            </a:endParaRPr>
          </a:p>
        </p:txBody>
      </p:sp>
      <p:sp>
        <p:nvSpPr>
          <p:cNvPr id="16"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5300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sz="3000" dirty="0" smtClean="0">
                <a:effectLst>
                  <a:outerShdw blurRad="50800" dist="38100" dir="2700000" algn="tl" rotWithShape="0">
                    <a:srgbClr val="000000">
                      <a:alpha val="43000"/>
                    </a:srgbClr>
                  </a:outerShdw>
                </a:effectLst>
                <a:latin typeface="+mn-lt"/>
              </a:rPr>
              <a:t>Note to VG Presenters</a:t>
            </a:r>
          </a:p>
        </p:txBody>
      </p:sp>
      <p:pic>
        <p:nvPicPr>
          <p:cNvPr id="4" name="Picture 3" descr="AGI-Logo-Tagline-Digital-Outlines-WhiteLetters-RGB.eps"/>
          <p:cNvPicPr>
            <a:picLocks noChangeAspect="1"/>
          </p:cNvPicPr>
          <p:nvPr/>
        </p:nvPicPr>
        <p:blipFill>
          <a:blip r:embed="rId3" cstate="print"/>
          <a:stretch>
            <a:fillRect/>
          </a:stretch>
        </p:blipFill>
        <p:spPr>
          <a:xfrm>
            <a:off x="5773839" y="1351779"/>
            <a:ext cx="2912961" cy="975551"/>
          </a:xfrm>
          <a:prstGeom prst="rect">
            <a:avLst/>
          </a:prstGeom>
        </p:spPr>
      </p:pic>
      <p:sp>
        <p:nvSpPr>
          <p:cNvPr id="5" name="Rectangle 4"/>
          <p:cNvSpPr/>
          <p:nvPr/>
        </p:nvSpPr>
        <p:spPr>
          <a:xfrm>
            <a:off x="373063" y="5404304"/>
            <a:ext cx="8461375" cy="338554"/>
          </a:xfrm>
          <a:prstGeom prst="rect">
            <a:avLst/>
          </a:prstGeom>
        </p:spPr>
        <p:txBody>
          <a:bodyPr wrap="square">
            <a:spAutoFit/>
          </a:bodyPr>
          <a:lstStyle/>
          <a:p>
            <a:r>
              <a:rPr lang="en-US" sz="1600" dirty="0"/>
              <a:t>http://</a:t>
            </a:r>
            <a:r>
              <a:rPr lang="en-US" sz="1600" dirty="0" err="1"/>
              <a:t>www.americangeosciences.org</a:t>
            </a:r>
            <a:r>
              <a:rPr lang="en-US" sz="1600" dirty="0"/>
              <a:t>/workforce/</a:t>
            </a:r>
            <a:r>
              <a:rPr lang="en-US" sz="1600" dirty="0" err="1"/>
              <a:t>pow</a:t>
            </a:r>
            <a:r>
              <a:rPr lang="en-US" sz="1600" dirty="0"/>
              <a:t>-careers-discussion-course-registration</a:t>
            </a:r>
          </a:p>
        </p:txBody>
      </p:sp>
      <p:sp>
        <p:nvSpPr>
          <p:cNvPr id="7" name="Rectangle 3"/>
          <p:cNvSpPr txBox="1">
            <a:spLocks noChangeArrowheads="1"/>
          </p:cNvSpPr>
          <p:nvPr/>
        </p:nvSpPr>
        <p:spPr>
          <a:xfrm>
            <a:off x="457201" y="1269999"/>
            <a:ext cx="5098765" cy="412037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80000"/>
              </a:spcBef>
            </a:pPr>
            <a:r>
              <a:rPr lang="en-US" altLang="en-US" dirty="0" smtClean="0"/>
              <a:t>AGI asks AAPG VGs that utilize AGI sourced slides take a 1-hour free on-line workshop geared towards directing student discussions on career development in the geosciences.</a:t>
            </a:r>
          </a:p>
          <a:p>
            <a:pPr>
              <a:spcBef>
                <a:spcPct val="80000"/>
              </a:spcBef>
            </a:pPr>
            <a:r>
              <a:rPr lang="en-US" altLang="en-US" dirty="0" smtClean="0"/>
              <a:t>It explains how best to talk about the AGI career wheel, interviewing techniques, and what amount of education best fits with the students long-term career goals.  If further discussing the current downturn and avenues for career development.</a:t>
            </a:r>
          </a:p>
        </p:txBody>
      </p:sp>
      <p:sp>
        <p:nvSpPr>
          <p:cNvPr id="8" name="Rectangle 2"/>
          <p:cNvSpPr txBox="1">
            <a:spLocks noChangeArrowheads="1"/>
          </p:cNvSpPr>
          <p:nvPr/>
        </p:nvSpPr>
        <p:spPr>
          <a:xfrm>
            <a:off x="5000681" y="1986576"/>
            <a:ext cx="4386101" cy="19002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0" kern="1200">
                <a:solidFill>
                  <a:schemeClr val="tx1"/>
                </a:solidFill>
                <a:latin typeface="Arial Rounded MT Bold" panose="020F0704030504030204" pitchFamily="34" charset="0"/>
                <a:ea typeface="+mj-ea"/>
                <a:cs typeface="+mj-cs"/>
              </a:defRPr>
            </a:lvl1pPr>
          </a:lstStyle>
          <a:p>
            <a:r>
              <a:rPr lang="en-US" altLang="en-US" sz="3000" b="1" dirty="0" smtClean="0">
                <a:solidFill>
                  <a:srgbClr val="FFFF99"/>
                </a:solidFill>
                <a:effectLst>
                  <a:outerShdw blurRad="50800" dist="38100" dir="2700000" algn="tl" rotWithShape="0">
                    <a:srgbClr val="000000">
                      <a:alpha val="43000"/>
                    </a:srgbClr>
                  </a:outerShdw>
                </a:effectLst>
                <a:latin typeface="+mn-lt"/>
              </a:rPr>
              <a:t>Preparing our Workforce (POW)</a:t>
            </a:r>
          </a:p>
        </p:txBody>
      </p:sp>
      <p:sp>
        <p:nvSpPr>
          <p:cNvPr id="3" name="Rectangle 2"/>
          <p:cNvSpPr/>
          <p:nvPr/>
        </p:nvSpPr>
        <p:spPr>
          <a:xfrm>
            <a:off x="5246069" y="3458769"/>
            <a:ext cx="4572000" cy="307777"/>
          </a:xfrm>
          <a:prstGeom prst="rect">
            <a:avLst/>
          </a:prstGeom>
        </p:spPr>
        <p:txBody>
          <a:bodyPr>
            <a:spAutoFit/>
          </a:bodyPr>
          <a:lstStyle/>
          <a:p>
            <a:r>
              <a:rPr lang="en-US" sz="1400" dirty="0">
                <a:solidFill>
                  <a:srgbClr val="FFFF99"/>
                </a:solidFill>
              </a:rPr>
              <a:t>http://</a:t>
            </a:r>
            <a:r>
              <a:rPr lang="en-US" sz="1400" dirty="0" err="1">
                <a:solidFill>
                  <a:srgbClr val="FFFF99"/>
                </a:solidFill>
              </a:rPr>
              <a:t>www.americangeosciences.org</a:t>
            </a:r>
            <a:r>
              <a:rPr lang="en-US" sz="1400" dirty="0">
                <a:solidFill>
                  <a:srgbClr val="FFFF99"/>
                </a:solidFill>
              </a:rPr>
              <a:t>/workforce</a:t>
            </a:r>
          </a:p>
        </p:txBody>
      </p:sp>
    </p:spTree>
    <p:extLst>
      <p:ext uri="{BB962C8B-B14F-4D97-AF65-F5344CB8AC3E}">
        <p14:creationId xmlns:p14="http://schemas.microsoft.com/office/powerpoint/2010/main" val="319713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7"/>
          <p:cNvGraphicFramePr>
            <a:graphicFrameLocks noChangeAspect="1"/>
          </p:cNvGraphicFramePr>
          <p:nvPr>
            <p:extLst>
              <p:ext uri="{D42A27DB-BD31-4B8C-83A1-F6EECF244321}">
                <p14:modId xmlns:p14="http://schemas.microsoft.com/office/powerpoint/2010/main" val="276645878"/>
              </p:ext>
            </p:extLst>
          </p:nvPr>
        </p:nvGraphicFramePr>
        <p:xfrm>
          <a:off x="458871" y="2148794"/>
          <a:ext cx="4359332" cy="407947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62820" y="143079"/>
            <a:ext cx="8895201" cy="916296"/>
          </a:xfrm>
        </p:spPr>
        <p:txBody>
          <a:bodyPr>
            <a:noAutofit/>
          </a:bodyPr>
          <a:lstStyle/>
          <a:p>
            <a:r>
              <a:rPr lang="en-GB" sz="3000" b="0" dirty="0">
                <a:effectLst>
                  <a:outerShdw blurRad="50800" dist="38100" dir="2700000" algn="tl" rotWithShape="0">
                    <a:srgbClr val="000000">
                      <a:alpha val="43000"/>
                    </a:srgbClr>
                  </a:outerShdw>
                </a:effectLst>
              </a:rPr>
              <a:t>S</a:t>
            </a:r>
            <a:r>
              <a:rPr lang="en-GB" sz="3000" b="0" dirty="0" smtClean="0">
                <a:effectLst>
                  <a:outerShdw blurRad="50800" dist="38100" dir="2700000" algn="tl" rotWithShape="0">
                    <a:srgbClr val="000000">
                      <a:alpha val="43000"/>
                    </a:srgbClr>
                  </a:outerShdw>
                </a:effectLst>
              </a:rPr>
              <a:t>hare of power from non-fossil fuels </a:t>
            </a:r>
            <a:r>
              <a:rPr lang="en-GB" sz="3000" b="0" dirty="0">
                <a:effectLst>
                  <a:outerShdw blurRad="50800" dist="38100" dir="2700000" algn="tl" rotWithShape="0">
                    <a:srgbClr val="000000">
                      <a:alpha val="43000"/>
                    </a:srgbClr>
                  </a:outerShdw>
                </a:effectLst>
              </a:rPr>
              <a:t>increases driven by the rapid growth of renewables</a:t>
            </a:r>
          </a:p>
        </p:txBody>
      </p:sp>
      <p:sp>
        <p:nvSpPr>
          <p:cNvPr id="8" name="Text Box 7"/>
          <p:cNvSpPr txBox="1">
            <a:spLocks noChangeArrowheads="1"/>
          </p:cNvSpPr>
          <p:nvPr/>
        </p:nvSpPr>
        <p:spPr bwMode="auto">
          <a:xfrm>
            <a:off x="556260" y="1242063"/>
            <a:ext cx="3810001" cy="3709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800" dirty="0">
                <a:solidFill>
                  <a:srgbClr val="FFFFFF"/>
                </a:solidFill>
              </a:rPr>
              <a:t>S</a:t>
            </a:r>
            <a:r>
              <a:rPr lang="en-GB" sz="1800" dirty="0" smtClean="0">
                <a:solidFill>
                  <a:srgbClr val="FFFFFF"/>
                </a:solidFill>
              </a:rPr>
              <a:t>hare of world power generation</a:t>
            </a:r>
            <a:endParaRPr lang="en-GB" sz="1800" dirty="0">
              <a:solidFill>
                <a:srgbClr val="FFFFFF"/>
              </a:solidFill>
            </a:endParaRPr>
          </a:p>
        </p:txBody>
      </p:sp>
      <p:sp>
        <p:nvSpPr>
          <p:cNvPr id="9" name="Text Box 5"/>
          <p:cNvSpPr txBox="1">
            <a:spLocks noChangeArrowheads="1"/>
          </p:cNvSpPr>
          <p:nvPr/>
        </p:nvSpPr>
        <p:spPr bwMode="auto">
          <a:xfrm>
            <a:off x="2731913" y="2824078"/>
            <a:ext cx="1688317"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GB" sz="1600" dirty="0" smtClean="0">
                <a:solidFill>
                  <a:schemeClr val="tx1"/>
                </a:solidFill>
              </a:rPr>
              <a:t>Total non-fossil</a:t>
            </a:r>
            <a:endParaRPr lang="en-GB" sz="1600" dirty="0">
              <a:solidFill>
                <a:schemeClr val="tx1"/>
              </a:solidFill>
            </a:endParaRPr>
          </a:p>
        </p:txBody>
      </p:sp>
      <p:sp>
        <p:nvSpPr>
          <p:cNvPr id="15" name="Text Box 5"/>
          <p:cNvSpPr txBox="1">
            <a:spLocks noChangeArrowheads="1"/>
          </p:cNvSpPr>
          <p:nvPr/>
        </p:nvSpPr>
        <p:spPr bwMode="auto">
          <a:xfrm>
            <a:off x="2827260" y="4099464"/>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GB" sz="1600" dirty="0" smtClean="0">
                <a:solidFill>
                  <a:schemeClr val="tx1"/>
                </a:solidFill>
              </a:rPr>
              <a:t>Hydro</a:t>
            </a:r>
            <a:endParaRPr lang="en-GB" sz="1600" dirty="0">
              <a:solidFill>
                <a:schemeClr val="tx1"/>
              </a:solidFill>
            </a:endParaRPr>
          </a:p>
        </p:txBody>
      </p:sp>
      <p:sp>
        <p:nvSpPr>
          <p:cNvPr id="17" name="Text Box 5"/>
          <p:cNvSpPr txBox="1">
            <a:spLocks noChangeArrowheads="1"/>
          </p:cNvSpPr>
          <p:nvPr/>
        </p:nvSpPr>
        <p:spPr bwMode="auto">
          <a:xfrm>
            <a:off x="1200411" y="4495342"/>
            <a:ext cx="1214663" cy="340034"/>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chemeClr val="tx1"/>
                </a:solidFill>
              </a:rPr>
              <a:t>Nuclear</a:t>
            </a:r>
            <a:endParaRPr lang="en-GB" sz="1600" dirty="0">
              <a:solidFill>
                <a:schemeClr val="tx1"/>
              </a:solidFill>
            </a:endParaRPr>
          </a:p>
        </p:txBody>
      </p:sp>
      <p:sp>
        <p:nvSpPr>
          <p:cNvPr id="18" name="Text Box 5"/>
          <p:cNvSpPr txBox="1">
            <a:spLocks noChangeArrowheads="1"/>
          </p:cNvSpPr>
          <p:nvPr/>
        </p:nvSpPr>
        <p:spPr bwMode="auto">
          <a:xfrm>
            <a:off x="2487571" y="5121588"/>
            <a:ext cx="1680697" cy="34002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336" tIns="46446" rIns="89336" bIns="46446">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1" hangingPunct="1"/>
            <a:r>
              <a:rPr lang="en-GB" sz="1600" dirty="0" smtClean="0">
                <a:solidFill>
                  <a:schemeClr val="tx1"/>
                </a:solidFill>
              </a:rPr>
              <a:t>Renewables</a:t>
            </a:r>
            <a:endParaRPr lang="en-GB" sz="1600" dirty="0">
              <a:solidFill>
                <a:schemeClr val="tx1"/>
              </a:solidFill>
            </a:endParaRPr>
          </a:p>
        </p:txBody>
      </p:sp>
      <p:graphicFrame>
        <p:nvGraphicFramePr>
          <p:cNvPr id="13" name="Object 5"/>
          <p:cNvGraphicFramePr>
            <a:graphicFrameLocks noChangeAspect="1"/>
          </p:cNvGraphicFramePr>
          <p:nvPr>
            <p:extLst>
              <p:ext uri="{D42A27DB-BD31-4B8C-83A1-F6EECF244321}">
                <p14:modId xmlns:p14="http://schemas.microsoft.com/office/powerpoint/2010/main" val="4277148103"/>
              </p:ext>
            </p:extLst>
          </p:nvPr>
        </p:nvGraphicFramePr>
        <p:xfrm>
          <a:off x="4703973" y="2088527"/>
          <a:ext cx="4126100" cy="416388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7"/>
          <p:cNvSpPr txBox="1">
            <a:spLocks noChangeArrowheads="1"/>
          </p:cNvSpPr>
          <p:nvPr/>
        </p:nvSpPr>
        <p:spPr bwMode="auto">
          <a:xfrm>
            <a:off x="5073527" y="1255783"/>
            <a:ext cx="3500715" cy="3709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800" dirty="0" smtClean="0">
                <a:solidFill>
                  <a:srgbClr val="FFFFFF"/>
                </a:solidFill>
              </a:rPr>
              <a:t>Growth of non-fossil power</a:t>
            </a:r>
            <a:endParaRPr lang="en-GB" sz="1800" dirty="0">
              <a:solidFill>
                <a:srgbClr val="FFFFFF"/>
              </a:solidFill>
            </a:endParaRPr>
          </a:p>
        </p:txBody>
      </p:sp>
      <p:sp>
        <p:nvSpPr>
          <p:cNvPr id="19" name="Text Box 17"/>
          <p:cNvSpPr txBox="1">
            <a:spLocks noChangeArrowheads="1"/>
          </p:cNvSpPr>
          <p:nvPr/>
        </p:nvSpPr>
        <p:spPr bwMode="auto">
          <a:xfrm>
            <a:off x="4691885" y="1767883"/>
            <a:ext cx="3144496" cy="33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788" tIns="45394" rIns="90788" bIns="45394">
            <a:spAutoFit/>
          </a:bodyPr>
          <a:lstStyle>
            <a:defPPr>
              <a:defRPr lang="en-GB"/>
            </a:defPPr>
            <a:lvl1pPr>
              <a:defRPr sz="1600">
                <a:solidFill>
                  <a:srgbClr val="7F7F7F"/>
                </a:solidFill>
              </a:defRPr>
            </a:lvl1pPr>
          </a:lstStyle>
          <a:p>
            <a:r>
              <a:rPr lang="en-GB" dirty="0" smtClean="0">
                <a:solidFill>
                  <a:srgbClr val="CCFFCC"/>
                </a:solidFill>
              </a:rPr>
              <a:t>Thousand </a:t>
            </a:r>
            <a:r>
              <a:rPr lang="en-GB" dirty="0" err="1" smtClean="0">
                <a:solidFill>
                  <a:srgbClr val="CCFFCC"/>
                </a:solidFill>
              </a:rPr>
              <a:t>TWh</a:t>
            </a:r>
            <a:r>
              <a:rPr lang="en-GB" dirty="0" smtClean="0">
                <a:solidFill>
                  <a:srgbClr val="CCFFCC"/>
                </a:solidFill>
              </a:rPr>
              <a:t> (</a:t>
            </a:r>
            <a:r>
              <a:rPr lang="en-GB" dirty="0" err="1" smtClean="0">
                <a:solidFill>
                  <a:srgbClr val="CCFFCC"/>
                </a:solidFill>
              </a:rPr>
              <a:t>tera</a:t>
            </a:r>
            <a:r>
              <a:rPr lang="en-GB" dirty="0" smtClean="0">
                <a:solidFill>
                  <a:srgbClr val="CCFFCC"/>
                </a:solidFill>
              </a:rPr>
              <a:t>-watt hours)</a:t>
            </a:r>
            <a:endParaRPr lang="en-GB" dirty="0">
              <a:solidFill>
                <a:srgbClr val="CCFFCC"/>
              </a:solidFill>
            </a:endParaRPr>
          </a:p>
        </p:txBody>
      </p:sp>
      <p:sp>
        <p:nvSpPr>
          <p:cNvPr id="23" name="Text Box 7"/>
          <p:cNvSpPr txBox="1">
            <a:spLocks noChangeArrowheads="1"/>
          </p:cNvSpPr>
          <p:nvPr/>
        </p:nvSpPr>
        <p:spPr bwMode="auto">
          <a:xfrm>
            <a:off x="4716051" y="2240121"/>
            <a:ext cx="2021763"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rgbClr val="FFFFFF"/>
                </a:solidFill>
              </a:rPr>
              <a:t>OECD</a:t>
            </a:r>
            <a:endParaRPr lang="en-GB" sz="1600" dirty="0">
              <a:solidFill>
                <a:srgbClr val="FFFFFF"/>
              </a:solidFill>
            </a:endParaRPr>
          </a:p>
        </p:txBody>
      </p:sp>
      <p:sp>
        <p:nvSpPr>
          <p:cNvPr id="26" name="Text Box 7"/>
          <p:cNvSpPr txBox="1">
            <a:spLocks noChangeArrowheads="1"/>
          </p:cNvSpPr>
          <p:nvPr/>
        </p:nvSpPr>
        <p:spPr bwMode="auto">
          <a:xfrm>
            <a:off x="6933900" y="2240121"/>
            <a:ext cx="1944842"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rgbClr val="FFFFFF"/>
                </a:solidFill>
              </a:rPr>
              <a:t>Non-OECD</a:t>
            </a:r>
            <a:endParaRPr lang="en-GB" sz="1600" dirty="0">
              <a:solidFill>
                <a:srgbClr val="FFFFFF"/>
              </a:solidFill>
            </a:endParaRPr>
          </a:p>
        </p:txBody>
      </p:sp>
      <p:sp>
        <p:nvSpPr>
          <p:cNvPr id="27" name="Text Box 7"/>
          <p:cNvSpPr txBox="1">
            <a:spLocks noChangeArrowheads="1"/>
          </p:cNvSpPr>
          <p:nvPr/>
        </p:nvSpPr>
        <p:spPr bwMode="auto">
          <a:xfrm>
            <a:off x="4972139" y="5557217"/>
            <a:ext cx="1459786"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chemeClr val="tx1"/>
                </a:solidFill>
              </a:rPr>
              <a:t>1991-2013</a:t>
            </a:r>
            <a:endParaRPr lang="en-GB" sz="1600" dirty="0">
              <a:solidFill>
                <a:schemeClr val="tx1"/>
              </a:solidFill>
            </a:endParaRPr>
          </a:p>
        </p:txBody>
      </p:sp>
      <p:sp>
        <p:nvSpPr>
          <p:cNvPr id="28" name="Text Box 7"/>
          <p:cNvSpPr txBox="1">
            <a:spLocks noChangeArrowheads="1"/>
          </p:cNvSpPr>
          <p:nvPr/>
        </p:nvSpPr>
        <p:spPr bwMode="auto">
          <a:xfrm>
            <a:off x="6813569" y="5564062"/>
            <a:ext cx="1202744"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chemeClr val="tx1"/>
                </a:solidFill>
              </a:rPr>
              <a:t>1991-2013</a:t>
            </a:r>
            <a:endParaRPr lang="en-GB" sz="1600" dirty="0">
              <a:solidFill>
                <a:schemeClr val="tx1"/>
              </a:solidFill>
            </a:endParaRPr>
          </a:p>
        </p:txBody>
      </p:sp>
      <p:sp>
        <p:nvSpPr>
          <p:cNvPr id="29" name="Text Box 7"/>
          <p:cNvSpPr txBox="1">
            <a:spLocks noChangeArrowheads="1"/>
          </p:cNvSpPr>
          <p:nvPr/>
        </p:nvSpPr>
        <p:spPr bwMode="auto">
          <a:xfrm>
            <a:off x="7700211" y="5819924"/>
            <a:ext cx="1303783"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chemeClr val="tx1"/>
                </a:solidFill>
              </a:rPr>
              <a:t>2013-2035</a:t>
            </a:r>
            <a:endParaRPr lang="en-GB" sz="1600" dirty="0">
              <a:solidFill>
                <a:schemeClr val="tx1"/>
              </a:solidFill>
            </a:endParaRPr>
          </a:p>
        </p:txBody>
      </p:sp>
      <p:sp>
        <p:nvSpPr>
          <p:cNvPr id="30" name="Text Box 7"/>
          <p:cNvSpPr txBox="1">
            <a:spLocks noChangeArrowheads="1"/>
          </p:cNvSpPr>
          <p:nvPr/>
        </p:nvSpPr>
        <p:spPr bwMode="auto">
          <a:xfrm>
            <a:off x="5702032" y="5819924"/>
            <a:ext cx="1231681" cy="340123"/>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431" tIns="46497" rIns="89431" bIns="46497">
            <a:spAutoFit/>
          </a:bodyPr>
          <a:lstStyle>
            <a:lvl1pPr eaLnBrk="0" hangingPunct="0">
              <a:defRPr sz="1000">
                <a:solidFill>
                  <a:srgbClr val="007833"/>
                </a:solidFill>
                <a:latin typeface="Univers 55" pitchFamily="2" charset="0"/>
                <a:cs typeface="Arial" charset="0"/>
              </a:defRPr>
            </a:lvl1pPr>
            <a:lvl2pPr marL="742950" indent="-285750" eaLnBrk="0" hangingPunct="0">
              <a:defRPr sz="1000">
                <a:solidFill>
                  <a:srgbClr val="007833"/>
                </a:solidFill>
                <a:latin typeface="Univers 55" pitchFamily="2" charset="0"/>
                <a:cs typeface="Arial" charset="0"/>
              </a:defRPr>
            </a:lvl2pPr>
            <a:lvl3pPr marL="1143000" indent="-228600" eaLnBrk="0" hangingPunct="0">
              <a:defRPr sz="1000">
                <a:solidFill>
                  <a:srgbClr val="007833"/>
                </a:solidFill>
                <a:latin typeface="Univers 55" pitchFamily="2" charset="0"/>
                <a:cs typeface="Arial" charset="0"/>
              </a:defRPr>
            </a:lvl3pPr>
            <a:lvl4pPr marL="1600200" indent="-228600" eaLnBrk="0" hangingPunct="0">
              <a:defRPr sz="1000">
                <a:solidFill>
                  <a:srgbClr val="007833"/>
                </a:solidFill>
                <a:latin typeface="Univers 55" pitchFamily="2" charset="0"/>
                <a:cs typeface="Arial" charset="0"/>
              </a:defRPr>
            </a:lvl4pPr>
            <a:lvl5pPr marL="2057400" indent="-228600" eaLnBrk="0" hangingPunct="0">
              <a:defRPr sz="1000">
                <a:solidFill>
                  <a:srgbClr val="007833"/>
                </a:solidFill>
                <a:latin typeface="Univers 55" pitchFamily="2" charset="0"/>
                <a:cs typeface="Arial" charset="0"/>
              </a:defRPr>
            </a:lvl5pPr>
            <a:lvl6pPr marL="2514600" indent="-228600" eaLnBrk="0" fontAlgn="base" hangingPunct="0">
              <a:spcBef>
                <a:spcPct val="0"/>
              </a:spcBef>
              <a:spcAft>
                <a:spcPct val="0"/>
              </a:spcAft>
              <a:defRPr sz="1000">
                <a:solidFill>
                  <a:srgbClr val="007833"/>
                </a:solidFill>
                <a:latin typeface="Univers 55" pitchFamily="2" charset="0"/>
                <a:cs typeface="Arial" charset="0"/>
              </a:defRPr>
            </a:lvl6pPr>
            <a:lvl7pPr marL="2971800" indent="-228600" eaLnBrk="0" fontAlgn="base" hangingPunct="0">
              <a:spcBef>
                <a:spcPct val="0"/>
              </a:spcBef>
              <a:spcAft>
                <a:spcPct val="0"/>
              </a:spcAft>
              <a:defRPr sz="1000">
                <a:solidFill>
                  <a:srgbClr val="007833"/>
                </a:solidFill>
                <a:latin typeface="Univers 55" pitchFamily="2" charset="0"/>
                <a:cs typeface="Arial" charset="0"/>
              </a:defRPr>
            </a:lvl7pPr>
            <a:lvl8pPr marL="3429000" indent="-228600" eaLnBrk="0" fontAlgn="base" hangingPunct="0">
              <a:spcBef>
                <a:spcPct val="0"/>
              </a:spcBef>
              <a:spcAft>
                <a:spcPct val="0"/>
              </a:spcAft>
              <a:defRPr sz="1000">
                <a:solidFill>
                  <a:srgbClr val="007833"/>
                </a:solidFill>
                <a:latin typeface="Univers 55" pitchFamily="2" charset="0"/>
                <a:cs typeface="Arial" charset="0"/>
              </a:defRPr>
            </a:lvl8pPr>
            <a:lvl9pPr marL="3886200" indent="-228600" eaLnBrk="0" fontAlgn="base" hangingPunct="0">
              <a:spcBef>
                <a:spcPct val="0"/>
              </a:spcBef>
              <a:spcAft>
                <a:spcPct val="0"/>
              </a:spcAft>
              <a:defRPr sz="1000">
                <a:solidFill>
                  <a:srgbClr val="007833"/>
                </a:solidFill>
                <a:latin typeface="Univers 55" pitchFamily="2" charset="0"/>
                <a:cs typeface="Arial" charset="0"/>
              </a:defRPr>
            </a:lvl9pPr>
          </a:lstStyle>
          <a:p>
            <a:pPr algn="ctr" eaLnBrk="1" hangingPunct="1"/>
            <a:r>
              <a:rPr lang="en-GB" sz="1600" dirty="0" smtClean="0">
                <a:solidFill>
                  <a:schemeClr val="tx1"/>
                </a:solidFill>
              </a:rPr>
              <a:t>2013-2035</a:t>
            </a:r>
            <a:endParaRPr lang="en-GB" sz="1600" dirty="0">
              <a:solidFill>
                <a:schemeClr val="tx1"/>
              </a:solidFill>
            </a:endParaRPr>
          </a:p>
        </p:txBody>
      </p:sp>
      <p:cxnSp>
        <p:nvCxnSpPr>
          <p:cNvPr id="31" name="Straight Connector 30"/>
          <p:cNvCxnSpPr/>
          <p:nvPr/>
        </p:nvCxnSpPr>
        <p:spPr bwMode="auto">
          <a:xfrm>
            <a:off x="2646123" y="2287167"/>
            <a:ext cx="8280" cy="3440112"/>
          </a:xfrm>
          <a:prstGeom prst="line">
            <a:avLst/>
          </a:prstGeom>
          <a:noFill/>
          <a:ln w="6350" cap="flat" cmpd="sng" algn="ctr">
            <a:solidFill>
              <a:srgbClr val="808080"/>
            </a:solidFill>
            <a:prstDash val="solid"/>
            <a:round/>
            <a:headEnd type="none" w="med" len="med"/>
            <a:tailEnd type="none" w="med" len="med"/>
          </a:ln>
          <a:effectLst/>
        </p:spPr>
      </p:cxnSp>
      <p:sp>
        <p:nvSpPr>
          <p:cNvPr id="21"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454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84" name="Title 2"/>
          <p:cNvSpPr>
            <a:spLocks noGrp="1"/>
          </p:cNvSpPr>
          <p:nvPr>
            <p:ph type="title"/>
          </p:nvPr>
        </p:nvSpPr>
        <p:spPr>
          <a:xfrm>
            <a:off x="-71885" y="17869"/>
            <a:ext cx="8489327" cy="1164565"/>
          </a:xfrm>
        </p:spPr>
        <p:txBody>
          <a:bodyPr>
            <a:noAutofit/>
          </a:bodyPr>
          <a:lstStyle/>
          <a:p>
            <a:r>
              <a:rPr lang="en-GB" sz="3000" b="0" dirty="0" smtClean="0">
                <a:effectLst>
                  <a:outerShdw blurRad="50800" dist="38100" dir="2700000" algn="tl" rotWithShape="0">
                    <a:srgbClr val="000000">
                      <a:alpha val="43000"/>
                    </a:srgbClr>
                  </a:outerShdw>
                </a:effectLst>
              </a:rPr>
              <a:t>Carbon emissions are rising too fast for </a:t>
            </a:r>
            <a:r>
              <a:rPr lang="en-GB" sz="3000" b="0" dirty="0">
                <a:effectLst>
                  <a:outerShdw blurRad="50800" dist="38100" dir="2700000" algn="tl" rotWithShape="0">
                    <a:srgbClr val="000000">
                      <a:alpha val="43000"/>
                    </a:srgbClr>
                  </a:outerShdw>
                </a:effectLst>
              </a:rPr>
              <a:t>comfort </a:t>
            </a:r>
            <a:r>
              <a:rPr lang="en-GB" sz="3000" b="0" dirty="0" smtClean="0">
                <a:effectLst>
                  <a:outerShdw blurRad="50800" dist="38100" dir="2700000" algn="tl" rotWithShape="0">
                    <a:srgbClr val="000000">
                      <a:alpha val="43000"/>
                    </a:srgbClr>
                  </a:outerShdw>
                </a:effectLst>
              </a:rPr>
              <a:t>which </a:t>
            </a:r>
            <a:r>
              <a:rPr lang="en-GB" sz="3000" b="0" dirty="0">
                <a:effectLst>
                  <a:outerShdw blurRad="50800" dist="38100" dir="2700000" algn="tl" rotWithShape="0">
                    <a:srgbClr val="000000">
                      <a:alpha val="43000"/>
                    </a:srgbClr>
                  </a:outerShdw>
                </a:effectLst>
              </a:rPr>
              <a:t>could trigger additional abatement policies</a:t>
            </a:r>
            <a:endParaRPr lang="en-GB" sz="3000" b="0" dirty="0" smtClean="0">
              <a:effectLst>
                <a:outerShdw blurRad="50800" dist="38100" dir="2700000" algn="tl" rotWithShape="0">
                  <a:srgbClr val="000000">
                    <a:alpha val="43000"/>
                  </a:srgbClr>
                </a:outerShdw>
              </a:effectLst>
            </a:endParaRPr>
          </a:p>
        </p:txBody>
      </p:sp>
      <p:sp>
        <p:nvSpPr>
          <p:cNvPr id="20" name="Text Box 4"/>
          <p:cNvSpPr txBox="1">
            <a:spLocks noChangeArrowheads="1"/>
          </p:cNvSpPr>
          <p:nvPr/>
        </p:nvSpPr>
        <p:spPr bwMode="auto">
          <a:xfrm>
            <a:off x="4494360" y="1304549"/>
            <a:ext cx="4396595" cy="553998"/>
          </a:xfrm>
          <a:prstGeom prst="rect">
            <a:avLst/>
          </a:prstGeom>
          <a:noFill/>
          <a:ln w="9525">
            <a:noFill/>
            <a:miter lim="800000"/>
            <a:headEnd/>
            <a:tailEnd/>
          </a:ln>
        </p:spPr>
        <p:txBody>
          <a:bodyPr wrap="square" lIns="0" tIns="0" rIns="0" bIns="0">
            <a:spAutoFit/>
          </a:bodyPr>
          <a:lstStyle/>
          <a:p>
            <a:pPr algn="ctr"/>
            <a:r>
              <a:rPr lang="en-GB" sz="1800" dirty="0" smtClean="0">
                <a:solidFill>
                  <a:srgbClr val="FFFFFF"/>
                </a:solidFill>
              </a:rPr>
              <a:t>Options that achieve equal CO</a:t>
            </a:r>
            <a:r>
              <a:rPr lang="en-GB" sz="1800" baseline="-25000" dirty="0" smtClean="0">
                <a:solidFill>
                  <a:srgbClr val="FFFFFF"/>
                </a:solidFill>
              </a:rPr>
              <a:t>2</a:t>
            </a:r>
            <a:r>
              <a:rPr lang="en-GB" sz="1800" dirty="0" smtClean="0">
                <a:solidFill>
                  <a:srgbClr val="FFFFFF"/>
                </a:solidFill>
              </a:rPr>
              <a:t> emissions reductions*</a:t>
            </a:r>
            <a:endParaRPr lang="en-GB" sz="1800" dirty="0">
              <a:solidFill>
                <a:srgbClr val="FFFFFF"/>
              </a:solidFill>
            </a:endParaRPr>
          </a:p>
        </p:txBody>
      </p:sp>
      <p:sp>
        <p:nvSpPr>
          <p:cNvPr id="9" name="Text Box 4"/>
          <p:cNvSpPr txBox="1">
            <a:spLocks noChangeArrowheads="1"/>
          </p:cNvSpPr>
          <p:nvPr/>
        </p:nvSpPr>
        <p:spPr bwMode="auto">
          <a:xfrm>
            <a:off x="365996" y="1766023"/>
            <a:ext cx="1844695" cy="33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788" tIns="45394" rIns="90788" bIns="45394">
            <a:spAutoFit/>
          </a:bodyPr>
          <a:lstStyle>
            <a:defPPr>
              <a:defRPr lang="en-GB"/>
            </a:defPPr>
            <a:lvl1pPr>
              <a:defRPr sz="1600">
                <a:solidFill>
                  <a:srgbClr val="7F7F7F"/>
                </a:solidFill>
              </a:defRPr>
            </a:lvl1pPr>
          </a:lstStyle>
          <a:p>
            <a:pPr fontAlgn="base">
              <a:spcBef>
                <a:spcPct val="0"/>
              </a:spcBef>
              <a:spcAft>
                <a:spcPct val="0"/>
              </a:spcAft>
            </a:pPr>
            <a:r>
              <a:rPr lang="en-GB" dirty="0" smtClean="0">
                <a:solidFill>
                  <a:srgbClr val="CCFFCC"/>
                </a:solidFill>
              </a:rPr>
              <a:t>Billion tonnes CO</a:t>
            </a:r>
            <a:r>
              <a:rPr lang="en-GB" baseline="-25000" dirty="0" smtClean="0">
                <a:solidFill>
                  <a:srgbClr val="CCFFCC"/>
                </a:solidFill>
              </a:rPr>
              <a:t>2</a:t>
            </a:r>
            <a:endParaRPr lang="en-GB" baseline="-25000" dirty="0">
              <a:solidFill>
                <a:srgbClr val="CCFFCC"/>
              </a:solidFill>
            </a:endParaRPr>
          </a:p>
        </p:txBody>
      </p:sp>
      <p:sp>
        <p:nvSpPr>
          <p:cNvPr id="10" name="Text Box 4"/>
          <p:cNvSpPr txBox="1">
            <a:spLocks noChangeArrowheads="1"/>
          </p:cNvSpPr>
          <p:nvPr/>
        </p:nvSpPr>
        <p:spPr bwMode="auto">
          <a:xfrm>
            <a:off x="687664" y="1292493"/>
            <a:ext cx="2825547" cy="276999"/>
          </a:xfrm>
          <a:prstGeom prst="rect">
            <a:avLst/>
          </a:prstGeom>
          <a:noFill/>
          <a:ln w="9525">
            <a:noFill/>
            <a:miter lim="800000"/>
            <a:headEnd/>
            <a:tailEnd/>
          </a:ln>
        </p:spPr>
        <p:txBody>
          <a:bodyPr wrap="square" lIns="0" tIns="0" rIns="0" bIns="0">
            <a:spAutoFit/>
          </a:bodyPr>
          <a:lstStyle>
            <a:defPPr>
              <a:defRPr lang="en-GB"/>
            </a:defPPr>
            <a:lvl1pPr algn="ctr">
              <a:defRPr sz="1800">
                <a:solidFill>
                  <a:srgbClr val="000000"/>
                </a:solidFill>
              </a:defRPr>
            </a:lvl1pPr>
          </a:lstStyle>
          <a:p>
            <a:r>
              <a:rPr lang="en-GB" dirty="0">
                <a:solidFill>
                  <a:srgbClr val="FFFFFF"/>
                </a:solidFill>
              </a:rPr>
              <a:t>Emissions by </a:t>
            </a:r>
            <a:r>
              <a:rPr lang="en-GB" dirty="0" smtClean="0">
                <a:solidFill>
                  <a:srgbClr val="FFFFFF"/>
                </a:solidFill>
              </a:rPr>
              <a:t>sector</a:t>
            </a:r>
            <a:endParaRPr lang="en-GB" dirty="0">
              <a:solidFill>
                <a:srgbClr val="FFFFFF"/>
              </a:solidFill>
            </a:endParaRPr>
          </a:p>
        </p:txBody>
      </p:sp>
      <p:graphicFrame>
        <p:nvGraphicFramePr>
          <p:cNvPr id="11" name="Object 1"/>
          <p:cNvGraphicFramePr>
            <a:graphicFrameLocks noChangeAspect="1"/>
          </p:cNvGraphicFramePr>
          <p:nvPr>
            <p:extLst>
              <p:ext uri="{D42A27DB-BD31-4B8C-83A1-F6EECF244321}">
                <p14:modId xmlns:p14="http://schemas.microsoft.com/office/powerpoint/2010/main" val="1345370341"/>
              </p:ext>
            </p:extLst>
          </p:nvPr>
        </p:nvGraphicFramePr>
        <p:xfrm>
          <a:off x="444500" y="2052070"/>
          <a:ext cx="4404051" cy="4261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380984665"/>
              </p:ext>
            </p:extLst>
          </p:nvPr>
        </p:nvGraphicFramePr>
        <p:xfrm>
          <a:off x="4572000" y="2255664"/>
          <a:ext cx="4267200" cy="3393542"/>
        </p:xfrm>
        <a:graphic>
          <a:graphicData uri="http://schemas.openxmlformats.org/drawingml/2006/table">
            <a:tbl>
              <a:tblPr firstRow="1" bandRow="1">
                <a:tableStyleId>{17292A2E-F333-43FB-9621-5CBBE7FDCDCB}</a:tableStyleId>
              </a:tblPr>
              <a:tblGrid>
                <a:gridCol w="2510287"/>
                <a:gridCol w="1756913"/>
              </a:tblGrid>
              <a:tr h="304653">
                <a:tc>
                  <a:txBody>
                    <a:bodyPr/>
                    <a:lstStyle/>
                    <a:p>
                      <a:pPr algn="ctr">
                        <a:lnSpc>
                          <a:spcPct val="90000"/>
                        </a:lnSpc>
                      </a:pPr>
                      <a:r>
                        <a:rPr lang="en-GB" sz="1400" dirty="0" smtClean="0">
                          <a:solidFill>
                            <a:schemeClr val="tx1"/>
                          </a:solidFill>
                        </a:rPr>
                        <a:t>Abatement option</a:t>
                      </a:r>
                      <a:endParaRPr lang="en-GB" sz="1400" dirty="0">
                        <a:solidFill>
                          <a:schemeClr val="tx1"/>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lnSpc>
                          <a:spcPct val="90000"/>
                        </a:lnSpc>
                      </a:pPr>
                      <a:r>
                        <a:rPr lang="en-GB" sz="1400" dirty="0" smtClean="0">
                          <a:solidFill>
                            <a:schemeClr val="tx1"/>
                          </a:solidFill>
                        </a:rPr>
                        <a:t>Change required </a:t>
                      </a:r>
                      <a:endParaRPr lang="en-GB" sz="1400"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r>
              <a:tr h="470657">
                <a:tc>
                  <a:txBody>
                    <a:bodyPr/>
                    <a:lstStyle/>
                    <a:p>
                      <a:pPr marL="0" algn="ctr" defTabSz="914400" rtl="0" eaLnBrk="1" latinLnBrk="0" hangingPunct="1">
                        <a:lnSpc>
                          <a:spcPct val="87000"/>
                        </a:lnSpc>
                      </a:pPr>
                      <a:r>
                        <a:rPr lang="en-GB" sz="1400" kern="1200" dirty="0" smtClean="0"/>
                        <a:t>Replace coal</a:t>
                      </a:r>
                      <a:r>
                        <a:rPr lang="en-GB" sz="1400" kern="1200" baseline="0" dirty="0" smtClean="0"/>
                        <a:t> with gas </a:t>
                      </a:r>
                      <a:r>
                        <a:rPr lang="en-GB" sz="1400" kern="1200" dirty="0" smtClean="0"/>
                        <a:t>in power (% </a:t>
                      </a:r>
                      <a:r>
                        <a:rPr lang="en-GB" sz="1400" kern="1200" baseline="0" dirty="0" smtClean="0">
                          <a:solidFill>
                            <a:schemeClr val="tx1"/>
                          </a:solidFill>
                          <a:latin typeface="+mn-lt"/>
                          <a:ea typeface="+mn-ea"/>
                          <a:cs typeface="+mn-cs"/>
                        </a:rPr>
                        <a:t>of total power</a:t>
                      </a:r>
                      <a:r>
                        <a:rPr lang="en-GB" sz="1400" kern="1200" dirty="0" smtClean="0"/>
                        <a:t>)</a:t>
                      </a:r>
                      <a:endParaRPr lang="en-GB" sz="1400" kern="1200" dirty="0">
                        <a:solidFill>
                          <a:schemeClr val="dk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90000"/>
                        </a:lnSpc>
                      </a:pPr>
                      <a:r>
                        <a:rPr lang="en-GB" sz="1400" kern="1200" dirty="0" smtClean="0"/>
                        <a:t>1%</a:t>
                      </a:r>
                      <a:endParaRPr lang="en-GB" sz="14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r h="452369">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Add CCS to coal power plants</a:t>
                      </a:r>
                      <a:r>
                        <a:rPr lang="en-GB" sz="1400" kern="1200" baseline="0" dirty="0" smtClean="0">
                          <a:solidFill>
                            <a:schemeClr val="tx1"/>
                          </a:solidFill>
                          <a:latin typeface="+mn-lt"/>
                          <a:ea typeface="+mn-ea"/>
                          <a:cs typeface="+mn-cs"/>
                        </a:rPr>
                        <a:t> (% of total power)</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90000"/>
                        </a:lnSpc>
                      </a:pPr>
                      <a:r>
                        <a:rPr lang="en-GB" sz="1400" kern="1200" dirty="0" smtClean="0"/>
                        <a:t>0.7%</a:t>
                      </a:r>
                      <a:endParaRPr lang="en-GB" sz="14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r h="452369">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Increase renewables power generation</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90000"/>
                        </a:lnSpc>
                      </a:pPr>
                      <a:r>
                        <a:rPr lang="en-GB" sz="1400" kern="1200" dirty="0" smtClean="0"/>
                        <a:t>11%</a:t>
                      </a:r>
                      <a:endParaRPr lang="en-GB" sz="14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r h="340233">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Increase nuclear power generation</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GB" sz="1400" kern="1200" dirty="0" smtClean="0"/>
                        <a:t>6%</a:t>
                      </a:r>
                      <a:endParaRPr lang="en-GB" sz="14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r h="302236">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Improve vehicle efficiency</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algn="ctr"/>
                      <a:r>
                        <a:rPr lang="en-GB" sz="1400" dirty="0" smtClean="0"/>
                        <a:t>2%</a:t>
                      </a:r>
                      <a:endParaRPr lang="en-GB" sz="1400" dirty="0"/>
                    </a:p>
                  </a:txBody>
                  <a:tcPr>
                    <a:lnL w="12700" cap="flat" cmpd="sng" algn="ctr">
                      <a:solidFill>
                        <a:schemeClr val="tx1"/>
                      </a:solidFill>
                      <a:prstDash val="solid"/>
                      <a:round/>
                      <a:headEnd type="none" w="med" len="med"/>
                      <a:tailEnd type="none" w="med" len="med"/>
                    </a:lnL>
                  </a:tcPr>
                </a:tc>
              </a:tr>
              <a:tr h="430573">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Improve ‘other sector’ energy efficiency</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90000"/>
                        </a:lnSpc>
                      </a:pPr>
                      <a:r>
                        <a:rPr lang="en-GB" sz="1400" kern="1200" dirty="0" smtClean="0"/>
                        <a:t>1%</a:t>
                      </a:r>
                      <a:endParaRPr lang="en-GB" sz="14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r h="421659">
                <a:tc>
                  <a:txBody>
                    <a:bodyPr/>
                    <a:lstStyle/>
                    <a:p>
                      <a:pPr marL="0" algn="ctr" defTabSz="914400" rtl="0" eaLnBrk="1" latinLnBrk="0" hangingPunct="1">
                        <a:lnSpc>
                          <a:spcPct val="87000"/>
                        </a:lnSpc>
                      </a:pPr>
                      <a:r>
                        <a:rPr lang="en-GB" sz="1400" kern="1200" dirty="0" smtClean="0">
                          <a:solidFill>
                            <a:schemeClr val="tx1"/>
                          </a:solidFill>
                          <a:latin typeface="+mn-lt"/>
                          <a:ea typeface="+mn-ea"/>
                          <a:cs typeface="+mn-cs"/>
                        </a:rPr>
                        <a:t>Improve efficiency of electricity production</a:t>
                      </a:r>
                      <a:endParaRPr lang="en-GB" sz="1400" kern="120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lnSpc>
                          <a:spcPct val="90000"/>
                        </a:lnSpc>
                      </a:pPr>
                      <a:r>
                        <a:rPr lang="en-GB" sz="1400" kern="1200" dirty="0" smtClean="0"/>
                        <a:t>1%</a:t>
                      </a:r>
                      <a:endParaRPr lang="en-GB" sz="14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tcPr>
                </a:tc>
              </a:tr>
            </a:tbl>
          </a:graphicData>
        </a:graphic>
      </p:graphicFrame>
      <p:sp>
        <p:nvSpPr>
          <p:cNvPr id="2" name="TextBox 1"/>
          <p:cNvSpPr txBox="1"/>
          <p:nvPr/>
        </p:nvSpPr>
        <p:spPr>
          <a:xfrm>
            <a:off x="4490728" y="5616687"/>
            <a:ext cx="4396595" cy="677108"/>
          </a:xfrm>
          <a:prstGeom prst="rect">
            <a:avLst/>
          </a:prstGeom>
          <a:noFill/>
        </p:spPr>
        <p:txBody>
          <a:bodyPr wrap="square" rtlCol="0">
            <a:spAutoFit/>
          </a:bodyPr>
          <a:lstStyle/>
          <a:p>
            <a:pPr>
              <a:lnSpc>
                <a:spcPct val="90000"/>
              </a:lnSpc>
            </a:pPr>
            <a:r>
              <a:rPr lang="en-GB" dirty="0" smtClean="0">
                <a:solidFill>
                  <a:srgbClr val="FFFFFF"/>
                </a:solidFill>
              </a:rPr>
              <a:t>* </a:t>
            </a:r>
            <a:r>
              <a:rPr lang="en-GB" sz="1200" dirty="0" smtClean="0">
                <a:solidFill>
                  <a:srgbClr val="FFFFFF"/>
                </a:solidFill>
              </a:rPr>
              <a:t>Normalized for a 1% swing in the coal/gas mix in power generation, equivalent to 110 Mt CO</a:t>
            </a:r>
            <a:r>
              <a:rPr lang="en-GB" sz="1200" baseline="-25000" dirty="0">
                <a:solidFill>
                  <a:srgbClr val="FFFFFF"/>
                </a:solidFill>
              </a:rPr>
              <a:t>2</a:t>
            </a:r>
            <a:r>
              <a:rPr lang="en-GB" sz="1200" dirty="0">
                <a:solidFill>
                  <a:srgbClr val="FFFFFF"/>
                </a:solidFill>
              </a:rPr>
              <a:t>. Estimates are based on energy shares in 2013.</a:t>
            </a:r>
          </a:p>
        </p:txBody>
      </p:sp>
      <p:sp>
        <p:nvSpPr>
          <p:cNvPr id="13" name="Line 11"/>
          <p:cNvSpPr>
            <a:spLocks noChangeShapeType="1"/>
          </p:cNvSpPr>
          <p:nvPr/>
        </p:nvSpPr>
        <p:spPr bwMode="auto">
          <a:xfrm flipH="1" flipV="1">
            <a:off x="2631594" y="2361632"/>
            <a:ext cx="0" cy="3407293"/>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76" tIns="45388" rIns="90776" bIns="45388"/>
          <a:lstStyle/>
          <a:p>
            <a:endParaRPr lang="en-GB" dirty="0"/>
          </a:p>
        </p:txBody>
      </p:sp>
      <p:sp>
        <p:nvSpPr>
          <p:cNvPr id="14" name="Footer Placeholder 1"/>
          <p:cNvSpPr txBox="1">
            <a:spLocks/>
          </p:cNvSpPr>
          <p:nvPr/>
        </p:nvSpPr>
        <p:spPr bwMode="auto">
          <a:xfrm>
            <a:off x="444501" y="6382128"/>
            <a:ext cx="8501054"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600" dirty="0" smtClean="0">
                <a:solidFill>
                  <a:srgbClr val="000000"/>
                </a:solidFill>
              </a:rPr>
              <a:t>BP Energy Outlook 2035                                                                                     BP p.l.c.2-15</a:t>
            </a:r>
            <a:endParaRPr lang="en-US" sz="1600" dirty="0">
              <a:solidFill>
                <a:srgbClr val="000000"/>
              </a:solidFill>
            </a:endParaRPr>
          </a:p>
        </p:txBody>
      </p:sp>
      <p:pic>
        <p:nvPicPr>
          <p:cNvPr id="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1248" y="238434"/>
            <a:ext cx="765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217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547" y="1131527"/>
            <a:ext cx="8954729" cy="5252719"/>
          </a:xfrm>
          <a:prstGeom prst="rect">
            <a:avLst/>
          </a:prstGeom>
          <a:noFill/>
        </p:spPr>
        <p:txBody>
          <a:bodyPr wrap="square" rtlCol="0">
            <a:spAutoFit/>
          </a:bodyPr>
          <a:lstStyle/>
          <a:p>
            <a:pPr marL="285750" indent="-285750">
              <a:lnSpc>
                <a:spcPct val="120000"/>
              </a:lnSpc>
              <a:buFont typeface="Arial"/>
              <a:buChar char="•"/>
            </a:pPr>
            <a:r>
              <a:rPr lang="en-GB" sz="2000" dirty="0" smtClean="0"/>
              <a:t>While the current price collapse has slowed oil and gas hiring in the short-	term, long-term career potential is strong based on growth in 	population </a:t>
            </a:r>
            <a:r>
              <a:rPr lang="en-GB" sz="2000" dirty="0"/>
              <a:t>and </a:t>
            </a:r>
            <a:r>
              <a:rPr lang="en-GB" sz="2000" dirty="0" smtClean="0"/>
              <a:t>gross energy demand.</a:t>
            </a:r>
          </a:p>
          <a:p>
            <a:pPr marL="285750" indent="-285750">
              <a:lnSpc>
                <a:spcPct val="120000"/>
              </a:lnSpc>
              <a:buFont typeface="Arial"/>
              <a:buChar char="•"/>
            </a:pPr>
            <a:r>
              <a:rPr lang="en-GB" sz="2000" dirty="0" smtClean="0"/>
              <a:t>The changing energy mix is producing new career opportunities</a:t>
            </a:r>
          </a:p>
          <a:p>
            <a:pPr marL="285750" indent="-285750">
              <a:lnSpc>
                <a:spcPct val="120000"/>
              </a:lnSpc>
              <a:buFont typeface="Arial"/>
              <a:buChar char="•"/>
            </a:pPr>
            <a:r>
              <a:rPr lang="en-GB" sz="2000" dirty="0" smtClean="0"/>
              <a:t>Careers in government, non-profit, and academia are less affected by</a:t>
            </a:r>
            <a:r>
              <a:rPr lang="en-GB" sz="2000" dirty="0"/>
              <a:t> </a:t>
            </a:r>
            <a:r>
              <a:rPr lang="en-GB" sz="2000" dirty="0" smtClean="0"/>
              <a:t>oil. 	and gas prices and provide alternately rewarding career paths.</a:t>
            </a:r>
          </a:p>
          <a:p>
            <a:pPr marL="285750" indent="-285750">
              <a:lnSpc>
                <a:spcPct val="120000"/>
              </a:lnSpc>
              <a:buFont typeface="Arial"/>
              <a:buChar char="•"/>
            </a:pPr>
            <a:r>
              <a:rPr lang="en-GB" sz="2000" dirty="0" smtClean="0"/>
              <a:t>Cyclical hiring trends are the norm in this industry, the high-reward of 	working in this industry is tempered by periodic corrections – Don’t 	panic, and use these times to learn new skills and make new 	connections, and be stronger when the cycle corrects to the upturn.</a:t>
            </a:r>
            <a:endParaRPr lang="en-US" sz="2000" dirty="0" smtClean="0"/>
          </a:p>
          <a:p>
            <a:pPr marL="285750" indent="-285750">
              <a:lnSpc>
                <a:spcPct val="120000"/>
              </a:lnSpc>
              <a:buFont typeface="Arial"/>
              <a:buChar char="•"/>
            </a:pPr>
            <a:r>
              <a:rPr lang="en-US" sz="2000" dirty="0" smtClean="0"/>
              <a:t>The demographics of experienced professionals exiting the industry and 	without a sufficiently large mid-career workforce dictates the need 	for future new hiring and an excellent opportunity for students and 	YPs to capitalize.</a:t>
            </a:r>
            <a:endParaRPr lang="en-US" sz="2000" dirty="0"/>
          </a:p>
        </p:txBody>
      </p:sp>
      <p:sp>
        <p:nvSpPr>
          <p:cNvPr id="3" name="TextBox 2"/>
          <p:cNvSpPr txBox="1"/>
          <p:nvPr/>
        </p:nvSpPr>
        <p:spPr>
          <a:xfrm>
            <a:off x="0" y="366445"/>
            <a:ext cx="9144000" cy="553998"/>
          </a:xfrm>
          <a:prstGeom prst="rect">
            <a:avLst/>
          </a:prstGeom>
          <a:noFill/>
        </p:spPr>
        <p:txBody>
          <a:bodyPr wrap="square" rtlCol="0">
            <a:spAutoFit/>
          </a:bodyPr>
          <a:lstStyle/>
          <a:p>
            <a:pPr algn="ctr"/>
            <a:r>
              <a:rPr lang="en-GB" sz="3000" dirty="0" smtClean="0">
                <a:effectLst>
                  <a:outerShdw blurRad="50800" dist="38100" dir="2700000" algn="tl" rotWithShape="0">
                    <a:srgbClr val="000000">
                      <a:alpha val="43000"/>
                    </a:srgbClr>
                  </a:outerShdw>
                </a:effectLst>
              </a:rPr>
              <a:t>Outlook for Careers in the Geosciences </a:t>
            </a:r>
            <a:endParaRPr lang="en-US" sz="30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0106535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532063"/>
            <a:ext cx="6659734" cy="4185761"/>
          </a:xfrm>
          <a:prstGeom prst="rect">
            <a:avLst/>
          </a:prstGeom>
        </p:spPr>
        <p:txBody>
          <a:bodyPr wrap="square">
            <a:spAutoFit/>
          </a:bodyPr>
          <a:lstStyle/>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sz="2200" dirty="0"/>
          </a:p>
          <a:p>
            <a:pPr algn="ctr"/>
            <a:r>
              <a:rPr lang="en-US" sz="2200" dirty="0" smtClean="0"/>
              <a:t>Section 2</a:t>
            </a:r>
            <a:endParaRPr lang="en-US" sz="2200" dirty="0"/>
          </a:p>
          <a:p>
            <a:pPr algn="ctr"/>
            <a:r>
              <a:rPr lang="en-US" sz="3200" i="1" dirty="0" smtClean="0">
                <a:solidFill>
                  <a:srgbClr val="FFFF00"/>
                </a:solidFill>
              </a:rPr>
              <a:t>Careers in Geosciences</a:t>
            </a:r>
          </a:p>
          <a:p>
            <a:pPr algn="ctr"/>
            <a:endParaRPr lang="en-US" dirty="0"/>
          </a:p>
          <a:p>
            <a:pPr algn="ctr"/>
            <a:endParaRPr lang="en-US" dirty="0"/>
          </a:p>
        </p:txBody>
      </p:sp>
    </p:spTree>
    <p:extLst>
      <p:ext uri="{BB962C8B-B14F-4D97-AF65-F5344CB8AC3E}">
        <p14:creationId xmlns:p14="http://schemas.microsoft.com/office/powerpoint/2010/main" val="37774023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sz="3000" dirty="0" smtClean="0">
                <a:effectLst>
                  <a:outerShdw blurRad="50800" dist="38100" dir="2700000" algn="tl" rotWithShape="0">
                    <a:srgbClr val="000000">
                      <a:alpha val="43000"/>
                    </a:srgbClr>
                  </a:outerShdw>
                </a:effectLst>
                <a:latin typeface="+mn-lt"/>
              </a:rPr>
              <a:t>Outline</a:t>
            </a:r>
          </a:p>
        </p:txBody>
      </p:sp>
      <p:sp>
        <p:nvSpPr>
          <p:cNvPr id="9220" name="Rectangle 3"/>
          <p:cNvSpPr>
            <a:spLocks noGrp="1" noChangeArrowheads="1"/>
          </p:cNvSpPr>
          <p:nvPr>
            <p:ph type="body" idx="1"/>
          </p:nvPr>
        </p:nvSpPr>
        <p:spPr>
          <a:xfrm>
            <a:off x="457200" y="1270000"/>
            <a:ext cx="8495930" cy="4882444"/>
          </a:xfrm>
        </p:spPr>
        <p:txBody>
          <a:bodyPr>
            <a:normAutofit fontScale="47500" lnSpcReduction="20000"/>
          </a:bodyPr>
          <a:lstStyle/>
          <a:p>
            <a:pPr>
              <a:spcBef>
                <a:spcPct val="80000"/>
              </a:spcBef>
            </a:pPr>
            <a:r>
              <a:rPr lang="en-US" altLang="en-US" b="1" dirty="0" smtClean="0"/>
              <a:t>Industry Context  (Section 1)</a:t>
            </a:r>
          </a:p>
          <a:p>
            <a:pPr lvl="1">
              <a:spcBef>
                <a:spcPct val="80000"/>
              </a:spcBef>
            </a:pPr>
            <a:r>
              <a:rPr lang="en-US" altLang="en-US" b="1" dirty="0" smtClean="0"/>
              <a:t>Where is the market going in the near and long term?</a:t>
            </a:r>
          </a:p>
          <a:p>
            <a:pPr lvl="1">
              <a:spcBef>
                <a:spcPct val="80000"/>
              </a:spcBef>
            </a:pPr>
            <a:r>
              <a:rPr lang="en-US" altLang="en-US" b="1" dirty="0" smtClean="0"/>
              <a:t>What are some of the causes of the current contraction? </a:t>
            </a:r>
          </a:p>
          <a:p>
            <a:pPr>
              <a:spcBef>
                <a:spcPct val="80000"/>
              </a:spcBef>
            </a:pPr>
            <a:r>
              <a:rPr lang="en-US" altLang="en-US" b="1" dirty="0" smtClean="0">
                <a:solidFill>
                  <a:srgbClr val="FFFF00"/>
                </a:solidFill>
              </a:rPr>
              <a:t>Careers / Jobs in the Geosciences  (Section 2)</a:t>
            </a:r>
          </a:p>
          <a:p>
            <a:pPr lvl="1">
              <a:spcBef>
                <a:spcPct val="80000"/>
              </a:spcBef>
            </a:pPr>
            <a:r>
              <a:rPr lang="en-US" altLang="en-US" b="1" dirty="0" smtClean="0">
                <a:solidFill>
                  <a:srgbClr val="FFFF00"/>
                </a:solidFill>
              </a:rPr>
              <a:t>Geoscientist across the economy and in Government</a:t>
            </a:r>
            <a:r>
              <a:rPr lang="en-US" altLang="en-US" b="1" dirty="0">
                <a:solidFill>
                  <a:srgbClr val="FFFF00"/>
                </a:solidFill>
              </a:rPr>
              <a:t>, Academia, </a:t>
            </a:r>
            <a:r>
              <a:rPr lang="en-US" altLang="en-US" b="1" dirty="0" smtClean="0">
                <a:solidFill>
                  <a:srgbClr val="FFFF00"/>
                </a:solidFill>
              </a:rPr>
              <a:t>and Industry</a:t>
            </a:r>
            <a:endParaRPr lang="en-US" altLang="en-US" b="1" dirty="0">
              <a:solidFill>
                <a:srgbClr val="FFFF00"/>
              </a:solidFill>
            </a:endParaRPr>
          </a:p>
          <a:p>
            <a:pPr lvl="1">
              <a:spcBef>
                <a:spcPct val="80000"/>
              </a:spcBef>
            </a:pPr>
            <a:r>
              <a:rPr lang="en-US" altLang="en-US" b="1" dirty="0" smtClean="0">
                <a:solidFill>
                  <a:srgbClr val="FFFF00"/>
                </a:solidFill>
              </a:rPr>
              <a:t>Broaden you experience and reach your desired level of education</a:t>
            </a:r>
          </a:p>
          <a:p>
            <a:pPr>
              <a:spcBef>
                <a:spcPct val="80000"/>
              </a:spcBef>
            </a:pPr>
            <a:r>
              <a:rPr lang="en-US" altLang="en-US" b="1" dirty="0" smtClean="0"/>
              <a:t>How to </a:t>
            </a:r>
            <a:r>
              <a:rPr lang="en-US" altLang="en-US" b="1" dirty="0"/>
              <a:t>G</a:t>
            </a:r>
            <a:r>
              <a:rPr lang="en-US" altLang="en-US" b="1" dirty="0" smtClean="0"/>
              <a:t>et Started  (Section 3)</a:t>
            </a:r>
            <a:endParaRPr lang="en-US" altLang="en-US" b="1" dirty="0"/>
          </a:p>
          <a:p>
            <a:pPr lvl="1">
              <a:spcBef>
                <a:spcPct val="80000"/>
              </a:spcBef>
            </a:pPr>
            <a:r>
              <a:rPr lang="en-US" altLang="en-US" b="1" dirty="0" smtClean="0"/>
              <a:t>Personal </a:t>
            </a:r>
            <a:r>
              <a:rPr lang="en-US" altLang="en-US" b="1" dirty="0"/>
              <a:t>Stories</a:t>
            </a:r>
          </a:p>
          <a:p>
            <a:pPr lvl="2">
              <a:spcBef>
                <a:spcPct val="80000"/>
              </a:spcBef>
            </a:pPr>
            <a:r>
              <a:rPr lang="en-US" altLang="en-US" b="1" dirty="0" smtClean="0"/>
              <a:t>Story 1</a:t>
            </a:r>
            <a:endParaRPr lang="en-US" altLang="en-US" b="1" dirty="0"/>
          </a:p>
          <a:p>
            <a:pPr lvl="2">
              <a:spcBef>
                <a:spcPct val="80000"/>
              </a:spcBef>
            </a:pPr>
            <a:r>
              <a:rPr lang="en-US" altLang="en-US" b="1" dirty="0" smtClean="0"/>
              <a:t>Story 2</a:t>
            </a:r>
          </a:p>
          <a:p>
            <a:pPr lvl="1">
              <a:spcBef>
                <a:spcPct val="80000"/>
              </a:spcBef>
            </a:pPr>
            <a:r>
              <a:rPr lang="en-US" altLang="en-US" b="1" dirty="0" smtClean="0"/>
              <a:t>Interviewing</a:t>
            </a:r>
          </a:p>
          <a:p>
            <a:pPr lvl="1">
              <a:spcBef>
                <a:spcPct val="80000"/>
              </a:spcBef>
            </a:pPr>
            <a:r>
              <a:rPr lang="en-US" altLang="en-US" b="1" dirty="0" smtClean="0"/>
              <a:t>Placement</a:t>
            </a:r>
          </a:p>
          <a:p>
            <a:pPr lvl="1">
              <a:spcBef>
                <a:spcPct val="80000"/>
              </a:spcBef>
            </a:pPr>
            <a:r>
              <a:rPr lang="en-US" altLang="en-US" b="1" dirty="0" smtClean="0"/>
              <a:t>Networking</a:t>
            </a:r>
          </a:p>
          <a:p>
            <a:pPr lvl="1">
              <a:spcBef>
                <a:spcPct val="80000"/>
              </a:spcBef>
            </a:pPr>
            <a:r>
              <a:rPr lang="en-US" altLang="en-US" b="1" dirty="0"/>
              <a:t>Young Professionals (YPs) </a:t>
            </a:r>
            <a:endParaRPr lang="en-US" altLang="en-US" b="1" dirty="0" smtClean="0"/>
          </a:p>
          <a:p>
            <a:pPr>
              <a:spcBef>
                <a:spcPct val="80000"/>
              </a:spcBef>
            </a:pPr>
            <a:r>
              <a:rPr lang="en-US" altLang="en-US" b="1" dirty="0" smtClean="0"/>
              <a:t>Q&amp;A</a:t>
            </a:r>
          </a:p>
        </p:txBody>
      </p:sp>
    </p:spTree>
    <p:extLst>
      <p:ext uri="{BB962C8B-B14F-4D97-AF65-F5344CB8AC3E}">
        <p14:creationId xmlns:p14="http://schemas.microsoft.com/office/powerpoint/2010/main" val="18810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What do you want in a career?</a:t>
            </a:r>
          </a:p>
        </p:txBody>
      </p:sp>
      <p:sp>
        <p:nvSpPr>
          <p:cNvPr id="7" name="TextBox 6"/>
          <p:cNvSpPr txBox="1"/>
          <p:nvPr/>
        </p:nvSpPr>
        <p:spPr>
          <a:xfrm>
            <a:off x="170954" y="1294353"/>
            <a:ext cx="8743072" cy="5452775"/>
          </a:xfrm>
          <a:prstGeom prst="rect">
            <a:avLst/>
          </a:prstGeom>
          <a:noFill/>
        </p:spPr>
        <p:txBody>
          <a:bodyPr wrap="square" rtlCol="0">
            <a:spAutoFit/>
          </a:bodyPr>
          <a:lstStyle/>
          <a:p>
            <a:pPr marL="285750" indent="-285750">
              <a:buFont typeface="Arial"/>
              <a:buChar char="•"/>
            </a:pPr>
            <a:r>
              <a:rPr lang="en-GB" sz="2000" dirty="0" smtClean="0"/>
              <a:t>During challenging times – We must evaluate whether the oil and gas industry is the one we want to work in?  </a:t>
            </a:r>
          </a:p>
          <a:p>
            <a:pPr marL="285750" indent="-285750">
              <a:buFont typeface="Arial"/>
              <a:buChar char="•"/>
            </a:pPr>
            <a:endParaRPr lang="en-GB" sz="2000" dirty="0" smtClean="0"/>
          </a:p>
          <a:p>
            <a:pPr marL="285750" indent="-285750">
              <a:buFont typeface="Arial"/>
              <a:buChar char="•"/>
            </a:pPr>
            <a:r>
              <a:rPr lang="en-GB" sz="2000" dirty="0" smtClean="0"/>
              <a:t>Are there other industries or experiences that you would like to tackle when work is less prevalent in the traditional exploration path? Can that make you a better professional? Geosciences and technical abilities compliment many industries – Where are exciting opportunities outside of the geosciences?</a:t>
            </a:r>
          </a:p>
          <a:p>
            <a:pPr marL="285750" indent="-285750">
              <a:buFont typeface="Arial"/>
              <a:buChar char="•"/>
            </a:pPr>
            <a:endParaRPr lang="en-GB" sz="2000" dirty="0" smtClean="0"/>
          </a:p>
          <a:p>
            <a:pPr marL="285750" indent="-285750">
              <a:buFont typeface="Arial"/>
              <a:buChar char="•"/>
            </a:pPr>
            <a:r>
              <a:rPr lang="en-GB" sz="2000" dirty="0" smtClean="0"/>
              <a:t>During contractions in the market – academic organizations may typically look to recruit those that went to industry during better times. Does the independence, flexibility, and ability to publish excite you? An opportunity to extend study and make a name with research.</a:t>
            </a:r>
          </a:p>
          <a:p>
            <a:endParaRPr lang="en-GB" sz="2000" dirty="0" smtClean="0"/>
          </a:p>
          <a:p>
            <a:pPr marL="285750" indent="-285750">
              <a:buFont typeface="Arial"/>
              <a:buChar char="•"/>
            </a:pPr>
            <a:r>
              <a:rPr lang="en-GB" sz="2000" dirty="0" smtClean="0"/>
              <a:t>Work for the government?  Exciting and wide ranging jobs exist in energy and geoscience in the government/non-profit space.</a:t>
            </a:r>
          </a:p>
          <a:p>
            <a:pPr marL="285750" indent="-285750">
              <a:lnSpc>
                <a:spcPct val="150000"/>
              </a:lnSpc>
              <a:buFont typeface="Arial"/>
              <a:buChar char="•"/>
            </a:pPr>
            <a:endParaRPr lang="en-US" sz="2000" dirty="0"/>
          </a:p>
        </p:txBody>
      </p:sp>
    </p:spTree>
    <p:extLst>
      <p:ext uri="{BB962C8B-B14F-4D97-AF65-F5344CB8AC3E}">
        <p14:creationId xmlns:p14="http://schemas.microsoft.com/office/powerpoint/2010/main" val="187331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workforce\WORKFORCE PROGRAM Files May 2011 -\Careers Roadshow Presentations\Fall 2012 Roadshow Materials\Roadshow 2012 Toolkit\Infographic\Infographic_Final2\WorkforceInfographicCropped.jpg"/>
          <p:cNvPicPr>
            <a:picLocks noChangeAspect="1" noChangeArrowheads="1"/>
          </p:cNvPicPr>
          <p:nvPr/>
        </p:nvPicPr>
        <p:blipFill>
          <a:blip r:embed="rId3" cstate="print"/>
          <a:srcRect/>
          <a:stretch>
            <a:fillRect/>
          </a:stretch>
        </p:blipFill>
        <p:spPr bwMode="auto">
          <a:xfrm>
            <a:off x="2170773" y="0"/>
            <a:ext cx="6973227" cy="6858000"/>
          </a:xfrm>
          <a:prstGeom prst="rect">
            <a:avLst/>
          </a:prstGeom>
          <a:noFill/>
        </p:spPr>
      </p:pic>
      <p:sp>
        <p:nvSpPr>
          <p:cNvPr id="9" name="Title 1"/>
          <p:cNvSpPr txBox="1">
            <a:spLocks/>
          </p:cNvSpPr>
          <p:nvPr/>
        </p:nvSpPr>
        <p:spPr>
          <a:xfrm>
            <a:off x="76200" y="1317893"/>
            <a:ext cx="2209800" cy="2819400"/>
          </a:xfrm>
          <a:prstGeom prst="rect">
            <a:avLst/>
          </a:prstGeom>
        </p:spPr>
        <p:txBody>
          <a:bodyPr vert="horz" anchor="b" anchorCtr="0">
            <a:normAutofit fontScale="92500" lnSpcReduction="10000"/>
          </a:bodyPr>
          <a:lstStyle/>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4000" i="0" u="none" strike="noStrike" kern="1200" cap="none" spc="-100" normalizeH="0" baseline="0" noProof="0" dirty="0" smtClean="0">
                <a:ln>
                  <a:noFill/>
                </a:ln>
                <a:solidFill>
                  <a:srgbClr val="FFFFFF"/>
                </a:solidFill>
                <a:effectLst>
                  <a:outerShdw blurRad="50800" dist="38100" dir="2700000" algn="tl" rotWithShape="0">
                    <a:srgbClr val="000000">
                      <a:alpha val="43000"/>
                    </a:srgbClr>
                  </a:outerShdw>
                </a:effectLst>
                <a:uLnTx/>
                <a:uFillTx/>
                <a:latin typeface="+mj-lt"/>
                <a:ea typeface="+mj-ea"/>
                <a:cs typeface="+mj-cs"/>
              </a:rPr>
              <a:t>Think </a:t>
            </a:r>
          </a:p>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4000" i="0" u="none" strike="noStrike" kern="1200" cap="none" spc="-100" normalizeH="0" baseline="0" noProof="0" dirty="0" smtClean="0">
                <a:ln>
                  <a:noFill/>
                </a:ln>
                <a:solidFill>
                  <a:srgbClr val="FFFFFF"/>
                </a:solidFill>
                <a:effectLst>
                  <a:outerShdw blurRad="50800" dist="38100" dir="2700000" algn="tl" rotWithShape="0">
                    <a:srgbClr val="000000">
                      <a:alpha val="43000"/>
                    </a:srgbClr>
                  </a:outerShdw>
                </a:effectLst>
                <a:uLnTx/>
                <a:uFillTx/>
                <a:latin typeface="+mj-lt"/>
                <a:ea typeface="+mj-ea"/>
                <a:cs typeface="+mj-cs"/>
              </a:rPr>
              <a:t>Outside </a:t>
            </a:r>
          </a:p>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4000" i="0" u="none" strike="noStrike" kern="1200" cap="none" spc="-100" normalizeH="0" baseline="0" noProof="0" dirty="0" smtClean="0">
                <a:ln>
                  <a:noFill/>
                </a:ln>
                <a:solidFill>
                  <a:srgbClr val="FFFFFF"/>
                </a:solidFill>
                <a:effectLst>
                  <a:outerShdw blurRad="50800" dist="38100" dir="2700000" algn="tl" rotWithShape="0">
                    <a:srgbClr val="000000">
                      <a:alpha val="43000"/>
                    </a:srgbClr>
                  </a:outerShdw>
                </a:effectLst>
                <a:uLnTx/>
                <a:uFillTx/>
                <a:latin typeface="+mj-lt"/>
                <a:ea typeface="+mj-ea"/>
                <a:cs typeface="+mj-cs"/>
              </a:rPr>
              <a:t>the Box!</a:t>
            </a:r>
          </a:p>
        </p:txBody>
      </p:sp>
      <p:cxnSp>
        <p:nvCxnSpPr>
          <p:cNvPr id="11" name="Straight Connector 10"/>
          <p:cNvCxnSpPr/>
          <p:nvPr/>
        </p:nvCxnSpPr>
        <p:spPr>
          <a:xfrm>
            <a:off x="0" y="3124200"/>
            <a:ext cx="2133600" cy="0"/>
          </a:xfrm>
          <a:prstGeom prst="line">
            <a:avLst/>
          </a:prstGeom>
          <a:ln w="50800" cmpd="sng"/>
        </p:spPr>
        <p:style>
          <a:lnRef idx="1">
            <a:schemeClr val="accent1"/>
          </a:lnRef>
          <a:fillRef idx="0">
            <a:schemeClr val="accent1"/>
          </a:fillRef>
          <a:effectRef idx="0">
            <a:schemeClr val="accent1"/>
          </a:effectRef>
          <a:fontRef idx="minor">
            <a:schemeClr val="tx1"/>
          </a:fontRef>
        </p:style>
      </p:cxnSp>
      <p:pic>
        <p:nvPicPr>
          <p:cNvPr id="6" name="Picture 5" descr="AGI-Logo-Tagline-Digital-Outlines-WhiteLetters-RGB.eps"/>
          <p:cNvPicPr>
            <a:picLocks noChangeAspect="1"/>
          </p:cNvPicPr>
          <p:nvPr/>
        </p:nvPicPr>
        <p:blipFill>
          <a:blip r:embed="rId4" cstate="print"/>
          <a:stretch>
            <a:fillRect/>
          </a:stretch>
        </p:blipFill>
        <p:spPr>
          <a:xfrm>
            <a:off x="152400" y="5739574"/>
            <a:ext cx="1365183" cy="457200"/>
          </a:xfrm>
          <a:prstGeom prst="rect">
            <a:avLst/>
          </a:prstGeom>
        </p:spPr>
      </p:pic>
    </p:spTree>
    <p:extLst>
      <p:ext uri="{BB962C8B-B14F-4D97-AF65-F5344CB8AC3E}">
        <p14:creationId xmlns:p14="http://schemas.microsoft.com/office/powerpoint/2010/main" val="41753376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274638"/>
            <a:ext cx="9144000" cy="7107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altLang="en-US" sz="3000" b="0" dirty="0" smtClean="0">
                <a:effectLst>
                  <a:outerShdw blurRad="50800" dist="38100" dir="2700000" algn="tl" rotWithShape="0">
                    <a:srgbClr val="000000">
                      <a:alpha val="43000"/>
                    </a:srgbClr>
                  </a:outerShdw>
                </a:effectLst>
                <a:latin typeface="+mn-lt"/>
              </a:rPr>
              <a:t>Career success doesn’t have to be limited to Energy!</a:t>
            </a:r>
          </a:p>
        </p:txBody>
      </p:sp>
      <p:pic>
        <p:nvPicPr>
          <p:cNvPr id="9" name="Picture 2" descr="C:\Users\Herman.Darman\AppData\Local\Microsoft\Windows\Temporary Internet Files\Content.Outlook\67N5BVKK\Portrait_Thomas_3 - 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589" y="1334635"/>
            <a:ext cx="1478609" cy="1953260"/>
          </a:xfrm>
          <a:prstGeom prst="rect">
            <a:avLst/>
          </a:prstGeom>
          <a:noFill/>
          <a:ln>
            <a:solidFill>
              <a:schemeClr val="bg1"/>
            </a:solid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080569" y="1334635"/>
            <a:ext cx="6858000" cy="4929556"/>
          </a:xfrm>
          <a:prstGeom prst="rect">
            <a:avLst/>
          </a:prstGeom>
        </p:spPr>
        <p:txBody>
          <a:bodyPr wrap="square">
            <a:spAutoFit/>
          </a:bodyPr>
          <a:lstStyle/>
          <a:p>
            <a:pPr>
              <a:spcAft>
                <a:spcPts val="1000"/>
              </a:spcAft>
            </a:pPr>
            <a:r>
              <a:rPr lang="en-US" b="1" i="1" dirty="0"/>
              <a:t>Thomas Kocher</a:t>
            </a:r>
          </a:p>
          <a:p>
            <a:r>
              <a:rPr lang="en-US" dirty="0"/>
              <a:t>Was with Shell in the Netherlands and now with an insurance company in Switzerland.</a:t>
            </a:r>
          </a:p>
          <a:p>
            <a:endParaRPr lang="en-US" dirty="0"/>
          </a:p>
          <a:p>
            <a:r>
              <a:rPr lang="en-US" dirty="0"/>
              <a:t>Current position; risk engineer, providing the insurance business with a risk assessment perspective of the activities of their clients (petroleum companies across the upstream and downstream industry). His activity includes looking at exploration and well plans, assessing well integrity management program, surveying offshore installation or refineries.</a:t>
            </a:r>
          </a:p>
          <a:p>
            <a:endParaRPr lang="en-US" dirty="0"/>
          </a:p>
          <a:p>
            <a:r>
              <a:rPr lang="en-US" dirty="0"/>
              <a:t>“Studying geoscience and spending time in the oil industry has taught me a number of valuable skills to bring to the table in insurance: a broad general knowledge of the petroleum industry, familiarity with the terminology and mindset of our clients, strong analytical skills, and a deep technical knowledge of safety critical domains…” </a:t>
            </a:r>
          </a:p>
        </p:txBody>
      </p:sp>
    </p:spTree>
    <p:extLst>
      <p:ext uri="{BB962C8B-B14F-4D97-AF65-F5344CB8AC3E}">
        <p14:creationId xmlns:p14="http://schemas.microsoft.com/office/powerpoint/2010/main" val="36472739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274638"/>
            <a:ext cx="9144000" cy="7107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altLang="en-US" sz="3000" b="0" dirty="0" smtClean="0">
                <a:effectLst>
                  <a:outerShdw blurRad="50800" dist="38100" dir="2700000" algn="tl" rotWithShape="0">
                    <a:srgbClr val="000000">
                      <a:alpha val="43000"/>
                    </a:srgbClr>
                  </a:outerShdw>
                </a:effectLst>
                <a:latin typeface="+mn-lt"/>
              </a:rPr>
              <a:t>Career success doesn’t have to be limited to Energy!</a:t>
            </a:r>
          </a:p>
        </p:txBody>
      </p:sp>
      <p:sp>
        <p:nvSpPr>
          <p:cNvPr id="2" name="Rectangle 1"/>
          <p:cNvSpPr/>
          <p:nvPr/>
        </p:nvSpPr>
        <p:spPr>
          <a:xfrm>
            <a:off x="289470" y="1443841"/>
            <a:ext cx="6073628" cy="3544561"/>
          </a:xfrm>
          <a:prstGeom prst="rect">
            <a:avLst/>
          </a:prstGeom>
        </p:spPr>
        <p:txBody>
          <a:bodyPr wrap="square">
            <a:spAutoFit/>
          </a:bodyPr>
          <a:lstStyle/>
          <a:p>
            <a:pPr>
              <a:spcAft>
                <a:spcPts val="1000"/>
              </a:spcAft>
            </a:pPr>
            <a:r>
              <a:rPr lang="en-US" b="1" i="1" dirty="0" err="1"/>
              <a:t>Sujatmiko</a:t>
            </a:r>
            <a:endParaRPr lang="en-US" b="1" i="1" dirty="0"/>
          </a:p>
          <a:p>
            <a:r>
              <a:rPr lang="en-US" dirty="0"/>
              <a:t>Was with </a:t>
            </a:r>
            <a:r>
              <a:rPr lang="en-US" b="1" dirty="0" smtClean="0"/>
              <a:t>Total</a:t>
            </a:r>
            <a:r>
              <a:rPr lang="en-US" dirty="0" smtClean="0"/>
              <a:t>-Indonesia </a:t>
            </a:r>
            <a:r>
              <a:rPr lang="en-US" dirty="0"/>
              <a:t>and now busy with </a:t>
            </a:r>
            <a:r>
              <a:rPr lang="en-US" dirty="0" smtClean="0"/>
              <a:t>a gemstone </a:t>
            </a:r>
            <a:r>
              <a:rPr lang="en-US" dirty="0"/>
              <a:t>business in </a:t>
            </a:r>
            <a:r>
              <a:rPr lang="en-US" dirty="0" smtClean="0"/>
              <a:t>Indonesia.</a:t>
            </a:r>
            <a:endParaRPr lang="en-US" dirty="0"/>
          </a:p>
          <a:p>
            <a:endParaRPr lang="en-US" dirty="0"/>
          </a:p>
          <a:p>
            <a:r>
              <a:rPr lang="en-US" dirty="0"/>
              <a:t>Initially it was just a hobby but in 1989 </a:t>
            </a:r>
            <a:r>
              <a:rPr lang="en-US" dirty="0" err="1"/>
              <a:t>Sujatmiko</a:t>
            </a:r>
            <a:r>
              <a:rPr lang="en-US" dirty="0"/>
              <a:t> formed a company, GEM-AFIA. Through this company </a:t>
            </a:r>
            <a:r>
              <a:rPr lang="en-US" dirty="0" smtClean="0"/>
              <a:t>he promoted </a:t>
            </a:r>
            <a:r>
              <a:rPr lang="en-US" dirty="0"/>
              <a:t>gemology and </a:t>
            </a:r>
            <a:r>
              <a:rPr lang="en-US" dirty="0" smtClean="0"/>
              <a:t>helped </a:t>
            </a:r>
            <a:r>
              <a:rPr lang="en-US" dirty="0"/>
              <a:t>people </a:t>
            </a:r>
            <a:r>
              <a:rPr lang="en-US" dirty="0" smtClean="0"/>
              <a:t>improve </a:t>
            </a:r>
            <a:r>
              <a:rPr lang="en-US" dirty="0"/>
              <a:t>their knowledge and skill on </a:t>
            </a:r>
            <a:r>
              <a:rPr lang="en-US" dirty="0" smtClean="0"/>
              <a:t>gemstones.</a:t>
            </a:r>
            <a:endParaRPr lang="en-US" dirty="0"/>
          </a:p>
          <a:p>
            <a:endParaRPr lang="en-US" dirty="0"/>
          </a:p>
          <a:p>
            <a:r>
              <a:rPr lang="en-US" dirty="0"/>
              <a:t>“I’d suggest the young generation to see gemology as a business opportunity in the future. If you don’t have any skill, it will be difficult to start a new business” </a:t>
            </a:r>
          </a:p>
        </p:txBody>
      </p:sp>
      <p:pic>
        <p:nvPicPr>
          <p:cNvPr id="6" name="Picture 2" descr="http://cdn.metrotvnews.com/dynamic/content/2014/11/26/323969/UX1DLIudzj.jpg?w=668"/>
          <p:cNvPicPr>
            <a:picLocks noChangeAspect="1" noChangeArrowheads="1"/>
          </p:cNvPicPr>
          <p:nvPr/>
        </p:nvPicPr>
        <p:blipFill rotWithShape="1">
          <a:blip r:embed="rId2">
            <a:extLst>
              <a:ext uri="{28A0092B-C50C-407E-A947-70E740481C1C}">
                <a14:useLocalDpi xmlns:a14="http://schemas.microsoft.com/office/drawing/2010/main" val="0"/>
              </a:ext>
            </a:extLst>
          </a:blip>
          <a:srcRect r="54307"/>
          <a:stretch/>
        </p:blipFill>
        <p:spPr bwMode="auto">
          <a:xfrm>
            <a:off x="6545420" y="1549152"/>
            <a:ext cx="2209800" cy="2729393"/>
          </a:xfrm>
          <a:prstGeom prst="rect">
            <a:avLst/>
          </a:prstGeom>
          <a:noFill/>
          <a:ln>
            <a:solidFill>
              <a:schemeClr val="bg1"/>
            </a:solid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8427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Expand beyond traditional industry jobs</a:t>
            </a:r>
          </a:p>
        </p:txBody>
      </p:sp>
      <p:sp>
        <p:nvSpPr>
          <p:cNvPr id="45060" name="Rectangle 3"/>
          <p:cNvSpPr>
            <a:spLocks noGrp="1" noChangeArrowheads="1"/>
          </p:cNvSpPr>
          <p:nvPr>
            <p:ph type="body" idx="1"/>
          </p:nvPr>
        </p:nvSpPr>
        <p:spPr>
          <a:xfrm>
            <a:off x="393852" y="1326189"/>
            <a:ext cx="8750147" cy="2957800"/>
          </a:xfrm>
        </p:spPr>
        <p:txBody>
          <a:bodyPr>
            <a:normAutofit fontScale="85000" lnSpcReduction="20000"/>
          </a:bodyPr>
          <a:lstStyle/>
          <a:p>
            <a:r>
              <a:rPr lang="en-US" altLang="en-US" sz="2800" dirty="0" smtClean="0"/>
              <a:t>Consider careers in government and pure research.</a:t>
            </a:r>
          </a:p>
          <a:p>
            <a:pPr lvl="1"/>
            <a:endParaRPr lang="en-US" altLang="en-US" sz="2400" dirty="0" smtClean="0"/>
          </a:p>
          <a:p>
            <a:pPr lvl="1"/>
            <a:r>
              <a:rPr lang="en-US" altLang="en-US" sz="2400" dirty="0" smtClean="0"/>
              <a:t>National Labs</a:t>
            </a:r>
          </a:p>
          <a:p>
            <a:pPr lvl="1"/>
            <a:r>
              <a:rPr lang="en-US" altLang="en-US" sz="2400" dirty="0" smtClean="0"/>
              <a:t>Research institutions </a:t>
            </a:r>
          </a:p>
          <a:p>
            <a:pPr lvl="1"/>
            <a:r>
              <a:rPr lang="en-US" altLang="en-US" sz="2400" dirty="0" smtClean="0"/>
              <a:t>USGS</a:t>
            </a:r>
          </a:p>
          <a:p>
            <a:pPr lvl="1"/>
            <a:r>
              <a:rPr lang="en-US" altLang="en-US" sz="2400" dirty="0" smtClean="0"/>
              <a:t>BOEM</a:t>
            </a:r>
          </a:p>
          <a:p>
            <a:pPr lvl="1"/>
            <a:r>
              <a:rPr lang="en-US" altLang="en-US" sz="2400" dirty="0" smtClean="0"/>
              <a:t>BLM</a:t>
            </a:r>
          </a:p>
          <a:p>
            <a:pPr lvl="1"/>
            <a:r>
              <a:rPr lang="en-US" altLang="en-US" sz="2400" dirty="0" smtClean="0"/>
              <a:t>Department of </a:t>
            </a:r>
          </a:p>
          <a:p>
            <a:pPr marL="457200" lvl="1" indent="0">
              <a:buNone/>
            </a:pPr>
            <a:r>
              <a:rPr lang="en-US" altLang="en-US" sz="2400" dirty="0" smtClean="0"/>
              <a:t>         State</a:t>
            </a:r>
          </a:p>
          <a:p>
            <a:pPr marL="457200" lvl="1" indent="0">
              <a:buNone/>
            </a:pPr>
            <a:endParaRPr lang="en-US" altLang="en-US" sz="2400" dirty="0" smtClean="0"/>
          </a:p>
        </p:txBody>
      </p:sp>
      <p:grpSp>
        <p:nvGrpSpPr>
          <p:cNvPr id="4" name="Group 3"/>
          <p:cNvGrpSpPr>
            <a:grpSpLocks/>
          </p:cNvGrpSpPr>
          <p:nvPr/>
        </p:nvGrpSpPr>
        <p:grpSpPr bwMode="auto">
          <a:xfrm>
            <a:off x="4411663" y="5832475"/>
            <a:ext cx="1755775" cy="400050"/>
            <a:chOff x="4506913" y="6233172"/>
            <a:chExt cx="1754981" cy="400110"/>
          </a:xfrm>
        </p:grpSpPr>
        <p:sp>
          <p:nvSpPr>
            <p:cNvPr id="45065" name="Text Box 8"/>
            <p:cNvSpPr txBox="1">
              <a:spLocks noChangeArrowheads="1"/>
            </p:cNvSpPr>
            <p:nvPr/>
          </p:nvSpPr>
          <p:spPr bwMode="auto">
            <a:xfrm>
              <a:off x="4506913" y="6233172"/>
              <a:ext cx="113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spcAft>
                  <a:spcPct val="30000"/>
                </a:spcAft>
                <a:buFontTx/>
                <a:buNone/>
              </a:pPr>
              <a:r>
                <a:rPr lang="en-US" altLang="en-US" sz="1800">
                  <a:solidFill>
                    <a:srgbClr val="FFFF99"/>
                  </a:solidFill>
                  <a:latin typeface="Comic Sans MS" panose="030F0702030302020204" pitchFamily="66" charset="0"/>
                </a:rPr>
                <a:t>Will be</a:t>
              </a:r>
            </a:p>
          </p:txBody>
        </p:sp>
        <p:sp>
          <p:nvSpPr>
            <p:cNvPr id="45066" name="Text Box 8"/>
            <p:cNvSpPr txBox="1">
              <a:spLocks noChangeArrowheads="1"/>
            </p:cNvSpPr>
            <p:nvPr/>
          </p:nvSpPr>
          <p:spPr bwMode="auto">
            <a:xfrm>
              <a:off x="5128419" y="6233172"/>
              <a:ext cx="1133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spcAft>
                  <a:spcPct val="30000"/>
                </a:spcAft>
                <a:buFontTx/>
                <a:buNone/>
              </a:pPr>
              <a:r>
                <a:rPr lang="en-US" altLang="en-US" sz="2000">
                  <a:solidFill>
                    <a:srgbClr val="FF0000"/>
                  </a:solidFill>
                  <a:latin typeface="Comic Sans MS" panose="030F0702030302020204" pitchFamily="66" charset="0"/>
                </a:rPr>
                <a:t>X</a:t>
              </a:r>
            </a:p>
          </p:txBody>
        </p:sp>
      </p:grpSp>
      <p:pic>
        <p:nvPicPr>
          <p:cNvPr id="7" name="Picture 6" descr="Gov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061" y="2737699"/>
            <a:ext cx="5963069" cy="3354226"/>
          </a:xfrm>
          <a:prstGeom prst="rect">
            <a:avLst/>
          </a:prstGeom>
        </p:spPr>
      </p:pic>
      <p:sp>
        <p:nvSpPr>
          <p:cNvPr id="22" name="Rectangle 3"/>
          <p:cNvSpPr txBox="1">
            <a:spLocks noChangeArrowheads="1"/>
          </p:cNvSpPr>
          <p:nvPr/>
        </p:nvSpPr>
        <p:spPr>
          <a:xfrm>
            <a:off x="5545651" y="2181412"/>
            <a:ext cx="3407479" cy="19816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800" dirty="0" smtClean="0">
                <a:solidFill>
                  <a:srgbClr val="FFFF00"/>
                </a:solidFill>
                <a:hlinkClick r:id="rId4"/>
              </a:rPr>
              <a:t>www.usajobs.gov</a:t>
            </a:r>
            <a:endParaRPr lang="en-US" altLang="en-US" sz="2800" dirty="0" smtClean="0">
              <a:solidFill>
                <a:srgbClr val="FFFF00"/>
              </a:solidFill>
            </a:endParaRPr>
          </a:p>
          <a:p>
            <a:endParaRPr lang="en-US" altLang="en-US" sz="2400" dirty="0" smtClean="0"/>
          </a:p>
          <a:p>
            <a:pPr lvl="1"/>
            <a:endParaRPr lang="en-US" altLang="en-US" sz="2400" dirty="0" smtClean="0"/>
          </a:p>
        </p:txBody>
      </p:sp>
    </p:spTree>
    <p:extLst>
      <p:ext uri="{BB962C8B-B14F-4D97-AF65-F5344CB8AC3E}">
        <p14:creationId xmlns:p14="http://schemas.microsoft.com/office/powerpoint/2010/main" val="424796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532063"/>
            <a:ext cx="6659734" cy="4185761"/>
          </a:xfrm>
          <a:prstGeom prst="rect">
            <a:avLst/>
          </a:prstGeom>
        </p:spPr>
        <p:txBody>
          <a:bodyPr wrap="square">
            <a:spAutoFit/>
          </a:bodyPr>
          <a:lstStyle/>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sz="2200" dirty="0"/>
          </a:p>
          <a:p>
            <a:pPr algn="ctr"/>
            <a:r>
              <a:rPr lang="en-US" sz="2200" dirty="0" smtClean="0"/>
              <a:t>Section 1</a:t>
            </a:r>
            <a:endParaRPr lang="en-US" sz="2200" dirty="0"/>
          </a:p>
          <a:p>
            <a:pPr algn="ctr"/>
            <a:r>
              <a:rPr lang="en-US" sz="3200" i="1" dirty="0" smtClean="0">
                <a:solidFill>
                  <a:srgbClr val="FFFF00"/>
                </a:solidFill>
              </a:rPr>
              <a:t>Industry Outlook</a:t>
            </a:r>
          </a:p>
          <a:p>
            <a:pPr algn="ctr"/>
            <a:endParaRPr lang="en-US" dirty="0"/>
          </a:p>
          <a:p>
            <a:pPr algn="ctr"/>
            <a:endParaRPr lang="en-US" dirty="0"/>
          </a:p>
        </p:txBody>
      </p:sp>
    </p:spTree>
    <p:extLst>
      <p:ext uri="{BB962C8B-B14F-4D97-AF65-F5344CB8AC3E}">
        <p14:creationId xmlns:p14="http://schemas.microsoft.com/office/powerpoint/2010/main" val="22083529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University Careers in Geosciences</a:t>
            </a:r>
          </a:p>
        </p:txBody>
      </p:sp>
      <p:pic>
        <p:nvPicPr>
          <p:cNvPr id="3" name="Picture 2"/>
          <p:cNvPicPr>
            <a:picLocks noChangeAspect="1"/>
          </p:cNvPicPr>
          <p:nvPr/>
        </p:nvPicPr>
        <p:blipFill>
          <a:blip r:embed="rId3"/>
          <a:stretch>
            <a:fillRect/>
          </a:stretch>
        </p:blipFill>
        <p:spPr>
          <a:xfrm>
            <a:off x="7501428" y="5151661"/>
            <a:ext cx="1524000" cy="1524000"/>
          </a:xfrm>
          <a:prstGeom prst="rect">
            <a:avLst/>
          </a:prstGeom>
          <a:ln w="12700">
            <a:solidFill>
              <a:schemeClr val="bg1"/>
            </a:solidFill>
          </a:ln>
        </p:spPr>
      </p:pic>
      <p:pic>
        <p:nvPicPr>
          <p:cNvPr id="4" name="Picture 3"/>
          <p:cNvPicPr>
            <a:picLocks noChangeAspect="1"/>
          </p:cNvPicPr>
          <p:nvPr/>
        </p:nvPicPr>
        <p:blipFill>
          <a:blip r:embed="rId4"/>
          <a:stretch>
            <a:fillRect/>
          </a:stretch>
        </p:blipFill>
        <p:spPr>
          <a:xfrm>
            <a:off x="6488873" y="4269293"/>
            <a:ext cx="1369045" cy="1369045"/>
          </a:xfrm>
          <a:prstGeom prst="rect">
            <a:avLst/>
          </a:prstGeom>
          <a:ln w="12700">
            <a:solidFill>
              <a:schemeClr val="bg1"/>
            </a:solidFill>
          </a:ln>
        </p:spPr>
      </p:pic>
      <p:pic>
        <p:nvPicPr>
          <p:cNvPr id="6" name="Picture 5"/>
          <p:cNvPicPr>
            <a:picLocks noChangeAspect="1"/>
          </p:cNvPicPr>
          <p:nvPr/>
        </p:nvPicPr>
        <p:blipFill>
          <a:blip r:embed="rId5"/>
          <a:stretch>
            <a:fillRect/>
          </a:stretch>
        </p:blipFill>
        <p:spPr>
          <a:xfrm>
            <a:off x="7620000" y="3353082"/>
            <a:ext cx="1524000" cy="1524000"/>
          </a:xfrm>
          <a:prstGeom prst="rect">
            <a:avLst/>
          </a:prstGeom>
          <a:ln w="12700">
            <a:solidFill>
              <a:schemeClr val="bg1"/>
            </a:solidFill>
          </a:ln>
        </p:spPr>
      </p:pic>
      <p:pic>
        <p:nvPicPr>
          <p:cNvPr id="7" name="Picture 6"/>
          <p:cNvPicPr>
            <a:picLocks noChangeAspect="1"/>
          </p:cNvPicPr>
          <p:nvPr/>
        </p:nvPicPr>
        <p:blipFill>
          <a:blip r:embed="rId6"/>
          <a:stretch>
            <a:fillRect/>
          </a:stretch>
        </p:blipFill>
        <p:spPr>
          <a:xfrm>
            <a:off x="6453264" y="2450746"/>
            <a:ext cx="1448364" cy="1448364"/>
          </a:xfrm>
          <a:prstGeom prst="rect">
            <a:avLst/>
          </a:prstGeom>
          <a:ln w="12700">
            <a:solidFill>
              <a:schemeClr val="bg1"/>
            </a:solidFill>
          </a:ln>
        </p:spPr>
      </p:pic>
      <p:pic>
        <p:nvPicPr>
          <p:cNvPr id="8" name="Picture 7"/>
          <p:cNvPicPr>
            <a:picLocks noChangeAspect="1"/>
          </p:cNvPicPr>
          <p:nvPr/>
        </p:nvPicPr>
        <p:blipFill>
          <a:blip r:embed="rId7"/>
          <a:stretch>
            <a:fillRect/>
          </a:stretch>
        </p:blipFill>
        <p:spPr>
          <a:xfrm>
            <a:off x="7620000" y="1788449"/>
            <a:ext cx="1575365" cy="1324593"/>
          </a:xfrm>
          <a:prstGeom prst="rect">
            <a:avLst/>
          </a:prstGeom>
          <a:ln w="12700">
            <a:solidFill>
              <a:schemeClr val="bg1"/>
            </a:solidFill>
          </a:ln>
        </p:spPr>
      </p:pic>
      <p:pic>
        <p:nvPicPr>
          <p:cNvPr id="9" name="Picture 8"/>
          <p:cNvPicPr>
            <a:picLocks noChangeAspect="1"/>
          </p:cNvPicPr>
          <p:nvPr/>
        </p:nvPicPr>
        <p:blipFill>
          <a:blip r:embed="rId8"/>
          <a:stretch>
            <a:fillRect/>
          </a:stretch>
        </p:blipFill>
        <p:spPr>
          <a:xfrm>
            <a:off x="6041597" y="1331983"/>
            <a:ext cx="2151017" cy="912932"/>
          </a:xfrm>
          <a:prstGeom prst="rect">
            <a:avLst/>
          </a:prstGeom>
        </p:spPr>
      </p:pic>
      <p:sp>
        <p:nvSpPr>
          <p:cNvPr id="12" name="Rectangle 3"/>
          <p:cNvSpPr txBox="1">
            <a:spLocks noChangeArrowheads="1"/>
          </p:cNvSpPr>
          <p:nvPr/>
        </p:nvSpPr>
        <p:spPr>
          <a:xfrm>
            <a:off x="393852" y="1326188"/>
            <a:ext cx="7321351" cy="46207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400" dirty="0" smtClean="0"/>
              <a:t>University Research positions are</a:t>
            </a:r>
          </a:p>
          <a:p>
            <a:pPr marL="0" indent="0">
              <a:buNone/>
            </a:pPr>
            <a:r>
              <a:rPr lang="en-US" altLang="en-US" sz="2400" dirty="0" smtClean="0"/>
              <a:t>	immensely rewarding</a:t>
            </a:r>
          </a:p>
          <a:p>
            <a:pPr lvl="1"/>
            <a:endParaRPr lang="en-US" altLang="en-US" sz="2400" dirty="0" smtClean="0"/>
          </a:p>
          <a:p>
            <a:pPr lvl="1"/>
            <a:r>
              <a:rPr lang="en-US" altLang="en-US" sz="2000" dirty="0" smtClean="0"/>
              <a:t>Self-directed research</a:t>
            </a:r>
          </a:p>
          <a:p>
            <a:pPr lvl="1"/>
            <a:r>
              <a:rPr lang="en-US" altLang="en-US" sz="2000" dirty="0" smtClean="0"/>
              <a:t>Opportunities to publish and present</a:t>
            </a:r>
          </a:p>
          <a:p>
            <a:pPr lvl="1"/>
            <a:r>
              <a:rPr lang="en-US" altLang="en-US" sz="2000" dirty="0" smtClean="0"/>
              <a:t>Extended field work</a:t>
            </a:r>
          </a:p>
          <a:p>
            <a:pPr lvl="1"/>
            <a:r>
              <a:rPr lang="en-US" altLang="en-US" sz="2000" dirty="0" smtClean="0"/>
              <a:t>Teaching and mentoring</a:t>
            </a:r>
          </a:p>
          <a:p>
            <a:pPr lvl="1"/>
            <a:r>
              <a:rPr lang="en-US" altLang="en-US" sz="2000" dirty="0" smtClean="0"/>
              <a:t>Collaboration with colleagues</a:t>
            </a:r>
          </a:p>
          <a:p>
            <a:pPr lvl="1"/>
            <a:r>
              <a:rPr lang="en-US" altLang="en-US" sz="2000" dirty="0" smtClean="0"/>
              <a:t>Career stability</a:t>
            </a:r>
          </a:p>
          <a:p>
            <a:pPr lvl="1"/>
            <a:endParaRPr lang="en-US" altLang="en-US" sz="2000" dirty="0" smtClean="0"/>
          </a:p>
          <a:p>
            <a:pPr marL="457200" lvl="1" indent="0">
              <a:buFont typeface="Arial" pitchFamily="34" charset="0"/>
              <a:buNone/>
            </a:pPr>
            <a:r>
              <a:rPr lang="en-US" altLang="en-US" sz="2000" dirty="0" smtClean="0"/>
              <a:t>Typically moderately-lower salaries, need history</a:t>
            </a:r>
          </a:p>
          <a:p>
            <a:pPr marL="457200" lvl="1" indent="0">
              <a:buFont typeface="Arial" pitchFamily="34" charset="0"/>
              <a:buNone/>
            </a:pPr>
            <a:r>
              <a:rPr lang="en-US" altLang="en-US" sz="2000" dirty="0" smtClean="0"/>
              <a:t>of publishing, and more challenging to find openings.</a:t>
            </a:r>
          </a:p>
        </p:txBody>
      </p:sp>
    </p:spTree>
    <p:extLst>
      <p:ext uri="{BB962C8B-B14F-4D97-AF65-F5344CB8AC3E}">
        <p14:creationId xmlns:p14="http://schemas.microsoft.com/office/powerpoint/2010/main" val="136678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Which Degree Should I Get</a:t>
            </a:r>
          </a:p>
        </p:txBody>
      </p:sp>
      <p:sp>
        <p:nvSpPr>
          <p:cNvPr id="43012" name="Rectangle 3"/>
          <p:cNvSpPr>
            <a:spLocks noGrp="1" noChangeArrowheads="1"/>
          </p:cNvSpPr>
          <p:nvPr>
            <p:ph type="body" idx="1"/>
          </p:nvPr>
        </p:nvSpPr>
        <p:spPr>
          <a:xfrm>
            <a:off x="457200" y="1282973"/>
            <a:ext cx="8686800" cy="4114800"/>
          </a:xfrm>
        </p:spPr>
        <p:txBody>
          <a:bodyPr>
            <a:noAutofit/>
          </a:bodyPr>
          <a:lstStyle/>
          <a:p>
            <a:pPr>
              <a:lnSpc>
                <a:spcPct val="90000"/>
              </a:lnSpc>
              <a:spcAft>
                <a:spcPts val="1000"/>
              </a:spcAft>
            </a:pPr>
            <a:r>
              <a:rPr lang="en-US" altLang="en-US" sz="2000" dirty="0" smtClean="0"/>
              <a:t>BS or BA</a:t>
            </a:r>
          </a:p>
          <a:p>
            <a:pPr lvl="1">
              <a:lnSpc>
                <a:spcPct val="90000"/>
              </a:lnSpc>
            </a:pPr>
            <a:r>
              <a:rPr lang="en-US" altLang="en-US" sz="2000" dirty="0" smtClean="0"/>
              <a:t>A </a:t>
            </a:r>
            <a:r>
              <a:rPr lang="en-US" altLang="en-US" sz="2000" dirty="0" err="1" smtClean="0"/>
              <a:t>geotech</a:t>
            </a:r>
            <a:r>
              <a:rPr lang="en-US" altLang="en-US" sz="2000" dirty="0" smtClean="0"/>
              <a:t> for a large company, not recruited</a:t>
            </a:r>
          </a:p>
          <a:p>
            <a:pPr lvl="1">
              <a:lnSpc>
                <a:spcPct val="90000"/>
              </a:lnSpc>
              <a:spcAft>
                <a:spcPts val="1000"/>
              </a:spcAft>
            </a:pPr>
            <a:r>
              <a:rPr lang="en-US" altLang="en-US" sz="2000" dirty="0" smtClean="0"/>
              <a:t>In the trenches for a small company</a:t>
            </a:r>
          </a:p>
          <a:p>
            <a:pPr>
              <a:lnSpc>
                <a:spcPct val="90000"/>
              </a:lnSpc>
              <a:spcAft>
                <a:spcPts val="1000"/>
              </a:spcAft>
            </a:pPr>
            <a:r>
              <a:rPr lang="en-US" altLang="en-US" sz="2000" dirty="0" smtClean="0"/>
              <a:t>Masters</a:t>
            </a:r>
          </a:p>
          <a:p>
            <a:pPr lvl="1">
              <a:lnSpc>
                <a:spcPct val="90000"/>
              </a:lnSpc>
            </a:pPr>
            <a:r>
              <a:rPr lang="en-US" altLang="en-US" sz="2000" dirty="0" smtClean="0"/>
              <a:t>Bulk of people in industry</a:t>
            </a:r>
          </a:p>
          <a:p>
            <a:pPr lvl="1">
              <a:lnSpc>
                <a:spcPct val="90000"/>
              </a:lnSpc>
              <a:spcAft>
                <a:spcPts val="1000"/>
              </a:spcAft>
            </a:pPr>
            <a:r>
              <a:rPr lang="en-US" altLang="en-US" sz="2000" dirty="0" smtClean="0"/>
              <a:t>Able to hold any position, may be hard to get into a research role initially</a:t>
            </a:r>
          </a:p>
          <a:p>
            <a:pPr>
              <a:lnSpc>
                <a:spcPct val="90000"/>
              </a:lnSpc>
            </a:pPr>
            <a:r>
              <a:rPr lang="en-US" altLang="en-US" sz="2000" dirty="0" smtClean="0"/>
              <a:t>PhD </a:t>
            </a:r>
          </a:p>
          <a:p>
            <a:pPr lvl="1">
              <a:lnSpc>
                <a:spcPct val="90000"/>
              </a:lnSpc>
            </a:pPr>
            <a:r>
              <a:rPr lang="en-US" sz="2000" dirty="0"/>
              <a:t>Can be important for academia and research, but less so for exploration and </a:t>
            </a:r>
            <a:r>
              <a:rPr lang="en-US" sz="2000" dirty="0" smtClean="0"/>
              <a:t>development</a:t>
            </a:r>
          </a:p>
          <a:p>
            <a:pPr lvl="1">
              <a:lnSpc>
                <a:spcPct val="90000"/>
              </a:lnSpc>
            </a:pPr>
            <a:r>
              <a:rPr lang="en-US" altLang="en-US" sz="2000" dirty="0" smtClean="0"/>
              <a:t>Advisable if you want to do applied research for a mega-company</a:t>
            </a:r>
          </a:p>
          <a:p>
            <a:pPr lvl="1">
              <a:lnSpc>
                <a:spcPct val="90000"/>
              </a:lnSpc>
            </a:pPr>
            <a:r>
              <a:rPr lang="en-US" altLang="en-US" sz="2000" dirty="0" smtClean="0"/>
              <a:t>Advisable if you may want to become a Professor/Research </a:t>
            </a:r>
            <a:r>
              <a:rPr lang="en-US" altLang="en-US" sz="2000" dirty="0" err="1" smtClean="0"/>
              <a:t>Sci</a:t>
            </a:r>
            <a:endParaRPr lang="en-US" altLang="en-US" sz="2000" dirty="0" smtClean="0"/>
          </a:p>
          <a:p>
            <a:pPr lvl="1">
              <a:lnSpc>
                <a:spcPct val="90000"/>
              </a:lnSpc>
            </a:pPr>
            <a:r>
              <a:rPr lang="en-US" altLang="en-US" sz="2000" dirty="0" smtClean="0"/>
              <a:t>Small difference in starting salaries for 2+ more years</a:t>
            </a:r>
          </a:p>
        </p:txBody>
      </p:sp>
    </p:spTree>
    <p:extLst>
      <p:ext uri="{BB962C8B-B14F-4D97-AF65-F5344CB8AC3E}">
        <p14:creationId xmlns:p14="http://schemas.microsoft.com/office/powerpoint/2010/main" val="356601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2">
                                            <p:txEl>
                                              <p:pRg st="1" end="1"/>
                                            </p:txEl>
                                          </p:spTgt>
                                        </p:tgtEl>
                                        <p:attrNameLst>
                                          <p:attrName>style.visibility</p:attrName>
                                        </p:attrNameLst>
                                      </p:cBhvr>
                                      <p:to>
                                        <p:strVal val="visible"/>
                                      </p:to>
                                    </p:set>
                                    <p:animEffect transition="in" filter="fade">
                                      <p:cBhvr>
                                        <p:cTn id="10" dur="500"/>
                                        <p:tgtEl>
                                          <p:spTgt spid="430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12">
                                            <p:txEl>
                                              <p:pRg st="2" end="2"/>
                                            </p:txEl>
                                          </p:spTgt>
                                        </p:tgtEl>
                                        <p:attrNameLst>
                                          <p:attrName>style.visibility</p:attrName>
                                        </p:attrNameLst>
                                      </p:cBhvr>
                                      <p:to>
                                        <p:strVal val="visible"/>
                                      </p:to>
                                    </p:set>
                                    <p:animEffect transition="in" filter="fade">
                                      <p:cBhvr>
                                        <p:cTn id="13" dur="500"/>
                                        <p:tgtEl>
                                          <p:spTgt spid="43012">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3012">
                                            <p:txEl>
                                              <p:pRg st="3" end="3"/>
                                            </p:txEl>
                                          </p:spTgt>
                                        </p:tgtEl>
                                        <p:attrNameLst>
                                          <p:attrName>style.visibility</p:attrName>
                                        </p:attrNameLst>
                                      </p:cBhvr>
                                      <p:to>
                                        <p:strVal val="visible"/>
                                      </p:to>
                                    </p:set>
                                    <p:animEffect transition="in" filter="fade">
                                      <p:cBhvr>
                                        <p:cTn id="18" dur="500"/>
                                        <p:tgtEl>
                                          <p:spTgt spid="4301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012">
                                            <p:txEl>
                                              <p:pRg st="4" end="4"/>
                                            </p:txEl>
                                          </p:spTgt>
                                        </p:tgtEl>
                                        <p:attrNameLst>
                                          <p:attrName>style.visibility</p:attrName>
                                        </p:attrNameLst>
                                      </p:cBhvr>
                                      <p:to>
                                        <p:strVal val="visible"/>
                                      </p:to>
                                    </p:set>
                                    <p:animEffect transition="in" filter="fade">
                                      <p:cBhvr>
                                        <p:cTn id="21" dur="500"/>
                                        <p:tgtEl>
                                          <p:spTgt spid="4301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012">
                                            <p:txEl>
                                              <p:pRg st="5" end="5"/>
                                            </p:txEl>
                                          </p:spTgt>
                                        </p:tgtEl>
                                        <p:attrNameLst>
                                          <p:attrName>style.visibility</p:attrName>
                                        </p:attrNameLst>
                                      </p:cBhvr>
                                      <p:to>
                                        <p:strVal val="visible"/>
                                      </p:to>
                                    </p:set>
                                    <p:animEffect transition="in" filter="fade">
                                      <p:cBhvr>
                                        <p:cTn id="24" dur="500"/>
                                        <p:tgtEl>
                                          <p:spTgt spid="43012">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012">
                                            <p:txEl>
                                              <p:pRg st="6" end="6"/>
                                            </p:txEl>
                                          </p:spTgt>
                                        </p:tgtEl>
                                        <p:attrNameLst>
                                          <p:attrName>style.visibility</p:attrName>
                                        </p:attrNameLst>
                                      </p:cBhvr>
                                      <p:to>
                                        <p:strVal val="visible"/>
                                      </p:to>
                                    </p:set>
                                    <p:animEffect transition="in" filter="fade">
                                      <p:cBhvr>
                                        <p:cTn id="29" dur="500"/>
                                        <p:tgtEl>
                                          <p:spTgt spid="4301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012">
                                            <p:txEl>
                                              <p:pRg st="7" end="7"/>
                                            </p:txEl>
                                          </p:spTgt>
                                        </p:tgtEl>
                                        <p:attrNameLst>
                                          <p:attrName>style.visibility</p:attrName>
                                        </p:attrNameLst>
                                      </p:cBhvr>
                                      <p:to>
                                        <p:strVal val="visible"/>
                                      </p:to>
                                    </p:set>
                                    <p:animEffect transition="in" filter="fade">
                                      <p:cBhvr>
                                        <p:cTn id="32" dur="500"/>
                                        <p:tgtEl>
                                          <p:spTgt spid="43012">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012">
                                            <p:txEl>
                                              <p:pRg st="8" end="8"/>
                                            </p:txEl>
                                          </p:spTgt>
                                        </p:tgtEl>
                                        <p:attrNameLst>
                                          <p:attrName>style.visibility</p:attrName>
                                        </p:attrNameLst>
                                      </p:cBhvr>
                                      <p:to>
                                        <p:strVal val="visible"/>
                                      </p:to>
                                    </p:set>
                                    <p:animEffect transition="in" filter="fade">
                                      <p:cBhvr>
                                        <p:cTn id="35" dur="500"/>
                                        <p:tgtEl>
                                          <p:spTgt spid="43012">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012">
                                            <p:txEl>
                                              <p:pRg st="9" end="9"/>
                                            </p:txEl>
                                          </p:spTgt>
                                        </p:tgtEl>
                                        <p:attrNameLst>
                                          <p:attrName>style.visibility</p:attrName>
                                        </p:attrNameLst>
                                      </p:cBhvr>
                                      <p:to>
                                        <p:strVal val="visible"/>
                                      </p:to>
                                    </p:set>
                                    <p:animEffect transition="in" filter="fade">
                                      <p:cBhvr>
                                        <p:cTn id="38" dur="500"/>
                                        <p:tgtEl>
                                          <p:spTgt spid="43012">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012">
                                            <p:txEl>
                                              <p:pRg st="10" end="10"/>
                                            </p:txEl>
                                          </p:spTgt>
                                        </p:tgtEl>
                                        <p:attrNameLst>
                                          <p:attrName>style.visibility</p:attrName>
                                        </p:attrNameLst>
                                      </p:cBhvr>
                                      <p:to>
                                        <p:strVal val="visible"/>
                                      </p:to>
                                    </p:set>
                                    <p:animEffect transition="in" filter="fade">
                                      <p:cBhvr>
                                        <p:cTn id="41" dur="500"/>
                                        <p:tgtEl>
                                          <p:spTgt spid="430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How Can I Prepare?</a:t>
            </a:r>
          </a:p>
        </p:txBody>
      </p:sp>
      <p:sp>
        <p:nvSpPr>
          <p:cNvPr id="51204" name="Rectangle 3"/>
          <p:cNvSpPr>
            <a:spLocks noGrp="1" noChangeArrowheads="1"/>
          </p:cNvSpPr>
          <p:nvPr>
            <p:ph type="body" idx="1"/>
          </p:nvPr>
        </p:nvSpPr>
        <p:spPr>
          <a:xfrm>
            <a:off x="457200" y="1246026"/>
            <a:ext cx="8229600" cy="4525963"/>
          </a:xfrm>
        </p:spPr>
        <p:txBody>
          <a:bodyPr>
            <a:normAutofit/>
          </a:bodyPr>
          <a:lstStyle/>
          <a:p>
            <a:pPr>
              <a:spcAft>
                <a:spcPts val="1000"/>
              </a:spcAft>
            </a:pPr>
            <a:r>
              <a:rPr lang="en-US" altLang="en-US" sz="2000" dirty="0" smtClean="0"/>
              <a:t>Undergrad Level</a:t>
            </a:r>
          </a:p>
          <a:p>
            <a:pPr lvl="1"/>
            <a:r>
              <a:rPr lang="en-US" altLang="en-US" sz="2000" dirty="0" smtClean="0"/>
              <a:t>Excel in all your courses – high GPA</a:t>
            </a:r>
          </a:p>
          <a:p>
            <a:pPr lvl="1"/>
            <a:r>
              <a:rPr lang="en-US" altLang="en-US" sz="2000" dirty="0" smtClean="0"/>
              <a:t>Take fundamental, classic geoscience courses</a:t>
            </a:r>
          </a:p>
          <a:p>
            <a:pPr lvl="1"/>
            <a:r>
              <a:rPr lang="en-US" altLang="en-US" sz="2000" dirty="0" smtClean="0"/>
              <a:t>Get exposure to all disciplines – attend seminars</a:t>
            </a:r>
          </a:p>
          <a:p>
            <a:pPr lvl="1"/>
            <a:r>
              <a:rPr lang="en-US" altLang="en-US" sz="2000" dirty="0" smtClean="0"/>
              <a:t>Scan professional society journals – take note of who is working on topics that interest you</a:t>
            </a:r>
          </a:p>
          <a:p>
            <a:pPr lvl="1"/>
            <a:r>
              <a:rPr lang="en-US" altLang="en-US" sz="2000" dirty="0" smtClean="0"/>
              <a:t>ASAP decide on a sub-discipline</a:t>
            </a:r>
          </a:p>
          <a:p>
            <a:pPr lvl="1"/>
            <a:r>
              <a:rPr lang="en-US" altLang="en-US" sz="2000" dirty="0" smtClean="0"/>
              <a:t>Choose a “senior topic” that you have a lot of interest in, work it well, be creative and application-minded</a:t>
            </a:r>
          </a:p>
          <a:p>
            <a:pPr lvl="1"/>
            <a:r>
              <a:rPr lang="en-US" altLang="en-US" sz="2000" dirty="0" smtClean="0"/>
              <a:t>Search for undergraduate research position at the university or internships away from school</a:t>
            </a:r>
          </a:p>
        </p:txBody>
      </p:sp>
    </p:spTree>
    <p:extLst>
      <p:ext uri="{BB962C8B-B14F-4D97-AF65-F5344CB8AC3E}">
        <p14:creationId xmlns:p14="http://schemas.microsoft.com/office/powerpoint/2010/main" val="338109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How Can I Prepare?</a:t>
            </a:r>
          </a:p>
        </p:txBody>
      </p:sp>
      <p:sp>
        <p:nvSpPr>
          <p:cNvPr id="53252" name="Rectangle 3"/>
          <p:cNvSpPr>
            <a:spLocks noGrp="1" noChangeArrowheads="1"/>
          </p:cNvSpPr>
          <p:nvPr>
            <p:ph type="body" idx="1"/>
          </p:nvPr>
        </p:nvSpPr>
        <p:spPr>
          <a:xfrm>
            <a:off x="460286" y="1220788"/>
            <a:ext cx="8702390" cy="4114800"/>
          </a:xfrm>
        </p:spPr>
        <p:txBody>
          <a:bodyPr>
            <a:noAutofit/>
          </a:bodyPr>
          <a:lstStyle/>
          <a:p>
            <a:r>
              <a:rPr lang="en-US" altLang="en-US" sz="2000" dirty="0" smtClean="0"/>
              <a:t>Grad Level</a:t>
            </a:r>
          </a:p>
          <a:p>
            <a:pPr lvl="1"/>
            <a:r>
              <a:rPr lang="en-US" altLang="en-US" sz="2000" dirty="0" smtClean="0"/>
              <a:t>Choose a high-caliber university with a great geoscience department</a:t>
            </a:r>
          </a:p>
          <a:p>
            <a:pPr lvl="1"/>
            <a:r>
              <a:rPr lang="en-US" altLang="en-US" sz="2000" dirty="0" smtClean="0"/>
              <a:t>Excel in all your courses – high GPA</a:t>
            </a:r>
          </a:p>
          <a:p>
            <a:pPr lvl="1"/>
            <a:r>
              <a:rPr lang="en-US" altLang="en-US" sz="2000" dirty="0" smtClean="0"/>
              <a:t>Take courses that will give the depth &amp; breadth</a:t>
            </a:r>
          </a:p>
          <a:p>
            <a:pPr lvl="1"/>
            <a:r>
              <a:rPr lang="en-US" altLang="en-US" sz="2000" dirty="0" smtClean="0"/>
              <a:t>Look for way to demonstrate leadership potential</a:t>
            </a:r>
          </a:p>
          <a:p>
            <a:pPr lvl="1"/>
            <a:r>
              <a:rPr lang="en-US" altLang="en-US" sz="2000" dirty="0" smtClean="0"/>
              <a:t>Get some good work experience – internship</a:t>
            </a:r>
          </a:p>
          <a:p>
            <a:pPr lvl="1"/>
            <a:r>
              <a:rPr lang="en-US" altLang="en-US" sz="2000" dirty="0" smtClean="0"/>
              <a:t>Choose a research topic that we have passion for;  better to have a superb thesis topic on something unrelated to industry than a mediocre thesis</a:t>
            </a:r>
          </a:p>
          <a:p>
            <a:pPr lvl="1"/>
            <a:r>
              <a:rPr lang="en-US" altLang="en-US" sz="2000" dirty="0"/>
              <a:t>Gain interviewing experience, Polish your resume/CV – sell yourself</a:t>
            </a:r>
          </a:p>
          <a:p>
            <a:pPr lvl="1"/>
            <a:r>
              <a:rPr lang="en-US" sz="2000" dirty="0"/>
              <a:t>Get active in the school’s Student AAPG group and participate in </a:t>
            </a:r>
            <a:r>
              <a:rPr lang="en-US" sz="2000" dirty="0" smtClean="0"/>
              <a:t>IBA</a:t>
            </a:r>
          </a:p>
          <a:p>
            <a:pPr lvl="1"/>
            <a:r>
              <a:rPr lang="en-US" sz="2000" dirty="0"/>
              <a:t>Go to the local Prof. Geological meeting get to know the local </a:t>
            </a:r>
            <a:r>
              <a:rPr lang="en-US" sz="2000" dirty="0" smtClean="0"/>
              <a:t>geoscientists</a:t>
            </a:r>
          </a:p>
          <a:p>
            <a:pPr lvl="1"/>
            <a:r>
              <a:rPr lang="en-US" sz="2000" dirty="0"/>
              <a:t>Present </a:t>
            </a:r>
            <a:r>
              <a:rPr lang="en-US" sz="2000" dirty="0" smtClean="0"/>
              <a:t>research work </a:t>
            </a:r>
            <a:r>
              <a:rPr lang="en-US" sz="2000" dirty="0"/>
              <a:t>whenever </a:t>
            </a:r>
            <a:r>
              <a:rPr lang="en-US" sz="2000" dirty="0" smtClean="0"/>
              <a:t>possible; posters, oral, symposia..</a:t>
            </a:r>
            <a:endParaRPr lang="en-US" altLang="en-US" sz="2000" dirty="0" smtClean="0"/>
          </a:p>
        </p:txBody>
      </p:sp>
    </p:spTree>
    <p:extLst>
      <p:ext uri="{BB962C8B-B14F-4D97-AF65-F5344CB8AC3E}">
        <p14:creationId xmlns:p14="http://schemas.microsoft.com/office/powerpoint/2010/main" val="105459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0500" y="245931"/>
            <a:ext cx="8801100" cy="682812"/>
          </a:xfrm>
        </p:spPr>
        <p:txBody>
          <a:bodyPr>
            <a:noAutofit/>
          </a:bodyPr>
          <a:lstStyle/>
          <a:p>
            <a:r>
              <a:rPr lang="en-US" sz="3000" b="0" dirty="0">
                <a:solidFill>
                  <a:srgbClr val="FFFFFF"/>
                </a:solidFill>
                <a:effectLst>
                  <a:outerShdw blurRad="50800" dist="38100" dir="2700000" algn="tl" rotWithShape="0">
                    <a:srgbClr val="000000">
                      <a:alpha val="43000"/>
                    </a:srgbClr>
                  </a:outerShdw>
                </a:effectLst>
              </a:rPr>
              <a:t>W</a:t>
            </a:r>
            <a:r>
              <a:rPr lang="en-US" sz="3000" b="0" dirty="0" smtClean="0">
                <a:solidFill>
                  <a:srgbClr val="FFFFFF"/>
                </a:solidFill>
                <a:effectLst>
                  <a:outerShdw blurRad="50800" dist="38100" dir="2700000" algn="tl" rotWithShape="0">
                    <a:srgbClr val="000000">
                      <a:alpha val="43000"/>
                    </a:srgbClr>
                  </a:outerShdw>
                </a:effectLst>
              </a:rPr>
              <a:t>hat does this all mean for today’s graduating geoscientists </a:t>
            </a:r>
            <a:endParaRPr lang="en-US" sz="3000" b="0" dirty="0">
              <a:solidFill>
                <a:srgbClr val="FFFFFF"/>
              </a:solidFill>
              <a:effectLst>
                <a:outerShdw blurRad="50800" dist="38100" dir="2700000" algn="tl" rotWithShape="0">
                  <a:srgbClr val="000000">
                    <a:alpha val="43000"/>
                  </a:srgbClr>
                </a:outerShdw>
              </a:effectLst>
            </a:endParaRPr>
          </a:p>
        </p:txBody>
      </p:sp>
      <p:sp>
        <p:nvSpPr>
          <p:cNvPr id="12" name="TextBox 11"/>
          <p:cNvSpPr txBox="1"/>
          <p:nvPr/>
        </p:nvSpPr>
        <p:spPr>
          <a:xfrm>
            <a:off x="381000" y="1223811"/>
            <a:ext cx="8610600" cy="5021888"/>
          </a:xfrm>
          <a:prstGeom prst="rect">
            <a:avLst/>
          </a:prstGeom>
          <a:noFill/>
        </p:spPr>
        <p:txBody>
          <a:bodyPr wrap="square" rtlCol="0">
            <a:spAutoFit/>
          </a:bodyPr>
          <a:lstStyle/>
          <a:p>
            <a:pPr marL="342900" indent="-342900">
              <a:lnSpc>
                <a:spcPct val="90000"/>
              </a:lnSpc>
              <a:spcBef>
                <a:spcPts val="600"/>
              </a:spcBef>
              <a:buFont typeface="Arial"/>
              <a:buChar char="•"/>
            </a:pPr>
            <a:r>
              <a:rPr lang="en-US" sz="2000" dirty="0" smtClean="0"/>
              <a:t>Careers in Geosciences remain important </a:t>
            </a:r>
          </a:p>
          <a:p>
            <a:pPr marL="800100" lvl="1" indent="-342900">
              <a:lnSpc>
                <a:spcPct val="90000"/>
              </a:lnSpc>
              <a:spcBef>
                <a:spcPts val="600"/>
              </a:spcBef>
              <a:buFont typeface="Arial"/>
              <a:buChar char="•"/>
            </a:pPr>
            <a:r>
              <a:rPr lang="en-US" sz="2000" dirty="0"/>
              <a:t>Petroleum and minerals are cyclical industries that go </a:t>
            </a:r>
            <a:r>
              <a:rPr lang="en-US" sz="2000" dirty="0" smtClean="0"/>
              <a:t>	through </a:t>
            </a:r>
            <a:r>
              <a:rPr lang="en-US" sz="2000" dirty="0"/>
              <a:t>periods of hiring and lay-offs. </a:t>
            </a:r>
            <a:endParaRPr lang="en-US" sz="2000" dirty="0" smtClean="0"/>
          </a:p>
          <a:p>
            <a:pPr marL="800100" lvl="1" indent="-342900">
              <a:lnSpc>
                <a:spcPct val="90000"/>
              </a:lnSpc>
              <a:spcBef>
                <a:spcPts val="600"/>
              </a:spcBef>
              <a:buFont typeface="Arial"/>
              <a:buChar char="•"/>
            </a:pPr>
            <a:r>
              <a:rPr lang="en-US" sz="2000" dirty="0"/>
              <a:t>R</a:t>
            </a:r>
            <a:r>
              <a:rPr lang="en-US" sz="2000" dirty="0" smtClean="0"/>
              <a:t>oles of geologists have diversified greatly over the past 30 	yrs.</a:t>
            </a:r>
            <a:endParaRPr lang="en-US" sz="2000" dirty="0"/>
          </a:p>
          <a:p>
            <a:pPr marL="285750" indent="-285750">
              <a:lnSpc>
                <a:spcPct val="90000"/>
              </a:lnSpc>
              <a:spcBef>
                <a:spcPts val="600"/>
              </a:spcBef>
              <a:buFont typeface="Arial"/>
              <a:buChar char="•"/>
            </a:pPr>
            <a:r>
              <a:rPr lang="en-US" sz="2000" dirty="0"/>
              <a:t>Long </a:t>
            </a:r>
            <a:r>
              <a:rPr lang="en-US" sz="2000" dirty="0" smtClean="0"/>
              <a:t>term</a:t>
            </a:r>
          </a:p>
          <a:p>
            <a:pPr marL="742950" lvl="1" indent="-285750">
              <a:lnSpc>
                <a:spcPct val="90000"/>
              </a:lnSpc>
              <a:spcBef>
                <a:spcPts val="600"/>
              </a:spcBef>
              <a:buFont typeface="Arial"/>
              <a:buChar char="•"/>
            </a:pPr>
            <a:r>
              <a:rPr lang="en-US" sz="2000" dirty="0" smtClean="0"/>
              <a:t>We </a:t>
            </a:r>
            <a:r>
              <a:rPr lang="en-US" sz="2000" dirty="0"/>
              <a:t>will need a lot of geoscience professionals to replace </a:t>
            </a:r>
            <a:r>
              <a:rPr lang="en-US" sz="2000" dirty="0" smtClean="0"/>
              <a:t>	those </a:t>
            </a:r>
            <a:r>
              <a:rPr lang="en-US" sz="2000" dirty="0"/>
              <a:t>retiring and to accommodate the predicted job </a:t>
            </a:r>
            <a:r>
              <a:rPr lang="en-US" sz="2000" dirty="0" smtClean="0"/>
              <a:t>growth.</a:t>
            </a:r>
          </a:p>
          <a:p>
            <a:pPr marL="285750" indent="-285750">
              <a:lnSpc>
                <a:spcPct val="90000"/>
              </a:lnSpc>
              <a:spcBef>
                <a:spcPts val="600"/>
              </a:spcBef>
              <a:buFont typeface="Arial"/>
              <a:buChar char="•"/>
            </a:pPr>
            <a:r>
              <a:rPr lang="en-US" sz="2000" dirty="0" smtClean="0"/>
              <a:t>Short term</a:t>
            </a:r>
          </a:p>
          <a:p>
            <a:pPr marL="742950" lvl="1" indent="-285750">
              <a:lnSpc>
                <a:spcPct val="90000"/>
              </a:lnSpc>
              <a:spcBef>
                <a:spcPts val="600"/>
              </a:spcBef>
              <a:buFont typeface="Arial"/>
              <a:buChar char="•"/>
            </a:pPr>
            <a:r>
              <a:rPr lang="en-US" sz="2000" dirty="0" smtClean="0"/>
              <a:t>Currently it is a time </a:t>
            </a:r>
            <a:r>
              <a:rPr lang="en-US" sz="2000" dirty="0"/>
              <a:t>when companies are cutting expenses </a:t>
            </a:r>
            <a:endParaRPr lang="en-US" sz="2000" dirty="0" smtClean="0"/>
          </a:p>
          <a:p>
            <a:pPr marL="742950" lvl="1" indent="-285750">
              <a:lnSpc>
                <a:spcPct val="90000"/>
              </a:lnSpc>
              <a:spcBef>
                <a:spcPts val="600"/>
              </a:spcBef>
              <a:buFont typeface="Arial"/>
              <a:buChar char="•"/>
            </a:pPr>
            <a:r>
              <a:rPr lang="en-US" sz="2000" dirty="0" smtClean="0"/>
              <a:t>Starting </a:t>
            </a:r>
            <a:r>
              <a:rPr lang="en-US" sz="2000" dirty="0"/>
              <a:t>a career </a:t>
            </a:r>
            <a:r>
              <a:rPr lang="en-US" sz="2000" dirty="0" smtClean="0"/>
              <a:t>in the short term may be </a:t>
            </a:r>
            <a:r>
              <a:rPr lang="en-US" sz="2000" dirty="0"/>
              <a:t>challenging </a:t>
            </a:r>
          </a:p>
          <a:p>
            <a:pPr marL="742950" lvl="1" indent="-285750">
              <a:lnSpc>
                <a:spcPct val="90000"/>
              </a:lnSpc>
              <a:spcBef>
                <a:spcPts val="600"/>
              </a:spcBef>
              <a:buFont typeface="Arial"/>
              <a:buChar char="•"/>
            </a:pPr>
            <a:r>
              <a:rPr lang="en-US" sz="2000" dirty="0" smtClean="0"/>
              <a:t>Companies </a:t>
            </a:r>
            <a:r>
              <a:rPr lang="en-US" sz="2000" dirty="0"/>
              <a:t>will be very </a:t>
            </a:r>
            <a:r>
              <a:rPr lang="en-US" sz="2000" dirty="0" smtClean="0"/>
              <a:t>selective</a:t>
            </a:r>
          </a:p>
          <a:p>
            <a:pPr marL="742950" lvl="1" indent="-285750">
              <a:lnSpc>
                <a:spcPct val="90000"/>
              </a:lnSpc>
              <a:spcBef>
                <a:spcPts val="600"/>
              </a:spcBef>
              <a:buFont typeface="Arial"/>
              <a:buChar char="•"/>
            </a:pPr>
            <a:r>
              <a:rPr lang="en-US" sz="2000" dirty="0" smtClean="0"/>
              <a:t>Great </a:t>
            </a:r>
            <a:r>
              <a:rPr lang="en-US" sz="2000" dirty="0"/>
              <a:t>qualifications and a lot of effort </a:t>
            </a:r>
            <a:endParaRPr lang="en-US" sz="2000" dirty="0" smtClean="0"/>
          </a:p>
          <a:p>
            <a:pPr marL="285750" indent="-285750">
              <a:lnSpc>
                <a:spcPct val="90000"/>
              </a:lnSpc>
              <a:spcBef>
                <a:spcPts val="600"/>
              </a:spcBef>
              <a:buFont typeface="Arial"/>
              <a:buChar char="•"/>
            </a:pPr>
            <a:r>
              <a:rPr lang="en-US" sz="2000" dirty="0" smtClean="0"/>
              <a:t>When </a:t>
            </a:r>
            <a:r>
              <a:rPr lang="en-US" sz="2000" dirty="0"/>
              <a:t>oil prices rise and </a:t>
            </a:r>
            <a:r>
              <a:rPr lang="en-US" sz="2000" dirty="0" smtClean="0"/>
              <a:t>stabilize, </a:t>
            </a:r>
            <a:r>
              <a:rPr lang="en-US" sz="2000" dirty="0"/>
              <a:t>hiring will spike to make up for </a:t>
            </a:r>
            <a:r>
              <a:rPr lang="en-US" sz="2000" dirty="0" smtClean="0"/>
              <a:t>	the </a:t>
            </a:r>
            <a:r>
              <a:rPr lang="en-US" sz="2000" dirty="0"/>
              <a:t>slowdown </a:t>
            </a:r>
          </a:p>
        </p:txBody>
      </p:sp>
    </p:spTree>
    <p:extLst>
      <p:ext uri="{BB962C8B-B14F-4D97-AF65-F5344CB8AC3E}">
        <p14:creationId xmlns:p14="http://schemas.microsoft.com/office/powerpoint/2010/main" val="19066233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GI-Logo-Tagline-Digital-Outlines-WhiteLetters-RGB.eps"/>
          <p:cNvPicPr>
            <a:picLocks noChangeAspect="1"/>
          </p:cNvPicPr>
          <p:nvPr/>
        </p:nvPicPr>
        <p:blipFill>
          <a:blip r:embed="rId2" cstate="print"/>
          <a:stretch>
            <a:fillRect/>
          </a:stretch>
        </p:blipFill>
        <p:spPr>
          <a:xfrm>
            <a:off x="7620000" y="6248400"/>
            <a:ext cx="1365183" cy="457200"/>
          </a:xfrm>
          <a:prstGeom prst="rect">
            <a:avLst/>
          </a:prstGeom>
        </p:spPr>
      </p:pic>
      <p:sp>
        <p:nvSpPr>
          <p:cNvPr id="5" name="Title 1"/>
          <p:cNvSpPr txBox="1">
            <a:spLocks/>
          </p:cNvSpPr>
          <p:nvPr/>
        </p:nvSpPr>
        <p:spPr>
          <a:xfrm>
            <a:off x="457200" y="0"/>
            <a:ext cx="8229600" cy="831674"/>
          </a:xfrm>
          <a:prstGeom prst="rect">
            <a:avLst/>
          </a:prstGeom>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i="0" u="none" strike="noStrike" kern="1200" cap="none" spc="-100" normalizeH="0" baseline="0" noProof="0" dirty="0" smtClean="0">
                <a:ln>
                  <a:noFill/>
                </a:ln>
                <a:effectLst>
                  <a:outerShdw blurRad="50800" dist="38100" dir="2700000" algn="tl" rotWithShape="0">
                    <a:srgbClr val="000000">
                      <a:alpha val="43000"/>
                    </a:srgbClr>
                  </a:outerShdw>
                </a:effectLst>
                <a:uLnTx/>
                <a:uFillTx/>
                <a:latin typeface="+mj-lt"/>
                <a:ea typeface="+mj-ea"/>
                <a:cs typeface="+mj-cs"/>
              </a:rPr>
              <a:t>The Breakdown: Workforce Trends</a:t>
            </a:r>
            <a:endParaRPr kumimoji="0" lang="en-US" sz="3000" i="0" u="none" strike="noStrike" kern="1200" cap="none" spc="-100" normalizeH="0" baseline="0" noProof="0" dirty="0">
              <a:ln>
                <a:noFill/>
              </a:ln>
              <a:effectLst>
                <a:outerShdw blurRad="50800" dist="38100" dir="2700000" algn="tl" rotWithShape="0">
                  <a:srgbClr val="000000">
                    <a:alpha val="43000"/>
                  </a:srgbClr>
                </a:outerShdw>
              </a:effectLst>
              <a:uLnTx/>
              <a:uFillTx/>
              <a:latin typeface="+mj-lt"/>
              <a:ea typeface="+mj-ea"/>
              <a:cs typeface="+mj-cs"/>
            </a:endParaRPr>
          </a:p>
        </p:txBody>
      </p:sp>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67400" y="1447800"/>
            <a:ext cx="3276600" cy="2246769"/>
          </a:xfrm>
          <a:prstGeom prst="rect">
            <a:avLst/>
          </a:prstGeom>
          <a:noFill/>
        </p:spPr>
        <p:txBody>
          <a:bodyPr wrap="square" rtlCol="0">
            <a:spAutoFit/>
          </a:bodyPr>
          <a:lstStyle/>
          <a:p>
            <a:pPr algn="ctr"/>
            <a:r>
              <a:rPr lang="en-US" sz="2800" b="1" dirty="0" smtClean="0">
                <a:solidFill>
                  <a:schemeClr val="accent1">
                    <a:lumMod val="75000"/>
                  </a:schemeClr>
                </a:solidFill>
              </a:rPr>
              <a:t>Industries where graduating students have accepted a job in the geosciences</a:t>
            </a:r>
            <a:endParaRPr lang="en-US" sz="2800" b="1" dirty="0">
              <a:solidFill>
                <a:schemeClr val="accent1">
                  <a:lumMod val="75000"/>
                </a:schemeClr>
              </a:solidFill>
            </a:endParaRPr>
          </a:p>
        </p:txBody>
      </p:sp>
      <p:pic>
        <p:nvPicPr>
          <p:cNvPr id="3078" name="Picture 6" descr="G:\workforce\WORKFORCE PROGRAM Files May 2011 -\Careers Roadshow Presentations\Pat RPI\Pat RPI 2014\AcceptedJobswithinGeo-Bachelors.jpg"/>
          <p:cNvPicPr>
            <a:picLocks noChangeAspect="1" noChangeArrowheads="1"/>
          </p:cNvPicPr>
          <p:nvPr/>
        </p:nvPicPr>
        <p:blipFill>
          <a:blip r:embed="rId3" cstate="print"/>
          <a:srcRect/>
          <a:stretch>
            <a:fillRect/>
          </a:stretch>
        </p:blipFill>
        <p:spPr bwMode="auto">
          <a:xfrm>
            <a:off x="152400" y="304800"/>
            <a:ext cx="5638800" cy="6388100"/>
          </a:xfrm>
          <a:prstGeom prst="rect">
            <a:avLst/>
          </a:prstGeom>
          <a:noFill/>
        </p:spPr>
      </p:pic>
      <p:pic>
        <p:nvPicPr>
          <p:cNvPr id="3079" name="Picture 7" descr="G:\workforce\WORKFORCE PROGRAM Files May 2011 -\Careers Roadshow Presentations\Pat RPI\Pat RPI 2014\AcceptedJobswithinGeo-Masters.jpg"/>
          <p:cNvPicPr>
            <a:picLocks noChangeAspect="1" noChangeArrowheads="1"/>
          </p:cNvPicPr>
          <p:nvPr/>
        </p:nvPicPr>
        <p:blipFill>
          <a:blip r:embed="rId4" cstate="print"/>
          <a:srcRect/>
          <a:stretch>
            <a:fillRect/>
          </a:stretch>
        </p:blipFill>
        <p:spPr bwMode="auto">
          <a:xfrm>
            <a:off x="152400" y="304800"/>
            <a:ext cx="5727700" cy="6057900"/>
          </a:xfrm>
          <a:prstGeom prst="rect">
            <a:avLst/>
          </a:prstGeom>
          <a:noFill/>
        </p:spPr>
      </p:pic>
      <p:pic>
        <p:nvPicPr>
          <p:cNvPr id="3080" name="Picture 8" descr="G:\workforce\WORKFORCE PROGRAM Files May 2011 -\Careers Roadshow Presentations\Pat RPI\Pat RPI 2014\AcceptedJobswithinGeo-PhD.jpg"/>
          <p:cNvPicPr>
            <a:picLocks noChangeAspect="1" noChangeArrowheads="1"/>
          </p:cNvPicPr>
          <p:nvPr/>
        </p:nvPicPr>
        <p:blipFill>
          <a:blip r:embed="rId5" cstate="print"/>
          <a:srcRect/>
          <a:stretch>
            <a:fillRect/>
          </a:stretch>
        </p:blipFill>
        <p:spPr bwMode="auto">
          <a:xfrm>
            <a:off x="152400" y="228600"/>
            <a:ext cx="4154488" cy="5973763"/>
          </a:xfrm>
          <a:prstGeom prst="rect">
            <a:avLst/>
          </a:prstGeom>
          <a:noFill/>
        </p:spPr>
      </p:pic>
      <p:sp>
        <p:nvSpPr>
          <p:cNvPr id="14" name="TextBox 13"/>
          <p:cNvSpPr txBox="1"/>
          <p:nvPr/>
        </p:nvSpPr>
        <p:spPr>
          <a:xfrm>
            <a:off x="5867400" y="1447800"/>
            <a:ext cx="3276600" cy="2246769"/>
          </a:xfrm>
          <a:prstGeom prst="rect">
            <a:avLst/>
          </a:prstGeom>
          <a:noFill/>
        </p:spPr>
        <p:txBody>
          <a:bodyPr wrap="square" rtlCol="0">
            <a:spAutoFit/>
          </a:bodyPr>
          <a:lstStyle/>
          <a:p>
            <a:pPr algn="ctr"/>
            <a:r>
              <a:rPr lang="en-US" sz="2800" b="1" dirty="0" smtClean="0"/>
              <a:t>Industries where graduating students have accepted a job in the geosciences</a:t>
            </a:r>
            <a:endParaRPr lang="en-US" sz="2800" b="1" dirty="0"/>
          </a:p>
        </p:txBody>
      </p:sp>
      <p:sp>
        <p:nvSpPr>
          <p:cNvPr id="15" name="TextBox 14"/>
          <p:cNvSpPr txBox="1"/>
          <p:nvPr/>
        </p:nvSpPr>
        <p:spPr>
          <a:xfrm>
            <a:off x="5867400" y="1447800"/>
            <a:ext cx="3276600" cy="2246769"/>
          </a:xfrm>
          <a:prstGeom prst="rect">
            <a:avLst/>
          </a:prstGeom>
          <a:noFill/>
        </p:spPr>
        <p:txBody>
          <a:bodyPr wrap="square" rtlCol="0">
            <a:spAutoFit/>
          </a:bodyPr>
          <a:lstStyle/>
          <a:p>
            <a:pPr algn="ctr"/>
            <a:r>
              <a:rPr lang="en-US" sz="2800" b="1" dirty="0" smtClean="0">
                <a:solidFill>
                  <a:schemeClr val="accent1">
                    <a:lumMod val="75000"/>
                  </a:schemeClr>
                </a:solidFill>
              </a:rPr>
              <a:t>Industries where graduating students have accepted a job in the geosciences</a:t>
            </a:r>
            <a:endParaRPr lang="en-US" sz="2800" b="1" dirty="0">
              <a:solidFill>
                <a:schemeClr val="accent1">
                  <a:lumMod val="75000"/>
                </a:schemeClr>
              </a:solidFill>
            </a:endParaRPr>
          </a:p>
        </p:txBody>
      </p:sp>
      <p:sp>
        <p:nvSpPr>
          <p:cNvPr id="16" name="TextBox 15"/>
          <p:cNvSpPr txBox="1"/>
          <p:nvPr/>
        </p:nvSpPr>
        <p:spPr>
          <a:xfrm>
            <a:off x="533400" y="6629400"/>
            <a:ext cx="4038600" cy="215444"/>
          </a:xfrm>
          <a:prstGeom prst="rect">
            <a:avLst/>
          </a:prstGeom>
          <a:noFill/>
        </p:spPr>
        <p:txBody>
          <a:bodyPr wrap="square" rtlCol="0">
            <a:spAutoFit/>
          </a:bodyPr>
          <a:lstStyle/>
          <a:p>
            <a:r>
              <a:rPr lang="en-US" sz="800" dirty="0" smtClean="0">
                <a:solidFill>
                  <a:schemeClr val="bg1"/>
                </a:solidFill>
              </a:rPr>
              <a:t>Source: AGI Workforce Program, 2013</a:t>
            </a:r>
            <a:endParaRPr lang="en-US" sz="800" dirty="0">
              <a:solidFill>
                <a:schemeClr val="bg1"/>
              </a:solidFill>
            </a:endParaRPr>
          </a:p>
        </p:txBody>
      </p:sp>
    </p:spTree>
    <p:extLst>
      <p:ext uri="{BB962C8B-B14F-4D97-AF65-F5344CB8AC3E}">
        <p14:creationId xmlns:p14="http://schemas.microsoft.com/office/powerpoint/2010/main" val="170939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 presetClass="entr" presetSubtype="8"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0-#ppt_w/2"/>
                                          </p:val>
                                        </p:tav>
                                        <p:tav tm="100000">
                                          <p:val>
                                            <p:strVal val="#ppt_x"/>
                                          </p:val>
                                        </p:tav>
                                      </p:tavLst>
                                    </p:anim>
                                    <p:anim calcmode="lin" valueType="num">
                                      <p:cBhvr additive="base">
                                        <p:cTn id="16"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hidden"/>
                                      </p:to>
                                    </p:set>
                                  </p:childTnLst>
                                </p:cTn>
                              </p:par>
                              <p:par>
                                <p:cTn id="21" presetID="2" presetClass="entr" presetSubtype="8" fill="hold" nodeType="withEffect">
                                  <p:stCondLst>
                                    <p:cond delay="0"/>
                                  </p:stCondLst>
                                  <p:childTnLst>
                                    <p:set>
                                      <p:cBhvr>
                                        <p:cTn id="22" dur="1" fill="hold">
                                          <p:stCondLst>
                                            <p:cond delay="0"/>
                                          </p:stCondLst>
                                        </p:cTn>
                                        <p:tgtEl>
                                          <p:spTgt spid="3079"/>
                                        </p:tgtEl>
                                        <p:attrNameLst>
                                          <p:attrName>style.visibility</p:attrName>
                                        </p:attrNameLst>
                                      </p:cBhvr>
                                      <p:to>
                                        <p:strVal val="visible"/>
                                      </p:to>
                                    </p:set>
                                    <p:anim calcmode="lin" valueType="num">
                                      <p:cBhvr additive="base">
                                        <p:cTn id="23" dur="500" fill="hold"/>
                                        <p:tgtEl>
                                          <p:spTgt spid="3079"/>
                                        </p:tgtEl>
                                        <p:attrNameLst>
                                          <p:attrName>ppt_x</p:attrName>
                                        </p:attrNameLst>
                                      </p:cBhvr>
                                      <p:tavLst>
                                        <p:tav tm="0">
                                          <p:val>
                                            <p:strVal val="0-#ppt_w/2"/>
                                          </p:val>
                                        </p:tav>
                                        <p:tav tm="100000">
                                          <p:val>
                                            <p:strVal val="#ppt_x"/>
                                          </p:val>
                                        </p:tav>
                                      </p:tavLst>
                                    </p:anim>
                                    <p:anim calcmode="lin" valueType="num">
                                      <p:cBhvr additive="base">
                                        <p:cTn id="24"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079"/>
                                        </p:tgtEl>
                                        <p:attrNameLst>
                                          <p:attrName>style.visibility</p:attrName>
                                        </p:attrNameLst>
                                      </p:cBhvr>
                                      <p:to>
                                        <p:strVal val="hidden"/>
                                      </p:to>
                                    </p:set>
                                  </p:childTnLst>
                                </p:cTn>
                              </p:par>
                              <p:par>
                                <p:cTn id="29" presetID="2" presetClass="entr" presetSubtype="8"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 calcmode="lin" valueType="num">
                                      <p:cBhvr additive="base">
                                        <p:cTn id="31" dur="500" fill="hold"/>
                                        <p:tgtEl>
                                          <p:spTgt spid="3080"/>
                                        </p:tgtEl>
                                        <p:attrNameLst>
                                          <p:attrName>ppt_x</p:attrName>
                                        </p:attrNameLst>
                                      </p:cBhvr>
                                      <p:tavLst>
                                        <p:tav tm="0">
                                          <p:val>
                                            <p:strVal val="0-#ppt_w/2"/>
                                          </p:val>
                                        </p:tav>
                                        <p:tav tm="100000">
                                          <p:val>
                                            <p:strVal val="#ppt_x"/>
                                          </p:val>
                                        </p:tav>
                                      </p:tavLst>
                                    </p:anim>
                                    <p:anim calcmode="lin" valueType="num">
                                      <p:cBhvr additive="base">
                                        <p:cTn id="32" dur="5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296400"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57200" y="0"/>
            <a:ext cx="8229600" cy="831674"/>
          </a:xfrm>
          <a:prstGeom prst="rect">
            <a:avLst/>
          </a:prstGeom>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i="0" u="none" strike="noStrike" kern="1200" cap="none" spc="-100" normalizeH="0" baseline="0" noProof="0" dirty="0" smtClean="0">
                <a:ln>
                  <a:noFill/>
                </a:ln>
                <a:solidFill>
                  <a:schemeClr val="tx2"/>
                </a:solidFill>
                <a:effectLst>
                  <a:outerShdw blurRad="50800" dist="38100" dir="2700000" algn="tl" rotWithShape="0">
                    <a:srgbClr val="000000">
                      <a:alpha val="43000"/>
                    </a:srgbClr>
                  </a:outerShdw>
                </a:effectLst>
                <a:uLnTx/>
                <a:uFillTx/>
                <a:ea typeface="+mj-ea"/>
                <a:cs typeface="+mj-cs"/>
              </a:rPr>
              <a:t>The Breakdown: Workforce Trends</a:t>
            </a:r>
            <a:endParaRPr kumimoji="0" lang="en-US" sz="3000" i="0" u="none" strike="noStrike" kern="1200" cap="none" spc="-100" normalizeH="0" baseline="0" noProof="0" dirty="0">
              <a:ln>
                <a:noFill/>
              </a:ln>
              <a:solidFill>
                <a:schemeClr val="tx2"/>
              </a:solidFill>
              <a:effectLst>
                <a:outerShdw blurRad="50800" dist="38100" dir="2700000" algn="tl" rotWithShape="0">
                  <a:srgbClr val="000000">
                    <a:alpha val="43000"/>
                  </a:srgbClr>
                </a:outerShdw>
              </a:effectLst>
              <a:uLnTx/>
              <a:uFillTx/>
              <a:ea typeface="+mj-ea"/>
              <a:cs typeface="+mj-cs"/>
            </a:endParaRPr>
          </a:p>
        </p:txBody>
      </p:sp>
      <p:pic>
        <p:nvPicPr>
          <p:cNvPr id="2050" name="Picture 2" descr="G:\workforce\Currents\Currents-91-2013MedianSalaries\Currents-91-graph1.png"/>
          <p:cNvPicPr>
            <a:picLocks noChangeAspect="1" noChangeArrowheads="1"/>
          </p:cNvPicPr>
          <p:nvPr/>
        </p:nvPicPr>
        <p:blipFill>
          <a:blip r:embed="rId2" cstate="print"/>
          <a:srcRect/>
          <a:stretch>
            <a:fillRect/>
          </a:stretch>
        </p:blipFill>
        <p:spPr bwMode="auto">
          <a:xfrm>
            <a:off x="76200" y="838200"/>
            <a:ext cx="9042841" cy="5943600"/>
          </a:xfrm>
          <a:prstGeom prst="rect">
            <a:avLst/>
          </a:prstGeom>
          <a:noFill/>
        </p:spPr>
      </p:pic>
    </p:spTree>
    <p:extLst>
      <p:ext uri="{BB962C8B-B14F-4D97-AF65-F5344CB8AC3E}">
        <p14:creationId xmlns:p14="http://schemas.microsoft.com/office/powerpoint/2010/main" val="35962935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0" y="274638"/>
            <a:ext cx="9144000" cy="710783"/>
          </a:xfrm>
        </p:spPr>
        <p:txBody>
          <a:bodyPr>
            <a:normAutofit fontScale="90000"/>
          </a:bodyPr>
          <a:lstStyle/>
          <a:p>
            <a:r>
              <a:rPr lang="en-US" altLang="en-US" sz="3000" b="0" dirty="0" smtClean="0">
                <a:effectLst>
                  <a:outerShdw blurRad="50800" dist="38100" dir="2700000" algn="tl" rotWithShape="0">
                    <a:srgbClr val="000000">
                      <a:alpha val="43000"/>
                    </a:srgbClr>
                  </a:outerShdw>
                </a:effectLst>
              </a:rPr>
              <a:t>Recent Oil and Gas Industry Salaries:</a:t>
            </a:r>
            <a:br>
              <a:rPr lang="en-US" altLang="en-US" sz="3000" b="0" dirty="0" smtClean="0">
                <a:effectLst>
                  <a:outerShdw blurRad="50800" dist="38100" dir="2700000" algn="tl" rotWithShape="0">
                    <a:srgbClr val="000000">
                      <a:alpha val="43000"/>
                    </a:srgbClr>
                  </a:outerShdw>
                </a:effectLst>
              </a:rPr>
            </a:br>
            <a:r>
              <a:rPr lang="en-US" altLang="en-US" sz="3000" b="0" dirty="0" smtClean="0">
                <a:effectLst>
                  <a:outerShdw blurRad="50800" dist="38100" dir="2700000" algn="tl" rotWithShape="0">
                    <a:srgbClr val="000000">
                      <a:alpha val="43000"/>
                    </a:srgbClr>
                  </a:outerShdw>
                </a:effectLst>
              </a:rPr>
              <a:t> 0 – 2 Years Experience </a:t>
            </a:r>
          </a:p>
        </p:txBody>
      </p:sp>
      <p:sp>
        <p:nvSpPr>
          <p:cNvPr id="39941" name="Text Box 4"/>
          <p:cNvSpPr txBox="1">
            <a:spLocks noChangeArrowheads="1"/>
          </p:cNvSpPr>
          <p:nvPr/>
        </p:nvSpPr>
        <p:spPr bwMode="auto">
          <a:xfrm>
            <a:off x="542586" y="5600168"/>
            <a:ext cx="214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eaLnBrk="1" hangingPunct="1">
              <a:spcBef>
                <a:spcPct val="0"/>
              </a:spcBef>
              <a:buFontTx/>
              <a:buNone/>
            </a:pPr>
            <a:r>
              <a:rPr lang="en-US" altLang="en-US" sz="1400" b="1" i="0" dirty="0">
                <a:solidFill>
                  <a:schemeClr val="tx1"/>
                </a:solidFill>
                <a:latin typeface="Verdana" panose="020B0604030504040204" pitchFamily="34" charset="0"/>
                <a:cs typeface="Arial" panose="020B0604020202020204" pitchFamily="34" charset="0"/>
              </a:rPr>
              <a:t>Salaries by Degree</a:t>
            </a:r>
          </a:p>
          <a:p>
            <a:pPr algn="ctr" eaLnBrk="1" hangingPunct="1">
              <a:spcBef>
                <a:spcPct val="0"/>
              </a:spcBef>
              <a:buFontTx/>
              <a:buNone/>
            </a:pPr>
            <a:r>
              <a:rPr lang="en-US" altLang="en-US" sz="1400" b="1" i="0" dirty="0">
                <a:solidFill>
                  <a:schemeClr val="tx1"/>
                </a:solidFill>
                <a:latin typeface="Verdana" panose="020B0604030504040204" pitchFamily="34" charset="0"/>
                <a:cs typeface="Arial" panose="020B0604020202020204" pitchFamily="34" charset="0"/>
              </a:rPr>
              <a:t> 0 – 2 </a:t>
            </a:r>
            <a:r>
              <a:rPr lang="en-US" altLang="en-US" sz="1400" b="1" i="0" dirty="0" smtClean="0">
                <a:solidFill>
                  <a:schemeClr val="tx1"/>
                </a:solidFill>
                <a:latin typeface="Verdana" panose="020B0604030504040204" pitchFamily="34" charset="0"/>
                <a:cs typeface="Arial" panose="020B0604020202020204" pitchFamily="34" charset="0"/>
              </a:rPr>
              <a:t>Years (2014)</a:t>
            </a:r>
            <a:endParaRPr lang="en-US" altLang="en-US" sz="1400" b="1" i="0" dirty="0">
              <a:solidFill>
                <a:schemeClr val="tx1"/>
              </a:solidFill>
              <a:latin typeface="Verdana" panose="020B0604030504040204" pitchFamily="34" charset="0"/>
              <a:cs typeface="Arial" panose="020B0604020202020204" pitchFamily="34" charset="0"/>
            </a:endParaRPr>
          </a:p>
        </p:txBody>
      </p:sp>
      <p:sp>
        <p:nvSpPr>
          <p:cNvPr id="47124" name="Text Box 19"/>
          <p:cNvSpPr txBox="1">
            <a:spLocks noChangeArrowheads="1"/>
          </p:cNvSpPr>
          <p:nvPr/>
        </p:nvSpPr>
        <p:spPr bwMode="auto">
          <a:xfrm>
            <a:off x="7238607" y="6000277"/>
            <a:ext cx="1905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r" eaLnBrk="1" hangingPunct="1">
              <a:spcBef>
                <a:spcPct val="0"/>
              </a:spcBef>
              <a:buFontTx/>
              <a:buNone/>
            </a:pPr>
            <a:r>
              <a:rPr lang="en-US" altLang="en-US" sz="1200" b="1" i="0" dirty="0">
                <a:solidFill>
                  <a:schemeClr val="tx1"/>
                </a:solidFill>
                <a:latin typeface="Arial" panose="020B0604020202020204" pitchFamily="34" charset="0"/>
                <a:cs typeface="Arial" panose="020B0604020202020204" pitchFamily="34" charset="0"/>
              </a:rPr>
              <a:t>Source: AAPG Explorer</a:t>
            </a:r>
          </a:p>
        </p:txBody>
      </p:sp>
      <p:pic>
        <p:nvPicPr>
          <p:cNvPr id="3" name="Picture 2" descr="Salaries201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84" y="1244967"/>
            <a:ext cx="8443668" cy="4202860"/>
          </a:xfrm>
          <a:prstGeom prst="rect">
            <a:avLst/>
          </a:prstGeom>
          <a:ln w="12700">
            <a:solidFill>
              <a:schemeClr val="bg1"/>
            </a:solidFill>
          </a:ln>
        </p:spPr>
      </p:pic>
      <p:graphicFrame>
        <p:nvGraphicFramePr>
          <p:cNvPr id="4" name="Table 3"/>
          <p:cNvGraphicFramePr>
            <a:graphicFrameLocks noGrp="1"/>
          </p:cNvGraphicFramePr>
          <p:nvPr>
            <p:extLst>
              <p:ext uri="{D42A27DB-BD31-4B8C-83A1-F6EECF244321}">
                <p14:modId xmlns:p14="http://schemas.microsoft.com/office/powerpoint/2010/main" val="2977276239"/>
              </p:ext>
            </p:extLst>
          </p:nvPr>
        </p:nvGraphicFramePr>
        <p:xfrm>
          <a:off x="2763752" y="5494743"/>
          <a:ext cx="3034995" cy="741680"/>
        </p:xfrm>
        <a:graphic>
          <a:graphicData uri="http://schemas.openxmlformats.org/drawingml/2006/table">
            <a:tbl>
              <a:tblPr firstRow="1" bandRow="1">
                <a:effectLst>
                  <a:outerShdw blurRad="50800" dist="38100" dir="2700000" algn="tl" rotWithShape="0">
                    <a:srgbClr val="000000">
                      <a:alpha val="43000"/>
                    </a:srgbClr>
                  </a:outerShdw>
                </a:effectLst>
                <a:tableStyleId>{5C22544A-7EE6-4342-B048-85BDC9FD1C3A}</a:tableStyleId>
              </a:tblPr>
              <a:tblGrid>
                <a:gridCol w="1011665"/>
                <a:gridCol w="1011665"/>
                <a:gridCol w="1011665"/>
              </a:tblGrid>
              <a:tr h="370840">
                <a:tc>
                  <a:txBody>
                    <a:bodyPr/>
                    <a:lstStyle/>
                    <a:p>
                      <a:r>
                        <a:rPr lang="en-US" dirty="0" smtClean="0"/>
                        <a:t>B.S</a:t>
                      </a:r>
                      <a:endParaRPr lang="en-US" dirty="0"/>
                    </a:p>
                  </a:txBody>
                  <a:tcPr/>
                </a:tc>
                <a:tc>
                  <a:txBody>
                    <a:bodyPr/>
                    <a:lstStyle/>
                    <a:p>
                      <a:r>
                        <a:rPr lang="en-US" dirty="0" smtClean="0"/>
                        <a:t>M.S</a:t>
                      </a:r>
                      <a:endParaRPr lang="en-US" dirty="0"/>
                    </a:p>
                  </a:txBody>
                  <a:tcPr/>
                </a:tc>
                <a:tc>
                  <a:txBody>
                    <a:bodyPr/>
                    <a:lstStyle/>
                    <a:p>
                      <a:r>
                        <a:rPr lang="en-US" dirty="0" smtClean="0"/>
                        <a:t>Ph.D.</a:t>
                      </a:r>
                      <a:endParaRPr lang="en-US" dirty="0"/>
                    </a:p>
                  </a:txBody>
                  <a:tcPr/>
                </a:tc>
              </a:tr>
              <a:tr h="370840">
                <a:tc>
                  <a:txBody>
                    <a:bodyPr/>
                    <a:lstStyle/>
                    <a:p>
                      <a:r>
                        <a:rPr lang="en-US" sz="1500" b="0" i="0" dirty="0" smtClean="0"/>
                        <a:t>$92,000</a:t>
                      </a:r>
                      <a:endParaRPr lang="en-US" sz="1500" b="0" i="0" dirty="0"/>
                    </a:p>
                  </a:txBody>
                  <a:tcPr/>
                </a:tc>
                <a:tc>
                  <a:txBody>
                    <a:bodyPr/>
                    <a:lstStyle/>
                    <a:p>
                      <a:r>
                        <a:rPr lang="en-US" sz="1500" b="0" i="0" dirty="0" smtClean="0"/>
                        <a:t>$104,400</a:t>
                      </a:r>
                      <a:endParaRPr lang="en-US" sz="1500" b="0" i="0" dirty="0"/>
                    </a:p>
                  </a:txBody>
                  <a:tcPr/>
                </a:tc>
                <a:tc>
                  <a:txBody>
                    <a:bodyPr/>
                    <a:lstStyle/>
                    <a:p>
                      <a:r>
                        <a:rPr lang="en-US" sz="1500" b="0" i="0" dirty="0" smtClean="0"/>
                        <a:t>$117,300</a:t>
                      </a:r>
                    </a:p>
                  </a:txBody>
                  <a:tcPr/>
                </a:tc>
              </a:tr>
            </a:tbl>
          </a:graphicData>
        </a:graphic>
      </p:graphicFrame>
      <p:sp>
        <p:nvSpPr>
          <p:cNvPr id="10" name="Text Box 4"/>
          <p:cNvSpPr txBox="1">
            <a:spLocks noChangeArrowheads="1"/>
          </p:cNvSpPr>
          <p:nvPr/>
        </p:nvSpPr>
        <p:spPr bwMode="auto">
          <a:xfrm>
            <a:off x="1483333" y="2166564"/>
            <a:ext cx="398859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eaLnBrk="1" hangingPunct="1">
              <a:spcBef>
                <a:spcPct val="0"/>
              </a:spcBef>
              <a:buFontTx/>
              <a:buNone/>
            </a:pPr>
            <a:r>
              <a:rPr lang="en-US" altLang="en-US" sz="1600" i="0" dirty="0" smtClean="0">
                <a:solidFill>
                  <a:srgbClr val="000000"/>
                </a:solidFill>
                <a:latin typeface="Verdana" panose="020B0604030504040204" pitchFamily="34" charset="0"/>
                <a:cs typeface="Arial" panose="020B0604020202020204" pitchFamily="34" charset="0"/>
              </a:rPr>
              <a:t>Average Salaries</a:t>
            </a:r>
            <a:endParaRPr lang="en-US" altLang="en-US" sz="1600" i="0" dirty="0">
              <a:solidFill>
                <a:srgbClr val="000000"/>
              </a:solidFill>
              <a:latin typeface="Verdana" panose="020B0604030504040204" pitchFamily="34" charset="0"/>
              <a:cs typeface="Arial" panose="020B0604020202020204" pitchFamily="34" charset="0"/>
            </a:endParaRPr>
          </a:p>
          <a:p>
            <a:pPr algn="ctr" eaLnBrk="1" hangingPunct="1">
              <a:spcBef>
                <a:spcPct val="0"/>
              </a:spcBef>
              <a:buFontTx/>
              <a:buNone/>
            </a:pPr>
            <a:r>
              <a:rPr lang="en-US" altLang="en-US" sz="1600" i="0" dirty="0">
                <a:solidFill>
                  <a:srgbClr val="000000"/>
                </a:solidFill>
                <a:latin typeface="Verdana" panose="020B0604030504040204" pitchFamily="34" charset="0"/>
                <a:cs typeface="Arial" panose="020B0604020202020204" pitchFamily="34" charset="0"/>
              </a:rPr>
              <a:t> 0 – 2 </a:t>
            </a:r>
            <a:r>
              <a:rPr lang="en-US" altLang="en-US" sz="1600" i="0" dirty="0" smtClean="0">
                <a:solidFill>
                  <a:srgbClr val="000000"/>
                </a:solidFill>
                <a:latin typeface="Verdana" panose="020B0604030504040204" pitchFamily="34" charset="0"/>
                <a:cs typeface="Arial" panose="020B0604020202020204" pitchFamily="34" charset="0"/>
              </a:rPr>
              <a:t>Years</a:t>
            </a:r>
            <a:endParaRPr lang="en-US" altLang="en-US" sz="1600" i="0" dirty="0">
              <a:solidFill>
                <a:srgbClr val="000000"/>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2507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5884" y="1358444"/>
            <a:ext cx="8915400" cy="541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4" name="Title 1"/>
          <p:cNvSpPr txBox="1">
            <a:spLocks/>
          </p:cNvSpPr>
          <p:nvPr/>
        </p:nvSpPr>
        <p:spPr>
          <a:xfrm>
            <a:off x="457200" y="304800"/>
            <a:ext cx="8229600" cy="593969"/>
          </a:xfrm>
          <a:prstGeom prst="rect">
            <a:avLst/>
          </a:prstGeom>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i="0" u="none" strike="noStrike" kern="1200" cap="none" spc="-100" normalizeH="0" baseline="0" noProof="0" dirty="0" smtClean="0">
                <a:ln>
                  <a:noFill/>
                </a:ln>
                <a:solidFill>
                  <a:schemeClr val="tx2"/>
                </a:solidFill>
                <a:effectLst>
                  <a:outerShdw blurRad="50800" dist="38100" dir="2700000" algn="tl" rotWithShape="0">
                    <a:srgbClr val="000000">
                      <a:alpha val="43000"/>
                    </a:srgbClr>
                  </a:outerShdw>
                </a:effectLst>
                <a:uLnTx/>
                <a:uFillTx/>
                <a:latin typeface="+mj-lt"/>
                <a:ea typeface="+mj-ea"/>
                <a:cs typeface="+mj-cs"/>
              </a:rPr>
              <a:t>The Breakdown: Workforce Trends</a:t>
            </a:r>
            <a:endParaRPr kumimoji="0" lang="en-US" sz="3000" i="0" u="none" strike="noStrike" kern="1200" cap="none" spc="-100" normalizeH="0" baseline="0" noProof="0" dirty="0">
              <a:ln>
                <a:noFill/>
              </a:ln>
              <a:solidFill>
                <a:schemeClr val="tx2"/>
              </a:solidFill>
              <a:effectLst>
                <a:outerShdw blurRad="50800" dist="38100" dir="2700000" algn="tl" rotWithShape="0">
                  <a:srgbClr val="000000">
                    <a:alpha val="43000"/>
                  </a:srgbClr>
                </a:outerShdw>
              </a:effectLst>
              <a:uLnTx/>
              <a:uFillTx/>
              <a:latin typeface="+mj-lt"/>
              <a:ea typeface="+mj-ea"/>
              <a:cs typeface="+mj-cs"/>
            </a:endParaRPr>
          </a:p>
        </p:txBody>
      </p:sp>
      <p:sp>
        <p:nvSpPr>
          <p:cNvPr id="7" name="TextBox 6"/>
          <p:cNvSpPr txBox="1"/>
          <p:nvPr/>
        </p:nvSpPr>
        <p:spPr>
          <a:xfrm>
            <a:off x="4953000" y="6553200"/>
            <a:ext cx="4038600" cy="215444"/>
          </a:xfrm>
          <a:prstGeom prst="rect">
            <a:avLst/>
          </a:prstGeom>
          <a:noFill/>
        </p:spPr>
        <p:txBody>
          <a:bodyPr wrap="square" rtlCol="0">
            <a:spAutoFit/>
          </a:bodyPr>
          <a:lstStyle/>
          <a:p>
            <a:pPr algn="r"/>
            <a:r>
              <a:rPr lang="en-US" sz="800" dirty="0" smtClean="0">
                <a:solidFill>
                  <a:schemeClr val="bg1"/>
                </a:solidFill>
              </a:rPr>
              <a:t>Source: AGI Workforce Program, 2013</a:t>
            </a:r>
            <a:endParaRPr lang="en-US" sz="800" dirty="0">
              <a:solidFill>
                <a:schemeClr val="bg1"/>
              </a:solidFill>
            </a:endParaRPr>
          </a:p>
        </p:txBody>
      </p:sp>
      <p:sp>
        <p:nvSpPr>
          <p:cNvPr id="8" name="TextBox 7"/>
          <p:cNvSpPr txBox="1"/>
          <p:nvPr/>
        </p:nvSpPr>
        <p:spPr>
          <a:xfrm>
            <a:off x="533400" y="1447800"/>
            <a:ext cx="7391400" cy="1384995"/>
          </a:xfrm>
          <a:prstGeom prst="rect">
            <a:avLst/>
          </a:prstGeom>
          <a:noFill/>
        </p:spPr>
        <p:txBody>
          <a:bodyPr wrap="square" rtlCol="0">
            <a:spAutoFit/>
          </a:bodyPr>
          <a:lstStyle/>
          <a:p>
            <a:pPr algn="ctr"/>
            <a:r>
              <a:rPr lang="en-US" sz="2800" b="1" dirty="0" smtClean="0">
                <a:solidFill>
                  <a:schemeClr val="accent1">
                    <a:lumMod val="75000"/>
                  </a:schemeClr>
                </a:solidFill>
              </a:rPr>
              <a:t>Resources identified by students as useful for finding geoscience jobs</a:t>
            </a:r>
          </a:p>
          <a:p>
            <a:endParaRPr lang="en-US" sz="2800" b="1" dirty="0"/>
          </a:p>
        </p:txBody>
      </p:sp>
      <p:pic>
        <p:nvPicPr>
          <p:cNvPr id="4098" name="Picture 2" descr="G:\workforce\WORKFORCE PROGRAM Files May 2011 -\Careers Roadshow Presentations\Pat RPI\Pat RPI 2014\UsefulResourcesforJobSearch.jpg"/>
          <p:cNvPicPr>
            <a:picLocks noChangeAspect="1" noChangeArrowheads="1"/>
          </p:cNvPicPr>
          <p:nvPr/>
        </p:nvPicPr>
        <p:blipFill>
          <a:blip r:embed="rId3" cstate="print"/>
          <a:srcRect/>
          <a:stretch>
            <a:fillRect/>
          </a:stretch>
        </p:blipFill>
        <p:spPr bwMode="auto">
          <a:xfrm>
            <a:off x="228600" y="2621280"/>
            <a:ext cx="8715756" cy="3931920"/>
          </a:xfrm>
          <a:prstGeom prst="rect">
            <a:avLst/>
          </a:prstGeom>
          <a:noFill/>
        </p:spPr>
      </p:pic>
    </p:spTree>
    <p:extLst>
      <p:ext uri="{BB962C8B-B14F-4D97-AF65-F5344CB8AC3E}">
        <p14:creationId xmlns:p14="http://schemas.microsoft.com/office/powerpoint/2010/main" val="25703239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371600"/>
            <a:ext cx="9144000"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164124"/>
            <a:ext cx="8229600" cy="708293"/>
          </a:xfrm>
          <a:prstGeom prst="rect">
            <a:avLst/>
          </a:prstGeom>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i="0" u="none" strike="noStrike" kern="1200" cap="none" spc="-100" normalizeH="0" baseline="0" noProof="0" dirty="0" smtClean="0">
                <a:ln>
                  <a:noFill/>
                </a:ln>
                <a:solidFill>
                  <a:schemeClr val="tx2"/>
                </a:solidFill>
                <a:effectLst>
                  <a:outerShdw blurRad="50800" dist="38100" dir="2700000" algn="tl" rotWithShape="0">
                    <a:srgbClr val="000000">
                      <a:alpha val="43000"/>
                    </a:srgbClr>
                  </a:outerShdw>
                </a:effectLst>
                <a:uLnTx/>
                <a:uFillTx/>
                <a:latin typeface="+mj-lt"/>
                <a:ea typeface="+mj-ea"/>
                <a:cs typeface="+mj-cs"/>
              </a:rPr>
              <a:t>The Breakdown: Workforce Trends</a:t>
            </a:r>
            <a:endParaRPr kumimoji="0" lang="en-US" sz="3000" i="0" u="none" strike="noStrike" kern="1200" cap="none" spc="-100" normalizeH="0" baseline="0" noProof="0" dirty="0">
              <a:ln>
                <a:noFill/>
              </a:ln>
              <a:solidFill>
                <a:schemeClr val="tx2"/>
              </a:solidFill>
              <a:effectLst>
                <a:outerShdw blurRad="50800" dist="38100" dir="2700000" algn="tl" rotWithShape="0">
                  <a:srgbClr val="000000">
                    <a:alpha val="43000"/>
                  </a:srgbClr>
                </a:outerShdw>
              </a:effectLst>
              <a:uLnTx/>
              <a:uFillTx/>
              <a:latin typeface="+mj-lt"/>
              <a:ea typeface="+mj-ea"/>
              <a:cs typeface="+mj-cs"/>
            </a:endParaRPr>
          </a:p>
        </p:txBody>
      </p:sp>
      <p:pic>
        <p:nvPicPr>
          <p:cNvPr id="1026" name="Picture 2" descr="G:\workforce\Currents\Currents-96-2014Enrollments\Degrees.png"/>
          <p:cNvPicPr>
            <a:picLocks noChangeAspect="1" noChangeArrowheads="1"/>
          </p:cNvPicPr>
          <p:nvPr/>
        </p:nvPicPr>
        <p:blipFill>
          <a:blip r:embed="rId3" cstate="print"/>
          <a:srcRect/>
          <a:stretch>
            <a:fillRect/>
          </a:stretch>
        </p:blipFill>
        <p:spPr bwMode="auto">
          <a:xfrm>
            <a:off x="766125" y="1371600"/>
            <a:ext cx="7692075" cy="5943600"/>
          </a:xfrm>
          <a:prstGeom prst="rect">
            <a:avLst/>
          </a:prstGeom>
          <a:noFill/>
        </p:spPr>
      </p:pic>
      <p:sp>
        <p:nvSpPr>
          <p:cNvPr id="7" name="TextBox 6"/>
          <p:cNvSpPr txBox="1"/>
          <p:nvPr/>
        </p:nvSpPr>
        <p:spPr>
          <a:xfrm>
            <a:off x="533400" y="6490156"/>
            <a:ext cx="4038600" cy="215444"/>
          </a:xfrm>
          <a:prstGeom prst="rect">
            <a:avLst/>
          </a:prstGeom>
          <a:noFill/>
        </p:spPr>
        <p:txBody>
          <a:bodyPr wrap="square" rtlCol="0">
            <a:spAutoFit/>
          </a:bodyPr>
          <a:lstStyle/>
          <a:p>
            <a:r>
              <a:rPr lang="en-US" sz="800" dirty="0" smtClean="0">
                <a:solidFill>
                  <a:schemeClr val="bg1"/>
                </a:solidFill>
              </a:rPr>
              <a:t>Source: AGI Workforce Program, 2015</a:t>
            </a:r>
            <a:endParaRPr lang="en-US" sz="800" dirty="0">
              <a:solidFill>
                <a:schemeClr val="bg1"/>
              </a:solidFill>
            </a:endParaRPr>
          </a:p>
        </p:txBody>
      </p:sp>
    </p:spTree>
    <p:extLst>
      <p:ext uri="{BB962C8B-B14F-4D97-AF65-F5344CB8AC3E}">
        <p14:creationId xmlns:p14="http://schemas.microsoft.com/office/powerpoint/2010/main" val="6286610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fontScale="90000"/>
          </a:bodyPr>
          <a:lstStyle/>
          <a:p>
            <a:r>
              <a:rPr lang="en-US" altLang="en-US" dirty="0" smtClean="0">
                <a:effectLst>
                  <a:outerShdw blurRad="50800" dist="38100" dir="2700000" algn="tl" rotWithShape="0">
                    <a:srgbClr val="000000">
                      <a:alpha val="43000"/>
                    </a:srgbClr>
                  </a:outerShdw>
                </a:effectLst>
                <a:latin typeface="+mn-lt"/>
              </a:rPr>
              <a:t>Challenge for the Upstream – today and beyond</a:t>
            </a:r>
          </a:p>
        </p:txBody>
      </p:sp>
      <p:sp>
        <p:nvSpPr>
          <p:cNvPr id="18436" name="Text Box 7"/>
          <p:cNvSpPr txBox="1">
            <a:spLocks noChangeArrowheads="1"/>
          </p:cNvSpPr>
          <p:nvPr/>
        </p:nvSpPr>
        <p:spPr bwMode="auto">
          <a:xfrm>
            <a:off x="3594040" y="1674773"/>
            <a:ext cx="3540125" cy="195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buFontTx/>
              <a:buNone/>
            </a:pPr>
            <a:r>
              <a:rPr lang="en-US" altLang="en-US" sz="1800" i="0" dirty="0">
                <a:solidFill>
                  <a:schemeClr val="tx1"/>
                </a:solidFill>
              </a:rPr>
              <a:t>Worldwide demand for energy will increase steadily out to </a:t>
            </a:r>
            <a:r>
              <a:rPr lang="en-US" altLang="en-US" sz="1800" i="0" dirty="0" smtClean="0">
                <a:solidFill>
                  <a:schemeClr val="tx1"/>
                </a:solidFill>
              </a:rPr>
              <a:t>2035 and </a:t>
            </a:r>
            <a:r>
              <a:rPr lang="en-US" altLang="en-US" sz="1800" i="0" dirty="0">
                <a:solidFill>
                  <a:schemeClr val="tx1"/>
                </a:solidFill>
              </a:rPr>
              <a:t>beyond</a:t>
            </a:r>
          </a:p>
          <a:p>
            <a:pPr algn="ctr">
              <a:buFontTx/>
              <a:buNone/>
            </a:pPr>
            <a:r>
              <a:rPr lang="en-US" altLang="en-US" sz="800" i="0" dirty="0">
                <a:solidFill>
                  <a:schemeClr val="tx1"/>
                </a:solidFill>
              </a:rPr>
              <a:t> </a:t>
            </a:r>
          </a:p>
          <a:p>
            <a:pPr algn="ctr">
              <a:buFontTx/>
              <a:buNone/>
            </a:pPr>
            <a:r>
              <a:rPr lang="en-US" altLang="en-US" sz="1800" i="0" dirty="0">
                <a:solidFill>
                  <a:schemeClr val="tx1"/>
                </a:solidFill>
              </a:rPr>
              <a:t>Projected demand for oil </a:t>
            </a:r>
            <a:r>
              <a:rPr lang="en-US" altLang="en-US" sz="1800" i="0" dirty="0" smtClean="0">
                <a:solidFill>
                  <a:schemeClr val="tx1"/>
                </a:solidFill>
              </a:rPr>
              <a:t>and </a:t>
            </a:r>
            <a:r>
              <a:rPr lang="en-US" altLang="en-US" sz="1800" i="0" dirty="0">
                <a:solidFill>
                  <a:schemeClr val="tx1"/>
                </a:solidFill>
              </a:rPr>
              <a:t>gas in </a:t>
            </a:r>
            <a:r>
              <a:rPr lang="en-US" altLang="en-US" sz="1800" i="0" dirty="0" smtClean="0">
                <a:solidFill>
                  <a:schemeClr val="tx1"/>
                </a:solidFill>
              </a:rPr>
              <a:t>2035 is </a:t>
            </a:r>
            <a:r>
              <a:rPr lang="en-US" altLang="en-US" sz="1800" i="0" dirty="0">
                <a:solidFill>
                  <a:schemeClr val="tx1"/>
                </a:solidFill>
              </a:rPr>
              <a:t>45% </a:t>
            </a:r>
            <a:r>
              <a:rPr lang="en-US" altLang="en-US" sz="1800" i="0" dirty="0" smtClean="0">
                <a:solidFill>
                  <a:schemeClr val="tx1"/>
                </a:solidFill>
              </a:rPr>
              <a:t>more than </a:t>
            </a:r>
            <a:r>
              <a:rPr lang="en-US" altLang="en-US" sz="1800" i="0" dirty="0">
                <a:solidFill>
                  <a:schemeClr val="tx1"/>
                </a:solidFill>
              </a:rPr>
              <a:t>it is in 2015</a:t>
            </a:r>
          </a:p>
        </p:txBody>
      </p:sp>
      <p:sp>
        <p:nvSpPr>
          <p:cNvPr id="18441" name="TextBox 1"/>
          <p:cNvSpPr txBox="1">
            <a:spLocks noChangeArrowheads="1"/>
          </p:cNvSpPr>
          <p:nvPr/>
        </p:nvSpPr>
        <p:spPr bwMode="auto">
          <a:xfrm>
            <a:off x="6656388" y="6519863"/>
            <a:ext cx="1805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a:latin typeface="Arial" panose="020B0604020202020204" pitchFamily="34" charset="0"/>
              </a:rPr>
              <a:t>Courtesy of ExxonMobil</a:t>
            </a:r>
          </a:p>
        </p:txBody>
      </p:sp>
      <p:grpSp>
        <p:nvGrpSpPr>
          <p:cNvPr id="5" name="Group 4"/>
          <p:cNvGrpSpPr/>
          <p:nvPr/>
        </p:nvGrpSpPr>
        <p:grpSpPr>
          <a:xfrm>
            <a:off x="728662" y="4052887"/>
            <a:ext cx="7937501" cy="2143125"/>
            <a:chOff x="728662" y="4052887"/>
            <a:chExt cx="7937501" cy="2143125"/>
          </a:xfrm>
        </p:grpSpPr>
        <p:sp>
          <p:nvSpPr>
            <p:cNvPr id="18442" name="Text Box 6"/>
            <p:cNvSpPr txBox="1">
              <a:spLocks noChangeArrowheads="1"/>
            </p:cNvSpPr>
            <p:nvPr/>
          </p:nvSpPr>
          <p:spPr bwMode="auto">
            <a:xfrm>
              <a:off x="5364103" y="4385785"/>
              <a:ext cx="330206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buFontTx/>
                <a:buNone/>
              </a:pPr>
              <a:r>
                <a:rPr lang="en-US" altLang="en-US" sz="1800" i="0" dirty="0">
                  <a:solidFill>
                    <a:schemeClr val="tx1"/>
                  </a:solidFill>
                </a:rPr>
                <a:t>There is a huge GAP between projected production from existing fields and </a:t>
              </a:r>
              <a:r>
                <a:rPr lang="en-US" altLang="en-US" sz="1800" i="0" dirty="0" smtClean="0">
                  <a:solidFill>
                    <a:schemeClr val="tx1"/>
                  </a:solidFill>
                </a:rPr>
                <a:t>what </a:t>
              </a:r>
              <a:r>
                <a:rPr lang="en-US" altLang="en-US" sz="1800" i="0" dirty="0">
                  <a:solidFill>
                    <a:schemeClr val="tx1"/>
                  </a:solidFill>
                </a:rPr>
                <a:t>needs to </a:t>
              </a:r>
              <a:r>
                <a:rPr lang="en-US" altLang="en-US" sz="1800" i="0" dirty="0" smtClean="0">
                  <a:solidFill>
                    <a:schemeClr val="tx1"/>
                  </a:solidFill>
                </a:rPr>
                <a:t>produced </a:t>
              </a:r>
              <a:r>
                <a:rPr lang="en-US" altLang="en-US" sz="1800" i="0" dirty="0">
                  <a:solidFill>
                    <a:schemeClr val="tx1"/>
                  </a:solidFill>
                </a:rPr>
                <a:t>through 2040 to meet the demand</a:t>
              </a:r>
            </a:p>
          </p:txBody>
        </p:sp>
        <p:pic>
          <p:nvPicPr>
            <p:cNvPr id="3" name="Picture 2"/>
            <p:cNvPicPr>
              <a:picLocks noChangeAspect="1"/>
            </p:cNvPicPr>
            <p:nvPr/>
          </p:nvPicPr>
          <p:blipFill>
            <a:blip r:embed="rId2"/>
            <a:stretch>
              <a:fillRect/>
            </a:stretch>
          </p:blipFill>
          <p:spPr>
            <a:xfrm>
              <a:off x="728662" y="4052887"/>
              <a:ext cx="4467225" cy="2143125"/>
            </a:xfrm>
            <a:prstGeom prst="rect">
              <a:avLst/>
            </a:prstGeom>
          </p:spPr>
        </p:pic>
      </p:grpSp>
      <p:sp>
        <p:nvSpPr>
          <p:cNvPr id="4" name="Slide Number Placeholder 3"/>
          <p:cNvSpPr>
            <a:spLocks noGrp="1"/>
          </p:cNvSpPr>
          <p:nvPr>
            <p:ph type="sldNum" sz="quarter" idx="12"/>
          </p:nvPr>
        </p:nvSpPr>
        <p:spPr/>
        <p:txBody>
          <a:bodyPr/>
          <a:lstStyle/>
          <a:p>
            <a:fld id="{0FB56013-B943-42BA-886F-6F9D4EB85E9D}" type="slidenum">
              <a:rPr lang="en-US" smtClean="0"/>
              <a:t>5</a:t>
            </a:fld>
            <a:endParaRPr lang="en-US"/>
          </a:p>
        </p:txBody>
      </p:sp>
      <p:graphicFrame>
        <p:nvGraphicFramePr>
          <p:cNvPr id="10" name="Object 1"/>
          <p:cNvGraphicFramePr>
            <a:graphicFrameLocks noChangeAspect="1"/>
          </p:cNvGraphicFramePr>
          <p:nvPr>
            <p:extLst>
              <p:ext uri="{D42A27DB-BD31-4B8C-83A1-F6EECF244321}">
                <p14:modId xmlns:p14="http://schemas.microsoft.com/office/powerpoint/2010/main" val="1462379546"/>
              </p:ext>
            </p:extLst>
          </p:nvPr>
        </p:nvGraphicFramePr>
        <p:xfrm>
          <a:off x="475877" y="1358166"/>
          <a:ext cx="2596246" cy="2559175"/>
        </p:xfrm>
        <a:graphic>
          <a:graphicData uri="http://schemas.openxmlformats.org/drawingml/2006/chart">
            <c:chart xmlns:c="http://schemas.openxmlformats.org/drawingml/2006/chart" xmlns:r="http://schemas.openxmlformats.org/officeDocument/2006/relationships" r:id="rId3"/>
          </a:graphicData>
        </a:graphic>
      </p:graphicFrame>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5712" y="3371218"/>
            <a:ext cx="209681" cy="26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1"/>
          <p:cNvSpPr txBox="1">
            <a:spLocks/>
          </p:cNvSpPr>
          <p:nvPr/>
        </p:nvSpPr>
        <p:spPr bwMode="auto">
          <a:xfrm>
            <a:off x="804373" y="3445930"/>
            <a:ext cx="4456880" cy="354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sz="1200" i="1" kern="1200">
                <a:solidFill>
                  <a:schemeClr val="tx1"/>
                </a:solidFill>
                <a:latin typeface="Univers 55" pitchFamily="2" charset="0"/>
                <a:ea typeface="+mn-ea"/>
                <a:cs typeface="Arial" charset="0"/>
              </a:defRPr>
            </a:lvl1pPr>
            <a:lvl2pPr marL="453917" algn="l" rtl="0" fontAlgn="base">
              <a:spcBef>
                <a:spcPct val="0"/>
              </a:spcBef>
              <a:spcAft>
                <a:spcPct val="0"/>
              </a:spcAft>
              <a:defRPr sz="1200" kern="1200">
                <a:solidFill>
                  <a:srgbClr val="007833"/>
                </a:solidFill>
                <a:latin typeface="Univers 55" pitchFamily="2" charset="0"/>
                <a:ea typeface="+mn-ea"/>
                <a:cs typeface="Arial" charset="0"/>
              </a:defRPr>
            </a:lvl2pPr>
            <a:lvl3pPr marL="907826" algn="l" rtl="0" fontAlgn="base">
              <a:spcBef>
                <a:spcPct val="0"/>
              </a:spcBef>
              <a:spcAft>
                <a:spcPct val="0"/>
              </a:spcAft>
              <a:defRPr sz="1200" kern="1200">
                <a:solidFill>
                  <a:srgbClr val="007833"/>
                </a:solidFill>
                <a:latin typeface="Univers 55" pitchFamily="2" charset="0"/>
                <a:ea typeface="+mn-ea"/>
                <a:cs typeface="Arial" charset="0"/>
              </a:defRPr>
            </a:lvl3pPr>
            <a:lvl4pPr marL="1361747" algn="l" rtl="0" fontAlgn="base">
              <a:spcBef>
                <a:spcPct val="0"/>
              </a:spcBef>
              <a:spcAft>
                <a:spcPct val="0"/>
              </a:spcAft>
              <a:defRPr sz="1200" kern="1200">
                <a:solidFill>
                  <a:srgbClr val="007833"/>
                </a:solidFill>
                <a:latin typeface="Univers 55" pitchFamily="2" charset="0"/>
                <a:ea typeface="+mn-ea"/>
                <a:cs typeface="Arial" charset="0"/>
              </a:defRPr>
            </a:lvl4pPr>
            <a:lvl5pPr marL="1815657" algn="l" rtl="0" fontAlgn="base">
              <a:spcBef>
                <a:spcPct val="0"/>
              </a:spcBef>
              <a:spcAft>
                <a:spcPct val="0"/>
              </a:spcAft>
              <a:defRPr sz="1200" kern="1200">
                <a:solidFill>
                  <a:srgbClr val="007833"/>
                </a:solidFill>
                <a:latin typeface="Univers 55" pitchFamily="2" charset="0"/>
                <a:ea typeface="+mn-ea"/>
                <a:cs typeface="Arial" charset="0"/>
              </a:defRPr>
            </a:lvl5pPr>
            <a:lvl6pPr marL="2269568" algn="l" defTabSz="907826" rtl="0" eaLnBrk="1" latinLnBrk="0" hangingPunct="1">
              <a:defRPr sz="1200" kern="1200">
                <a:solidFill>
                  <a:srgbClr val="007833"/>
                </a:solidFill>
                <a:latin typeface="Univers 55" pitchFamily="2" charset="0"/>
                <a:ea typeface="+mn-ea"/>
                <a:cs typeface="Arial" charset="0"/>
              </a:defRPr>
            </a:lvl6pPr>
            <a:lvl7pPr marL="2723488" algn="l" defTabSz="907826" rtl="0" eaLnBrk="1" latinLnBrk="0" hangingPunct="1">
              <a:defRPr sz="1200" kern="1200">
                <a:solidFill>
                  <a:srgbClr val="007833"/>
                </a:solidFill>
                <a:latin typeface="Univers 55" pitchFamily="2" charset="0"/>
                <a:ea typeface="+mn-ea"/>
                <a:cs typeface="Arial" charset="0"/>
              </a:defRPr>
            </a:lvl7pPr>
            <a:lvl8pPr marL="3177405" algn="l" defTabSz="907826" rtl="0" eaLnBrk="1" latinLnBrk="0" hangingPunct="1">
              <a:defRPr sz="1200" kern="1200">
                <a:solidFill>
                  <a:srgbClr val="007833"/>
                </a:solidFill>
                <a:latin typeface="Univers 55" pitchFamily="2" charset="0"/>
                <a:ea typeface="+mn-ea"/>
                <a:cs typeface="Arial" charset="0"/>
              </a:defRPr>
            </a:lvl8pPr>
            <a:lvl9pPr marL="3631310" algn="l" defTabSz="907826" rtl="0" eaLnBrk="1" latinLnBrk="0" hangingPunct="1">
              <a:defRPr sz="1200" kern="1200">
                <a:solidFill>
                  <a:srgbClr val="007833"/>
                </a:solidFill>
                <a:latin typeface="Univers 55" pitchFamily="2" charset="0"/>
                <a:ea typeface="+mn-ea"/>
                <a:cs typeface="Arial" charset="0"/>
              </a:defRPr>
            </a:lvl9pPr>
          </a:lstStyle>
          <a:p>
            <a:r>
              <a:rPr lang="en-US" sz="1000" dirty="0" smtClean="0">
                <a:solidFill>
                  <a:srgbClr val="000000"/>
                </a:solidFill>
              </a:rPr>
              <a:t>BP Energy Outlook 2035</a:t>
            </a:r>
          </a:p>
          <a:p>
            <a:endParaRPr lang="en-US" sz="1600" dirty="0">
              <a:solidFill>
                <a:srgbClr val="000000"/>
              </a:solidFill>
            </a:endParaRPr>
          </a:p>
        </p:txBody>
      </p:sp>
    </p:spTree>
    <p:extLst>
      <p:ext uri="{BB962C8B-B14F-4D97-AF65-F5344CB8AC3E}">
        <p14:creationId xmlns:p14="http://schemas.microsoft.com/office/powerpoint/2010/main" val="3793855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2" y="183299"/>
            <a:ext cx="8229600" cy="891316"/>
          </a:xfrm>
        </p:spPr>
        <p:txBody>
          <a:bodyPr>
            <a:normAutofit/>
          </a:bodyPr>
          <a:lstStyle/>
          <a:p>
            <a:r>
              <a:rPr lang="en-US" sz="3000" dirty="0" smtClean="0">
                <a:effectLst>
                  <a:outerShdw blurRad="50800" dist="38100" dir="2700000" algn="tl" rotWithShape="0">
                    <a:srgbClr val="000000">
                      <a:alpha val="43000"/>
                    </a:srgbClr>
                  </a:outerShdw>
                </a:effectLst>
                <a:latin typeface="+mn-lt"/>
              </a:rPr>
              <a:t>Things to Consider for a First </a:t>
            </a:r>
            <a:r>
              <a:rPr lang="en-US" sz="3000" dirty="0">
                <a:effectLst>
                  <a:outerShdw blurRad="50800" dist="38100" dir="2700000" algn="tl" rotWithShape="0">
                    <a:srgbClr val="000000">
                      <a:alpha val="43000"/>
                    </a:srgbClr>
                  </a:outerShdw>
                </a:effectLst>
                <a:latin typeface="+mn-lt"/>
              </a:rPr>
              <a:t>J</a:t>
            </a:r>
            <a:r>
              <a:rPr lang="en-US" sz="3000" dirty="0" smtClean="0">
                <a:effectLst>
                  <a:outerShdw blurRad="50800" dist="38100" dir="2700000" algn="tl" rotWithShape="0">
                    <a:srgbClr val="000000">
                      <a:alpha val="43000"/>
                    </a:srgbClr>
                  </a:outerShdw>
                </a:effectLst>
                <a:latin typeface="+mn-lt"/>
              </a:rPr>
              <a:t>ob</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355602" y="1173899"/>
            <a:ext cx="8531605" cy="4957525"/>
          </a:xfrm>
        </p:spPr>
        <p:txBody>
          <a:bodyPr>
            <a:noAutofit/>
          </a:bodyPr>
          <a:lstStyle/>
          <a:p>
            <a:pPr marL="457200" indent="-457200"/>
            <a:r>
              <a:rPr lang="en-US" sz="2400" dirty="0">
                <a:solidFill>
                  <a:srgbClr val="FFFFFF"/>
                </a:solidFill>
              </a:rPr>
              <a:t>Salary, vacation, work hours </a:t>
            </a:r>
            <a:endParaRPr lang="en-US" sz="2400" dirty="0" smtClean="0">
              <a:solidFill>
                <a:srgbClr val="FFFFFF"/>
              </a:solidFill>
            </a:endParaRPr>
          </a:p>
          <a:p>
            <a:pPr marL="457200" indent="-457200"/>
            <a:r>
              <a:rPr lang="en-US" sz="2400" i="1" dirty="0" smtClean="0">
                <a:solidFill>
                  <a:srgbClr val="FFFFFF"/>
                </a:solidFill>
              </a:rPr>
              <a:t>Location</a:t>
            </a:r>
            <a:endParaRPr lang="en-US" sz="2400" i="1" dirty="0">
              <a:solidFill>
                <a:srgbClr val="FFFFFF"/>
              </a:solidFill>
            </a:endParaRPr>
          </a:p>
          <a:p>
            <a:pPr marL="457200" indent="-457200"/>
            <a:r>
              <a:rPr lang="en-US" sz="2400" i="1" dirty="0" smtClean="0">
                <a:solidFill>
                  <a:srgbClr val="FFFFFF"/>
                </a:solidFill>
              </a:rPr>
              <a:t>People </a:t>
            </a:r>
            <a:r>
              <a:rPr lang="en-US" sz="2400" i="1" dirty="0">
                <a:solidFill>
                  <a:srgbClr val="FFFFFF"/>
                </a:solidFill>
              </a:rPr>
              <a:t>&amp; </a:t>
            </a:r>
            <a:r>
              <a:rPr lang="en-US" sz="2400" i="1" dirty="0" smtClean="0">
                <a:solidFill>
                  <a:srgbClr val="FFFFFF"/>
                </a:solidFill>
              </a:rPr>
              <a:t>facilities</a:t>
            </a:r>
            <a:endParaRPr lang="en-US" sz="2400" i="1" dirty="0">
              <a:solidFill>
                <a:srgbClr val="FFFFFF"/>
              </a:solidFill>
            </a:endParaRPr>
          </a:p>
          <a:p>
            <a:pPr marL="457200" indent="-457200"/>
            <a:r>
              <a:rPr lang="en-US" sz="2400" i="1" dirty="0" smtClean="0">
                <a:solidFill>
                  <a:srgbClr val="FFFFFF"/>
                </a:solidFill>
              </a:rPr>
              <a:t>Training program </a:t>
            </a:r>
          </a:p>
          <a:p>
            <a:pPr marL="457200" indent="-457200"/>
            <a:r>
              <a:rPr lang="en-US" sz="2400" dirty="0" smtClean="0">
                <a:solidFill>
                  <a:srgbClr val="FFFFFF"/>
                </a:solidFill>
              </a:rPr>
              <a:t>Benefits</a:t>
            </a:r>
            <a:r>
              <a:rPr lang="en-US" sz="2400" dirty="0">
                <a:solidFill>
                  <a:srgbClr val="FFFFFF"/>
                </a:solidFill>
              </a:rPr>
              <a:t>, includes a </a:t>
            </a:r>
            <a:r>
              <a:rPr lang="en-US" sz="2400" dirty="0" smtClean="0">
                <a:solidFill>
                  <a:srgbClr val="FFFFFF"/>
                </a:solidFill>
              </a:rPr>
              <a:t>pension</a:t>
            </a:r>
            <a:endParaRPr lang="en-US" sz="2400" dirty="0">
              <a:solidFill>
                <a:srgbClr val="FFFFFF"/>
              </a:solidFill>
            </a:endParaRPr>
          </a:p>
          <a:p>
            <a:pPr marL="457200" indent="-457200"/>
            <a:r>
              <a:rPr lang="en-US" sz="2400" dirty="0" smtClean="0">
                <a:solidFill>
                  <a:srgbClr val="FFFFFF"/>
                </a:solidFill>
              </a:rPr>
              <a:t>Job </a:t>
            </a:r>
            <a:r>
              <a:rPr lang="en-US" sz="2400" dirty="0">
                <a:solidFill>
                  <a:srgbClr val="FFFFFF"/>
                </a:solidFill>
              </a:rPr>
              <a:t>and work </a:t>
            </a:r>
            <a:r>
              <a:rPr lang="en-US" sz="2400" dirty="0" smtClean="0">
                <a:solidFill>
                  <a:srgbClr val="FFFFFF"/>
                </a:solidFill>
              </a:rPr>
              <a:t>environment (Government, non-profit, Industry, or Academia</a:t>
            </a:r>
            <a:endParaRPr lang="en-US" sz="2400" dirty="0">
              <a:solidFill>
                <a:srgbClr val="FFFFFF"/>
              </a:solidFill>
            </a:endParaRPr>
          </a:p>
          <a:p>
            <a:pPr marL="457200" indent="-457200"/>
            <a:r>
              <a:rPr lang="en-US" sz="2400" dirty="0" smtClean="0">
                <a:solidFill>
                  <a:srgbClr val="FFFFFF"/>
                </a:solidFill>
              </a:rPr>
              <a:t>Stability</a:t>
            </a:r>
          </a:p>
          <a:p>
            <a:pPr marL="457200" indent="-457200"/>
            <a:r>
              <a:rPr lang="en-US" sz="2400" dirty="0" smtClean="0">
                <a:solidFill>
                  <a:srgbClr val="FFFFFF"/>
                </a:solidFill>
              </a:rPr>
              <a:t>Bureaucracy</a:t>
            </a:r>
            <a:endParaRPr lang="en-US" sz="2400" dirty="0">
              <a:solidFill>
                <a:srgbClr val="FFFFFF"/>
              </a:solidFill>
            </a:endParaRPr>
          </a:p>
          <a:p>
            <a:pPr marL="457200" indent="-457200"/>
            <a:r>
              <a:rPr lang="en-US" sz="2400" dirty="0" smtClean="0">
                <a:solidFill>
                  <a:srgbClr val="FFFFFF"/>
                </a:solidFill>
              </a:rPr>
              <a:t>Initial assignment</a:t>
            </a:r>
            <a:endParaRPr lang="en-US" sz="2400" dirty="0">
              <a:solidFill>
                <a:srgbClr val="FFFFFF"/>
              </a:solidFill>
            </a:endParaRPr>
          </a:p>
          <a:p>
            <a:pPr marL="457200" indent="-457200"/>
            <a:r>
              <a:rPr lang="en-US" sz="2400" i="1" dirty="0" smtClean="0">
                <a:solidFill>
                  <a:srgbClr val="FFFFFF"/>
                </a:solidFill>
              </a:rPr>
              <a:t>Opportunities </a:t>
            </a:r>
            <a:r>
              <a:rPr lang="en-US" sz="2400" i="1" dirty="0">
                <a:solidFill>
                  <a:srgbClr val="FFFFFF"/>
                </a:solidFill>
              </a:rPr>
              <a:t>to grow/move </a:t>
            </a:r>
          </a:p>
        </p:txBody>
      </p:sp>
    </p:spTree>
    <p:extLst>
      <p:ext uri="{BB962C8B-B14F-4D97-AF65-F5344CB8AC3E}">
        <p14:creationId xmlns:p14="http://schemas.microsoft.com/office/powerpoint/2010/main" val="6180462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Big vs. Small Companies</a:t>
            </a:r>
          </a:p>
        </p:txBody>
      </p:sp>
      <p:sp>
        <p:nvSpPr>
          <p:cNvPr id="55300" name="Rectangle 3"/>
          <p:cNvSpPr>
            <a:spLocks noGrp="1" noChangeArrowheads="1"/>
          </p:cNvSpPr>
          <p:nvPr>
            <p:ph type="body" idx="1"/>
          </p:nvPr>
        </p:nvSpPr>
        <p:spPr>
          <a:xfrm>
            <a:off x="620713" y="1466850"/>
            <a:ext cx="3941762" cy="4114800"/>
          </a:xfrm>
        </p:spPr>
        <p:txBody>
          <a:bodyPr>
            <a:normAutofit fontScale="85000" lnSpcReduction="20000"/>
          </a:bodyPr>
          <a:lstStyle/>
          <a:p>
            <a:pPr marL="0" indent="0">
              <a:buFontTx/>
              <a:buNone/>
            </a:pPr>
            <a:r>
              <a:rPr lang="en-US" altLang="en-US" sz="3300" dirty="0" smtClean="0">
                <a:solidFill>
                  <a:srgbClr val="FFFFCC"/>
                </a:solidFill>
              </a:rPr>
              <a:t>A BIG company</a:t>
            </a:r>
          </a:p>
          <a:p>
            <a:pPr marL="465138" lvl="1" indent="-292100"/>
            <a:r>
              <a:rPr lang="en-US" altLang="en-US" dirty="0" smtClean="0"/>
              <a:t>Competition is great</a:t>
            </a:r>
          </a:p>
          <a:p>
            <a:pPr marL="465138" lvl="1" indent="-292100"/>
            <a:r>
              <a:rPr lang="en-US" altLang="en-US" dirty="0" smtClean="0"/>
              <a:t>Work with great minds</a:t>
            </a:r>
          </a:p>
          <a:p>
            <a:pPr marL="465138" lvl="1" indent="-292100"/>
            <a:r>
              <a:rPr lang="en-US" altLang="en-US" dirty="0" smtClean="0"/>
              <a:t>Pressure to perform</a:t>
            </a:r>
          </a:p>
          <a:p>
            <a:pPr marL="465138" lvl="1" indent="-292100"/>
            <a:r>
              <a:rPr lang="en-US" altLang="en-US" dirty="0" smtClean="0"/>
              <a:t>Can specialize</a:t>
            </a:r>
          </a:p>
          <a:p>
            <a:pPr marL="465138" lvl="1" indent="-292100"/>
            <a:r>
              <a:rPr lang="en-US" altLang="en-US" dirty="0" smtClean="0"/>
              <a:t>Able to shift a lot </a:t>
            </a:r>
          </a:p>
          <a:p>
            <a:pPr marL="173038" lvl="1" indent="0">
              <a:buNone/>
            </a:pPr>
            <a:endParaRPr lang="en-US" altLang="en-US" dirty="0" smtClean="0"/>
          </a:p>
          <a:p>
            <a:pPr marL="465138" lvl="1" indent="-292100"/>
            <a:r>
              <a:rPr lang="en-US" altLang="en-US" dirty="0" smtClean="0"/>
              <a:t>May rank below average</a:t>
            </a:r>
          </a:p>
          <a:p>
            <a:pPr marL="465138" lvl="1" indent="-292100"/>
            <a:r>
              <a:rPr lang="en-US" altLang="en-US" dirty="0" smtClean="0"/>
              <a:t>No special treatment</a:t>
            </a:r>
          </a:p>
          <a:p>
            <a:pPr marL="465138" lvl="1" indent="-292100"/>
            <a:r>
              <a:rPr lang="en-US" altLang="en-US" dirty="0" smtClean="0"/>
              <a:t>Mega-bureaucracy </a:t>
            </a:r>
          </a:p>
        </p:txBody>
      </p:sp>
      <p:sp>
        <p:nvSpPr>
          <p:cNvPr id="7" name="Rectangle 3"/>
          <p:cNvSpPr txBox="1">
            <a:spLocks noChangeArrowheads="1"/>
          </p:cNvSpPr>
          <p:nvPr/>
        </p:nvSpPr>
        <p:spPr>
          <a:xfrm>
            <a:off x="4745038" y="1466850"/>
            <a:ext cx="3941762" cy="4114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altLang="en-US" sz="3300" dirty="0" smtClean="0">
                <a:solidFill>
                  <a:srgbClr val="FFFFCC"/>
                </a:solidFill>
              </a:rPr>
              <a:t>A SMALL company</a:t>
            </a:r>
          </a:p>
          <a:p>
            <a:pPr marL="465138" lvl="1" indent="-292100"/>
            <a:r>
              <a:rPr lang="en-US" altLang="en-US" dirty="0"/>
              <a:t>Competition is still high</a:t>
            </a:r>
          </a:p>
          <a:p>
            <a:pPr marL="465138" lvl="1" indent="-292100"/>
            <a:r>
              <a:rPr lang="en-US" altLang="en-US" dirty="0"/>
              <a:t>Work more friendly</a:t>
            </a:r>
          </a:p>
          <a:p>
            <a:pPr marL="465138" lvl="1" indent="-292100"/>
            <a:r>
              <a:rPr lang="en-US" altLang="en-US" dirty="0"/>
              <a:t>A bit less pressure</a:t>
            </a:r>
          </a:p>
          <a:p>
            <a:pPr marL="465138" lvl="1" indent="-292100"/>
            <a:r>
              <a:rPr lang="en-US" altLang="en-US" dirty="0"/>
              <a:t>Jack of all trades</a:t>
            </a:r>
          </a:p>
          <a:p>
            <a:pPr marL="465138" lvl="1" indent="-292100"/>
            <a:r>
              <a:rPr lang="en-US" altLang="en-US" dirty="0"/>
              <a:t>Not much latitude </a:t>
            </a:r>
          </a:p>
          <a:p>
            <a:pPr marL="465138" lvl="1" indent="-292100"/>
            <a:endParaRPr lang="en-US" altLang="en-US" dirty="0"/>
          </a:p>
          <a:p>
            <a:pPr marL="465138" lvl="1" indent="-292100"/>
            <a:r>
              <a:rPr lang="en-US" altLang="en-US" dirty="0"/>
              <a:t>May rank above average</a:t>
            </a:r>
          </a:p>
          <a:p>
            <a:pPr marL="465138" lvl="1" indent="-292100"/>
            <a:r>
              <a:rPr lang="en-US" altLang="en-US" dirty="0"/>
              <a:t>Individual rewards</a:t>
            </a:r>
          </a:p>
          <a:p>
            <a:pPr marL="465138" lvl="1" indent="-292100"/>
            <a:r>
              <a:rPr lang="en-US" altLang="en-US" dirty="0"/>
              <a:t>Less bureaucracy </a:t>
            </a:r>
          </a:p>
        </p:txBody>
      </p:sp>
    </p:spTree>
    <p:extLst>
      <p:ext uri="{BB962C8B-B14F-4D97-AF65-F5344CB8AC3E}">
        <p14:creationId xmlns:p14="http://schemas.microsoft.com/office/powerpoint/2010/main" val="37377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What If I Graduate Soon?</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523875" y="1400176"/>
            <a:ext cx="8229600" cy="685800"/>
          </a:xfrm>
        </p:spPr>
        <p:txBody>
          <a:bodyPr>
            <a:normAutofit/>
          </a:bodyPr>
          <a:lstStyle/>
          <a:p>
            <a:pPr marL="0" indent="0">
              <a:buNone/>
            </a:pPr>
            <a:r>
              <a:rPr lang="en-US" sz="2800" dirty="0" smtClean="0"/>
              <a:t>A Two-Pronged Strategy </a:t>
            </a:r>
            <a:endParaRPr lang="en-US" sz="2800" dirty="0"/>
          </a:p>
        </p:txBody>
      </p:sp>
      <p:sp>
        <p:nvSpPr>
          <p:cNvPr id="5" name="Rectangle 3"/>
          <p:cNvSpPr txBox="1">
            <a:spLocks noChangeArrowheads="1"/>
          </p:cNvSpPr>
          <p:nvPr/>
        </p:nvSpPr>
        <p:spPr>
          <a:xfrm>
            <a:off x="620713" y="2200274"/>
            <a:ext cx="3951287" cy="338137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3300" b="1" dirty="0" smtClean="0"/>
              <a:t>E</a:t>
            </a:r>
            <a:r>
              <a:rPr lang="en-US" altLang="en-US" sz="2400" b="1" dirty="0" smtClean="0"/>
              <a:t>NERGY </a:t>
            </a:r>
            <a:r>
              <a:rPr lang="en-US" altLang="en-US" sz="3300" b="1" dirty="0" smtClean="0"/>
              <a:t>I</a:t>
            </a:r>
            <a:r>
              <a:rPr lang="en-US" altLang="en-US" sz="2400" b="1" dirty="0" smtClean="0"/>
              <a:t>NDUSTRY</a:t>
            </a:r>
          </a:p>
          <a:p>
            <a:pPr marL="228600" lvl="1" indent="-228600">
              <a:buNone/>
            </a:pPr>
            <a:r>
              <a:rPr lang="en-US" altLang="en-US" sz="2000" dirty="0" smtClean="0"/>
              <a:t>Market yourself to industry</a:t>
            </a:r>
          </a:p>
          <a:p>
            <a:pPr marL="457200" lvl="1" indent="-228600"/>
            <a:r>
              <a:rPr lang="en-US" altLang="en-US" sz="2000" dirty="0" smtClean="0"/>
              <a:t>Apply online</a:t>
            </a:r>
          </a:p>
          <a:p>
            <a:pPr marL="457200" lvl="1" indent="-228600"/>
            <a:r>
              <a:rPr lang="en-US" altLang="en-US" sz="2000" dirty="0" smtClean="0"/>
              <a:t>Polish CV</a:t>
            </a:r>
          </a:p>
          <a:p>
            <a:pPr marL="457200" lvl="1" indent="-228600"/>
            <a:r>
              <a:rPr lang="en-US" altLang="en-US" sz="2000" dirty="0" smtClean="0"/>
              <a:t>Prepare poster</a:t>
            </a:r>
          </a:p>
          <a:p>
            <a:pPr marL="457200" lvl="1" indent="-228600"/>
            <a:r>
              <a:rPr lang="en-US" altLang="en-US" sz="2000" dirty="0" smtClean="0"/>
              <a:t>Present at Expos</a:t>
            </a:r>
          </a:p>
          <a:p>
            <a:pPr marL="457200" lvl="1" indent="-228600"/>
            <a:r>
              <a:rPr lang="en-US" altLang="en-US" sz="2000" dirty="0" smtClean="0"/>
              <a:t>Interview when possible</a:t>
            </a:r>
          </a:p>
          <a:p>
            <a:pPr marL="457200" lvl="1" indent="-228600"/>
            <a:r>
              <a:rPr lang="en-US" altLang="en-US" sz="2000" dirty="0" smtClean="0"/>
              <a:t>Network</a:t>
            </a:r>
          </a:p>
          <a:p>
            <a:pPr marL="457200" lvl="1" indent="-228600"/>
            <a:r>
              <a:rPr lang="en-US" altLang="en-US" sz="2000" dirty="0" smtClean="0"/>
              <a:t>Attend professional society meetings</a:t>
            </a:r>
          </a:p>
          <a:p>
            <a:pPr marL="457200" lvl="1" indent="-228600"/>
            <a:r>
              <a:rPr lang="en-US" altLang="en-US" sz="2000" dirty="0" smtClean="0"/>
              <a:t>Be seen, shake hands, etc.</a:t>
            </a:r>
          </a:p>
          <a:p>
            <a:pPr marL="457200" lvl="1" indent="-228600"/>
            <a:endParaRPr lang="en-US" altLang="en-US" dirty="0" smtClean="0"/>
          </a:p>
        </p:txBody>
      </p:sp>
      <p:sp>
        <p:nvSpPr>
          <p:cNvPr id="6" name="Rectangle 3"/>
          <p:cNvSpPr txBox="1">
            <a:spLocks noChangeArrowheads="1"/>
          </p:cNvSpPr>
          <p:nvPr/>
        </p:nvSpPr>
        <p:spPr>
          <a:xfrm>
            <a:off x="4629150" y="2200274"/>
            <a:ext cx="3951287" cy="33813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3300" b="1" dirty="0" smtClean="0"/>
              <a:t>O</a:t>
            </a:r>
            <a:r>
              <a:rPr lang="en-US" altLang="en-US" sz="2400" b="1" dirty="0" smtClean="0"/>
              <a:t>THER </a:t>
            </a:r>
            <a:r>
              <a:rPr lang="en-US" altLang="en-US" sz="3300" b="1" dirty="0" smtClean="0"/>
              <a:t>I</a:t>
            </a:r>
            <a:r>
              <a:rPr lang="en-US" altLang="en-US" sz="2400" b="1" dirty="0" smtClean="0"/>
              <a:t>NDUSTRIES</a:t>
            </a:r>
          </a:p>
          <a:p>
            <a:pPr marL="228600" lvl="1" indent="-171450">
              <a:buNone/>
            </a:pPr>
            <a:r>
              <a:rPr lang="en-US" altLang="en-US" sz="2100" dirty="0" smtClean="0"/>
              <a:t>Market yourself as: </a:t>
            </a:r>
          </a:p>
          <a:p>
            <a:pPr marL="457200" lvl="1" indent="-228600"/>
            <a:r>
              <a:rPr lang="en-US" altLang="en-US" sz="2100" dirty="0" smtClean="0"/>
              <a:t>An accomplished scientist</a:t>
            </a:r>
          </a:p>
          <a:p>
            <a:pPr marL="457200" lvl="1" indent="-228600"/>
            <a:r>
              <a:rPr lang="en-US" altLang="en-US" sz="2100" dirty="0" smtClean="0"/>
              <a:t>A skilled data analyst </a:t>
            </a:r>
          </a:p>
          <a:p>
            <a:pPr marL="457200" lvl="1" indent="-228600"/>
            <a:r>
              <a:rPr lang="en-US" altLang="en-US" sz="2100" dirty="0" smtClean="0"/>
              <a:t>Highly computer literate</a:t>
            </a:r>
          </a:p>
          <a:p>
            <a:pPr marL="457200" lvl="1" indent="-228600"/>
            <a:r>
              <a:rPr lang="en-US" altLang="en-US" sz="2100" dirty="0" smtClean="0"/>
              <a:t>An educator</a:t>
            </a:r>
          </a:p>
          <a:p>
            <a:pPr marL="457200" lvl="1" indent="-228600">
              <a:tabLst>
                <a:tab pos="688975" algn="l"/>
              </a:tabLst>
            </a:pPr>
            <a:r>
              <a:rPr lang="en-US" altLang="en-US" sz="2100" dirty="0" smtClean="0"/>
              <a:t>Someone interested in 	business &amp; finance</a:t>
            </a:r>
          </a:p>
          <a:p>
            <a:pPr marL="457200" lvl="1" indent="-228600">
              <a:tabLst>
                <a:tab pos="688975" algn="l"/>
              </a:tabLst>
            </a:pPr>
            <a:r>
              <a:rPr lang="en-US" altLang="en-US" sz="2100" dirty="0" smtClean="0"/>
              <a:t>Other skills and areas of 	interest you have acquired</a:t>
            </a:r>
          </a:p>
        </p:txBody>
      </p:sp>
    </p:spTree>
    <p:extLst>
      <p:ext uri="{BB962C8B-B14F-4D97-AF65-F5344CB8AC3E}">
        <p14:creationId xmlns:p14="http://schemas.microsoft.com/office/powerpoint/2010/main" val="713305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GI-Logo-Tagline-Digital-Outlines-WhiteLetters-RGB.eps"/>
          <p:cNvPicPr>
            <a:picLocks noChangeAspect="1"/>
          </p:cNvPicPr>
          <p:nvPr/>
        </p:nvPicPr>
        <p:blipFill>
          <a:blip r:embed="rId3" cstate="print"/>
          <a:stretch>
            <a:fillRect/>
          </a:stretch>
        </p:blipFill>
        <p:spPr>
          <a:xfrm>
            <a:off x="7620000" y="6248400"/>
            <a:ext cx="1365183" cy="457200"/>
          </a:xfrm>
          <a:prstGeom prst="rect">
            <a:avLst/>
          </a:prstGeom>
        </p:spPr>
      </p:pic>
      <p:sp>
        <p:nvSpPr>
          <p:cNvPr id="2" name="Title 1"/>
          <p:cNvSpPr>
            <a:spLocks noGrp="1"/>
          </p:cNvSpPr>
          <p:nvPr>
            <p:ph type="title"/>
          </p:nvPr>
        </p:nvSpPr>
        <p:spPr>
          <a:xfrm>
            <a:off x="228600" y="30927"/>
            <a:ext cx="8686800" cy="1066800"/>
          </a:xfrm>
        </p:spPr>
        <p:txBody>
          <a:bodyPr>
            <a:noAutofit/>
          </a:bodyPr>
          <a:lstStyle/>
          <a:p>
            <a:pPr algn="ctr"/>
            <a:r>
              <a:rPr lang="en-US" sz="3000" dirty="0" smtClean="0">
                <a:solidFill>
                  <a:srgbClr val="FFFFFF"/>
                </a:solidFill>
                <a:effectLst>
                  <a:outerShdw blurRad="38100" dist="38100" dir="2700000" algn="tl">
                    <a:srgbClr val="000000">
                      <a:alpha val="43137"/>
                    </a:srgbClr>
                  </a:outerShdw>
                </a:effectLst>
                <a:latin typeface="+mn-lt"/>
              </a:rPr>
              <a:t>Attrition, Growth and Replacement</a:t>
            </a:r>
            <a:br>
              <a:rPr lang="en-US" sz="3000" dirty="0" smtClean="0">
                <a:solidFill>
                  <a:srgbClr val="FFFFFF"/>
                </a:solidFill>
                <a:effectLst>
                  <a:outerShdw blurRad="38100" dist="38100" dir="2700000" algn="tl">
                    <a:srgbClr val="000000">
                      <a:alpha val="43137"/>
                    </a:srgbClr>
                  </a:outerShdw>
                </a:effectLst>
                <a:latin typeface="+mn-lt"/>
              </a:rPr>
            </a:br>
            <a:r>
              <a:rPr lang="en-US" sz="3000" dirty="0" smtClean="0">
                <a:solidFill>
                  <a:srgbClr val="FFFFFF"/>
                </a:solidFill>
                <a:effectLst>
                  <a:outerShdw blurRad="38100" dist="38100" dir="2700000" algn="tl">
                    <a:srgbClr val="000000">
                      <a:alpha val="43137"/>
                    </a:srgbClr>
                  </a:outerShdw>
                </a:effectLst>
                <a:latin typeface="+mn-lt"/>
              </a:rPr>
              <a:t>in the next 10 years in the U.S.</a:t>
            </a:r>
            <a:endParaRPr lang="en-US" sz="3000" dirty="0">
              <a:solidFill>
                <a:srgbClr val="FFFFFF"/>
              </a:solidFill>
              <a:effectLst>
                <a:outerShdw blurRad="38100" dist="38100" dir="2700000" algn="tl">
                  <a:srgbClr val="000000">
                    <a:alpha val="43137"/>
                  </a:srgbClr>
                </a:outerShdw>
              </a:effectLst>
              <a:latin typeface="+mn-lt"/>
            </a:endParaRPr>
          </a:p>
        </p:txBody>
      </p:sp>
      <p:sp>
        <p:nvSpPr>
          <p:cNvPr id="13" name="Rectangle 12"/>
          <p:cNvSpPr/>
          <p:nvPr/>
        </p:nvSpPr>
        <p:spPr>
          <a:xfrm>
            <a:off x="381000" y="1219200"/>
            <a:ext cx="5514971" cy="817531"/>
          </a:xfrm>
          <a:prstGeom prst="rect">
            <a:avLst/>
          </a:prstGeom>
        </p:spPr>
        <p:txBody>
          <a:bodyPr wrap="none">
            <a:spAutoFit/>
          </a:bodyPr>
          <a:lstStyle/>
          <a:p>
            <a:pPr marL="365760" lvl="0" indent="-256032">
              <a:lnSpc>
                <a:spcPct val="150000"/>
              </a:lnSpc>
              <a:spcBef>
                <a:spcPts val="600"/>
              </a:spcBef>
              <a:buClr>
                <a:schemeClr val="accent1"/>
              </a:buClr>
              <a:buSzPct val="68000"/>
              <a:defRPr/>
            </a:pPr>
            <a:r>
              <a:rPr lang="en-US" sz="3600" b="1" dirty="0" smtClean="0">
                <a:effectLst>
                  <a:outerShdw blurRad="38100" dist="38100" dir="2700000" algn="tl">
                    <a:srgbClr val="000000">
                      <a:alpha val="43137"/>
                    </a:srgbClr>
                  </a:outerShdw>
                </a:effectLst>
                <a:latin typeface="Arial Narrow" pitchFamily="34" charset="0"/>
              </a:rPr>
              <a:t>297,000 </a:t>
            </a:r>
            <a:r>
              <a:rPr lang="en-US" sz="2000" dirty="0" smtClean="0">
                <a:effectLst>
                  <a:outerShdw blurRad="38100" dist="38100" dir="2700000" algn="tl">
                    <a:srgbClr val="000000">
                      <a:alpha val="43137"/>
                    </a:srgbClr>
                  </a:outerShdw>
                </a:effectLst>
                <a:latin typeface="Arial Narrow" pitchFamily="34" charset="0"/>
              </a:rPr>
              <a:t>geoscience jobs </a:t>
            </a:r>
            <a:r>
              <a:rPr lang="en-US" sz="2800" b="1" dirty="0" smtClean="0">
                <a:effectLst>
                  <a:outerShdw blurRad="38100" dist="38100" dir="2700000" algn="tl">
                    <a:srgbClr val="000000">
                      <a:alpha val="43137"/>
                    </a:srgbClr>
                  </a:outerShdw>
                </a:effectLst>
                <a:latin typeface="Arial Narrow" pitchFamily="34" charset="0"/>
              </a:rPr>
              <a:t>exist today </a:t>
            </a:r>
            <a:r>
              <a:rPr lang="en-US" sz="2000" dirty="0" smtClean="0">
                <a:latin typeface="Arial Narrow" pitchFamily="34" charset="0"/>
              </a:rPr>
              <a:t>(BLS)</a:t>
            </a:r>
          </a:p>
        </p:txBody>
      </p:sp>
      <p:sp>
        <p:nvSpPr>
          <p:cNvPr id="15" name="Rectangle 14"/>
          <p:cNvSpPr/>
          <p:nvPr/>
        </p:nvSpPr>
        <p:spPr>
          <a:xfrm>
            <a:off x="341031" y="2200870"/>
            <a:ext cx="6253956" cy="646331"/>
          </a:xfrm>
          <a:prstGeom prst="rect">
            <a:avLst/>
          </a:prstGeom>
        </p:spPr>
        <p:txBody>
          <a:bodyPr wrap="none">
            <a:spAutoFit/>
          </a:bodyPr>
          <a:lstStyle/>
          <a:p>
            <a:pPr marL="365760" lvl="0" indent="-256032">
              <a:spcBef>
                <a:spcPts val="600"/>
              </a:spcBef>
              <a:buClr>
                <a:schemeClr val="accent1"/>
              </a:buClr>
              <a:buSzPct val="68000"/>
              <a:defRPr/>
            </a:pPr>
            <a:r>
              <a:rPr lang="en-US" sz="3600" b="1" dirty="0" smtClean="0">
                <a:effectLst>
                  <a:outerShdw blurRad="38100" dist="38100" dir="2700000" algn="tl">
                    <a:srgbClr val="000000">
                      <a:alpha val="43137"/>
                    </a:srgbClr>
                  </a:outerShdw>
                </a:effectLst>
                <a:latin typeface="Arial Narrow" pitchFamily="34" charset="0"/>
              </a:rPr>
              <a:t>143,000 </a:t>
            </a:r>
            <a:r>
              <a:rPr lang="en-US" sz="2000" dirty="0" smtClean="0">
                <a:solidFill>
                  <a:schemeClr val="tx1">
                    <a:lumMod val="75000"/>
                    <a:lumOff val="25000"/>
                  </a:schemeClr>
                </a:solidFill>
                <a:latin typeface="Arial Narrow" pitchFamily="34" charset="0"/>
              </a:rPr>
              <a:t>geoscientists expected to </a:t>
            </a:r>
            <a:r>
              <a:rPr lang="en-US" sz="2800" b="1" dirty="0" smtClean="0">
                <a:effectLst>
                  <a:outerShdw blurRad="38100" dist="38100" dir="2700000" algn="tl">
                    <a:srgbClr val="000000">
                      <a:alpha val="43137"/>
                    </a:srgbClr>
                  </a:outerShdw>
                </a:effectLst>
                <a:latin typeface="Arial Narrow" pitchFamily="34" charset="0"/>
              </a:rPr>
              <a:t>retire </a:t>
            </a:r>
            <a:r>
              <a:rPr lang="en-US" sz="2000" dirty="0" smtClean="0">
                <a:latin typeface="Arial Narrow" pitchFamily="34" charset="0"/>
              </a:rPr>
              <a:t>by 2022 (AGI)</a:t>
            </a:r>
            <a:endParaRPr lang="en-US" sz="2800" dirty="0" smtClean="0">
              <a:latin typeface="Arial Narrow" pitchFamily="34" charset="0"/>
            </a:endParaRPr>
          </a:p>
        </p:txBody>
      </p:sp>
      <p:sp>
        <p:nvSpPr>
          <p:cNvPr id="16" name="Rectangle 15"/>
          <p:cNvSpPr/>
          <p:nvPr/>
        </p:nvSpPr>
        <p:spPr>
          <a:xfrm>
            <a:off x="407619" y="2734270"/>
            <a:ext cx="5415585" cy="923330"/>
          </a:xfrm>
          <a:prstGeom prst="rect">
            <a:avLst/>
          </a:prstGeom>
        </p:spPr>
        <p:txBody>
          <a:bodyPr wrap="none">
            <a:spAutoFit/>
          </a:bodyPr>
          <a:lstStyle/>
          <a:p>
            <a:pPr marL="365760" lvl="0" indent="-256032">
              <a:lnSpc>
                <a:spcPct val="150000"/>
              </a:lnSpc>
              <a:spcBef>
                <a:spcPts val="600"/>
              </a:spcBef>
              <a:buClr>
                <a:schemeClr val="accent1"/>
              </a:buClr>
              <a:buSzPct val="68000"/>
              <a:defRPr/>
            </a:pPr>
            <a:r>
              <a:rPr lang="en-US" sz="3600" b="1" dirty="0" smtClean="0">
                <a:effectLst>
                  <a:outerShdw blurRad="38100" dist="38100" dir="2700000" algn="tl">
                    <a:srgbClr val="000000">
                      <a:alpha val="43137"/>
                    </a:srgbClr>
                  </a:outerShdw>
                </a:effectLst>
                <a:latin typeface="Arial Narrow" pitchFamily="34" charset="0"/>
              </a:rPr>
              <a:t>43,000</a:t>
            </a:r>
            <a:r>
              <a:rPr lang="en-US" sz="2400" b="1" dirty="0" smtClean="0">
                <a:effectLst>
                  <a:outerShdw blurRad="38100" dist="38100" dir="2700000" algn="tl">
                    <a:srgbClr val="000000">
                      <a:alpha val="43137"/>
                    </a:srgbClr>
                  </a:outerShdw>
                </a:effectLst>
                <a:latin typeface="Arial Narrow" pitchFamily="34" charset="0"/>
              </a:rPr>
              <a:t> </a:t>
            </a:r>
            <a:r>
              <a:rPr lang="en-US" sz="2000" dirty="0" smtClean="0">
                <a:solidFill>
                  <a:schemeClr val="tx1">
                    <a:lumMod val="75000"/>
                    <a:lumOff val="25000"/>
                  </a:schemeClr>
                </a:solidFill>
                <a:latin typeface="Arial Narrow" pitchFamily="34" charset="0"/>
              </a:rPr>
              <a:t>geoscience job </a:t>
            </a:r>
            <a:r>
              <a:rPr lang="en-US" sz="2800" b="1" dirty="0" smtClean="0">
                <a:effectLst>
                  <a:outerShdw blurRad="38100" dist="38100" dir="2700000" algn="tl">
                    <a:srgbClr val="000000">
                      <a:alpha val="43137"/>
                    </a:srgbClr>
                  </a:outerShdw>
                </a:effectLst>
                <a:latin typeface="Arial Narrow" pitchFamily="34" charset="0"/>
              </a:rPr>
              <a:t>growth</a:t>
            </a:r>
            <a:r>
              <a:rPr lang="en-US" sz="3600" b="1" dirty="0" smtClean="0">
                <a:latin typeface="Arial Narrow" pitchFamily="34" charset="0"/>
              </a:rPr>
              <a:t> </a:t>
            </a:r>
            <a:r>
              <a:rPr lang="en-US" sz="2000" dirty="0" smtClean="0">
                <a:solidFill>
                  <a:schemeClr val="tx1">
                    <a:lumMod val="75000"/>
                    <a:lumOff val="25000"/>
                  </a:schemeClr>
                </a:solidFill>
                <a:latin typeface="Arial Narrow" pitchFamily="34" charset="0"/>
              </a:rPr>
              <a:t>by 2022 (BLS)</a:t>
            </a:r>
          </a:p>
        </p:txBody>
      </p:sp>
      <p:cxnSp>
        <p:nvCxnSpPr>
          <p:cNvPr id="19" name="Straight Connector 18"/>
          <p:cNvCxnSpPr/>
          <p:nvPr/>
        </p:nvCxnSpPr>
        <p:spPr>
          <a:xfrm>
            <a:off x="152400" y="2112931"/>
            <a:ext cx="58674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0" y="3429000"/>
            <a:ext cx="8256219" cy="1831271"/>
          </a:xfrm>
          <a:prstGeom prst="rect">
            <a:avLst/>
          </a:prstGeom>
        </p:spPr>
        <p:txBody>
          <a:bodyPr wrap="square">
            <a:spAutoFit/>
          </a:bodyPr>
          <a:lstStyle/>
          <a:p>
            <a:pPr marL="365760" lvl="0" indent="-256032">
              <a:lnSpc>
                <a:spcPct val="150000"/>
              </a:lnSpc>
              <a:spcBef>
                <a:spcPts val="600"/>
              </a:spcBef>
              <a:buClr>
                <a:schemeClr val="accent1"/>
              </a:buClr>
              <a:buSzPct val="68000"/>
              <a:defRPr/>
            </a:pPr>
            <a:r>
              <a:rPr lang="en-US" sz="3600" b="1" dirty="0" smtClean="0">
                <a:effectLst>
                  <a:outerShdw blurRad="38100" dist="38100" dir="2700000" algn="tl">
                    <a:srgbClr val="000000">
                      <a:alpha val="43137"/>
                    </a:srgbClr>
                  </a:outerShdw>
                </a:effectLst>
                <a:latin typeface="Arial Narrow" pitchFamily="34" charset="0"/>
              </a:rPr>
              <a:t>16,000</a:t>
            </a:r>
            <a:r>
              <a:rPr lang="en-US" b="1" dirty="0" smtClean="0">
                <a:latin typeface="Arial Narrow" pitchFamily="34" charset="0"/>
              </a:rPr>
              <a:t>  </a:t>
            </a:r>
            <a:r>
              <a:rPr lang="en-US" sz="2800" b="1" dirty="0" smtClean="0">
                <a:effectLst>
                  <a:outerShdw blurRad="38100" dist="38100" dir="2700000" algn="tl">
                    <a:srgbClr val="000000">
                      <a:alpha val="43137"/>
                    </a:srgbClr>
                  </a:outerShdw>
                </a:effectLst>
                <a:latin typeface="Arial Narrow" pitchFamily="34" charset="0"/>
              </a:rPr>
              <a:t>new MS/PhD + </a:t>
            </a:r>
            <a:r>
              <a:rPr lang="en-US" sz="3600" b="1" dirty="0" smtClean="0">
                <a:effectLst>
                  <a:outerShdw blurRad="38100" dist="38100" dir="2700000" algn="tl">
                    <a:srgbClr val="000000">
                      <a:alpha val="43137"/>
                    </a:srgbClr>
                  </a:outerShdw>
                </a:effectLst>
                <a:latin typeface="Arial Narrow" pitchFamily="34" charset="0"/>
              </a:rPr>
              <a:t>35,000</a:t>
            </a:r>
            <a:r>
              <a:rPr lang="en-US" sz="2800" b="1" dirty="0" smtClean="0">
                <a:effectLst>
                  <a:outerShdw blurRad="38100" dist="38100" dir="2700000" algn="tl">
                    <a:srgbClr val="000000">
                      <a:alpha val="43137"/>
                    </a:srgbClr>
                  </a:outerShdw>
                </a:effectLst>
                <a:latin typeface="Arial Narrow" pitchFamily="34" charset="0"/>
              </a:rPr>
              <a:t> BS/BA graduates </a:t>
            </a:r>
            <a:r>
              <a:rPr lang="en-US" sz="2000" dirty="0" smtClean="0">
                <a:latin typeface="Arial Narrow" pitchFamily="34" charset="0"/>
              </a:rPr>
              <a:t>(AGI)</a:t>
            </a:r>
            <a:endParaRPr lang="en-US" sz="2000" dirty="0" smtClean="0">
              <a:solidFill>
                <a:schemeClr val="tx1">
                  <a:lumMod val="75000"/>
                  <a:lumOff val="25000"/>
                </a:schemeClr>
              </a:solidFill>
              <a:latin typeface="Arial Narrow" pitchFamily="34" charset="0"/>
            </a:endParaRPr>
          </a:p>
          <a:p>
            <a:pPr marL="365760" lvl="0" indent="-256032">
              <a:lnSpc>
                <a:spcPct val="150000"/>
              </a:lnSpc>
              <a:spcBef>
                <a:spcPts val="600"/>
              </a:spcBef>
              <a:buClr>
                <a:schemeClr val="accent1"/>
              </a:buClr>
              <a:buSzPct val="68000"/>
              <a:defRPr/>
            </a:pPr>
            <a:r>
              <a:rPr lang="en-US" sz="2800" b="1" dirty="0" smtClean="0">
                <a:effectLst>
                  <a:outerShdw blurRad="38100" dist="38100" dir="2700000" algn="tl">
                    <a:srgbClr val="000000">
                      <a:alpha val="43137"/>
                    </a:srgbClr>
                  </a:outerShdw>
                </a:effectLst>
                <a:latin typeface="Arial Narrow" pitchFamily="34" charset="0"/>
              </a:rPr>
              <a:t> </a:t>
            </a:r>
            <a:r>
              <a:rPr lang="en-US" sz="3600" b="1" dirty="0" smtClean="0">
                <a:solidFill>
                  <a:schemeClr val="accent1">
                    <a:lumMod val="60000"/>
                    <a:lumOff val="40000"/>
                  </a:schemeClr>
                </a:solidFill>
                <a:effectLst>
                  <a:outerShdw blurRad="38100" dist="38100" dir="2700000" algn="tl">
                    <a:srgbClr val="000000">
                      <a:alpha val="43137"/>
                    </a:srgbClr>
                  </a:outerShdw>
                </a:effectLst>
                <a:latin typeface="Arial Narrow" pitchFamily="34" charset="0"/>
              </a:rPr>
              <a:t>51,000</a:t>
            </a:r>
            <a:r>
              <a:rPr lang="en-US" sz="2000" b="1" dirty="0" smtClean="0">
                <a:solidFill>
                  <a:schemeClr val="accent1">
                    <a:lumMod val="60000"/>
                    <a:lumOff val="40000"/>
                  </a:schemeClr>
                </a:solidFill>
                <a:effectLst>
                  <a:outerShdw blurRad="38100" dist="38100" dir="2700000" algn="tl">
                    <a:srgbClr val="000000">
                      <a:alpha val="43137"/>
                    </a:srgbClr>
                  </a:outerShdw>
                </a:effectLst>
                <a:latin typeface="Arial Narrow" pitchFamily="34" charset="0"/>
              </a:rPr>
              <a:t> </a:t>
            </a:r>
            <a:r>
              <a:rPr lang="en-US" sz="2000" b="1" dirty="0" smtClean="0">
                <a:solidFill>
                  <a:schemeClr val="accent1">
                    <a:lumMod val="60000"/>
                    <a:lumOff val="40000"/>
                  </a:schemeClr>
                </a:solidFill>
                <a:latin typeface="Arial Narrow" pitchFamily="34" charset="0"/>
              </a:rPr>
              <a:t> </a:t>
            </a:r>
            <a:r>
              <a:rPr lang="en-US" sz="2800" b="1" dirty="0" smtClean="0">
                <a:solidFill>
                  <a:schemeClr val="accent1">
                    <a:lumMod val="60000"/>
                    <a:lumOff val="40000"/>
                  </a:schemeClr>
                </a:solidFill>
                <a:effectLst>
                  <a:outerShdw blurRad="38100" dist="38100" dir="2700000" algn="tl">
                    <a:srgbClr val="000000">
                      <a:alpha val="43137"/>
                    </a:srgbClr>
                  </a:outerShdw>
                </a:effectLst>
                <a:latin typeface="Arial Narrow" pitchFamily="34" charset="0"/>
              </a:rPr>
              <a:t>total new graduates </a:t>
            </a:r>
            <a:r>
              <a:rPr lang="en-US" sz="2000" dirty="0" smtClean="0">
                <a:solidFill>
                  <a:schemeClr val="tx1">
                    <a:lumMod val="75000"/>
                    <a:lumOff val="25000"/>
                  </a:schemeClr>
                </a:solidFill>
                <a:latin typeface="Arial Narrow" pitchFamily="34" charset="0"/>
              </a:rPr>
              <a:t>(with BS, MS and PhD)</a:t>
            </a:r>
          </a:p>
        </p:txBody>
      </p:sp>
      <p:sp>
        <p:nvSpPr>
          <p:cNvPr id="24" name="Rectangle 23"/>
          <p:cNvSpPr/>
          <p:nvPr/>
        </p:nvSpPr>
        <p:spPr>
          <a:xfrm>
            <a:off x="2286000" y="5638800"/>
            <a:ext cx="6374181" cy="646331"/>
          </a:xfrm>
          <a:prstGeom prst="rect">
            <a:avLst/>
          </a:prstGeom>
        </p:spPr>
        <p:txBody>
          <a:bodyPr wrap="none">
            <a:spAutoFit/>
          </a:bodyPr>
          <a:lstStyle/>
          <a:p>
            <a:pPr marL="365760" lvl="0" indent="-256032">
              <a:spcBef>
                <a:spcPts val="600"/>
              </a:spcBef>
              <a:buClr>
                <a:schemeClr val="accent1"/>
              </a:buClr>
              <a:buSzPct val="68000"/>
              <a:defRPr/>
            </a:pPr>
            <a:r>
              <a:rPr lang="en-US" sz="3600" b="1" dirty="0" smtClean="0">
                <a:effectLst>
                  <a:outerShdw blurRad="38100" dist="38100" dir="2700000" algn="tl">
                    <a:srgbClr val="000000">
                      <a:alpha val="43137"/>
                    </a:srgbClr>
                  </a:outerShdw>
                </a:effectLst>
                <a:latin typeface="Arial Narrow" pitchFamily="34" charset="0"/>
              </a:rPr>
              <a:t>Net deficit </a:t>
            </a:r>
            <a:r>
              <a:rPr lang="en-US" sz="2000" dirty="0" smtClean="0">
                <a:solidFill>
                  <a:schemeClr val="tx1">
                    <a:lumMod val="75000"/>
                    <a:lumOff val="25000"/>
                  </a:schemeClr>
                </a:solidFill>
                <a:latin typeface="Arial Narrow" pitchFamily="34" charset="0"/>
              </a:rPr>
              <a:t>of over </a:t>
            </a:r>
            <a:r>
              <a:rPr lang="en-US" sz="3600" b="1" dirty="0" smtClean="0">
                <a:solidFill>
                  <a:srgbClr val="C00000"/>
                </a:solidFill>
                <a:effectLst>
                  <a:outerShdw blurRad="38100" dist="38100" dir="2700000" algn="tl">
                    <a:srgbClr val="000000">
                      <a:alpha val="43137"/>
                    </a:srgbClr>
                  </a:outerShdw>
                </a:effectLst>
                <a:latin typeface="Arial Narrow" pitchFamily="34" charset="0"/>
              </a:rPr>
              <a:t>135,000</a:t>
            </a:r>
            <a:r>
              <a:rPr lang="en-US" b="1" dirty="0" smtClean="0">
                <a:latin typeface="Arial Narrow" pitchFamily="34" charset="0"/>
              </a:rPr>
              <a:t> </a:t>
            </a:r>
            <a:r>
              <a:rPr lang="en-US" sz="2000" dirty="0" smtClean="0">
                <a:solidFill>
                  <a:schemeClr val="tx1">
                    <a:lumMod val="75000"/>
                    <a:lumOff val="25000"/>
                  </a:schemeClr>
                </a:solidFill>
                <a:latin typeface="Arial Narrow" pitchFamily="34" charset="0"/>
              </a:rPr>
              <a:t>geoscientists by 2022</a:t>
            </a:r>
          </a:p>
        </p:txBody>
      </p:sp>
      <p:sp>
        <p:nvSpPr>
          <p:cNvPr id="20" name="Bent-Up Arrow 19"/>
          <p:cNvSpPr/>
          <p:nvPr/>
        </p:nvSpPr>
        <p:spPr>
          <a:xfrm rot="5400000">
            <a:off x="1181100" y="5067300"/>
            <a:ext cx="990600" cy="1371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048000" y="4191000"/>
            <a:ext cx="1524000" cy="553998"/>
          </a:xfrm>
          <a:prstGeom prst="rect">
            <a:avLst/>
          </a:prstGeom>
          <a:noFill/>
        </p:spPr>
        <p:txBody>
          <a:bodyPr wrap="square" rtlCol="0">
            <a:spAutoFit/>
          </a:bodyPr>
          <a:lstStyle/>
          <a:p>
            <a:pPr algn="ctr"/>
            <a:r>
              <a:rPr lang="en-US" sz="3000" b="1" dirty="0" smtClean="0">
                <a:solidFill>
                  <a:srgbClr val="C00000"/>
                </a:solidFill>
                <a:latin typeface="Arial" pitchFamily="34" charset="0"/>
                <a:cs typeface="Arial" pitchFamily="34" charset="0"/>
              </a:rPr>
              <a:t>Equals</a:t>
            </a:r>
            <a:endParaRPr lang="en-US" sz="3000" b="1" dirty="0">
              <a:solidFill>
                <a:srgbClr val="C00000"/>
              </a:solidFill>
              <a:latin typeface="Arial" pitchFamily="34" charset="0"/>
              <a:cs typeface="Arial" pitchFamily="34" charset="0"/>
            </a:endParaRPr>
          </a:p>
        </p:txBody>
      </p:sp>
      <p:sp>
        <p:nvSpPr>
          <p:cNvPr id="30" name="Rectangle 29"/>
          <p:cNvSpPr/>
          <p:nvPr/>
        </p:nvSpPr>
        <p:spPr>
          <a:xfrm>
            <a:off x="0" y="0"/>
            <a:ext cx="9144000" cy="6858000"/>
          </a:xfrm>
          <a:prstGeom prst="rect">
            <a:avLst/>
          </a:prstGeom>
          <a:solidFill>
            <a:schemeClr val="accent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1026" name="Picture 2" descr="G:\workforce\WORKFORCE PROGRAM Files May 2011 -\Careers Roadshow Presentations\Pat RPI\Pat RPI 2014\societymembershipdata2.jpg"/>
          <p:cNvPicPr>
            <a:picLocks noChangeAspect="1" noChangeArrowheads="1"/>
          </p:cNvPicPr>
          <p:nvPr/>
        </p:nvPicPr>
        <p:blipFill>
          <a:blip r:embed="rId4" cstate="print"/>
          <a:srcRect/>
          <a:stretch>
            <a:fillRect/>
          </a:stretch>
        </p:blipFill>
        <p:spPr bwMode="auto">
          <a:xfrm>
            <a:off x="152400" y="304800"/>
            <a:ext cx="8826908" cy="6400800"/>
          </a:xfrm>
          <a:prstGeom prst="rect">
            <a:avLst/>
          </a:prstGeom>
          <a:noFill/>
        </p:spPr>
      </p:pic>
      <p:pic>
        <p:nvPicPr>
          <p:cNvPr id="14" name="Picture 2" descr="G:\workforce\WORKFORCE PROGRAM Files May 2011 -\Careers Roadshow Presentations\Pat RPI\Pat RPI 2014\AgeDistributionFederalGeoscientists.jpg"/>
          <p:cNvPicPr>
            <a:picLocks noChangeAspect="1" noChangeArrowheads="1"/>
          </p:cNvPicPr>
          <p:nvPr/>
        </p:nvPicPr>
        <p:blipFill>
          <a:blip r:embed="rId5" cstate="print"/>
          <a:srcRect/>
          <a:stretch>
            <a:fillRect/>
          </a:stretch>
        </p:blipFill>
        <p:spPr bwMode="auto">
          <a:xfrm>
            <a:off x="152400" y="304800"/>
            <a:ext cx="8818305" cy="6400800"/>
          </a:xfrm>
          <a:prstGeom prst="rect">
            <a:avLst/>
          </a:prstGeom>
          <a:noFill/>
        </p:spPr>
      </p:pic>
    </p:spTree>
    <p:extLst>
      <p:ext uri="{BB962C8B-B14F-4D97-AF65-F5344CB8AC3E}">
        <p14:creationId xmlns:p14="http://schemas.microsoft.com/office/powerpoint/2010/main" val="4233829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0-#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1026"/>
                                        </p:tgtEl>
                                        <p:attrNameLst>
                                          <p:attrName>ppt_x</p:attrName>
                                        </p:attrNameLst>
                                      </p:cBhvr>
                                      <p:tavLst>
                                        <p:tav tm="0">
                                          <p:val>
                                            <p:strVal val="ppt_x"/>
                                          </p:val>
                                        </p:tav>
                                        <p:tav tm="100000">
                                          <p:val>
                                            <p:strVal val="ppt_x"/>
                                          </p:val>
                                        </p:tav>
                                      </p:tavLst>
                                    </p:anim>
                                    <p:anim calcmode="lin" valueType="num">
                                      <p:cBhvr additive="base">
                                        <p:cTn id="27" dur="500"/>
                                        <p:tgtEl>
                                          <p:spTgt spid="1026"/>
                                        </p:tgtEl>
                                        <p:attrNameLst>
                                          <p:attrName>ppt_y</p:attrName>
                                        </p:attrNameLst>
                                      </p:cBhvr>
                                      <p:tavLst>
                                        <p:tav tm="0">
                                          <p:val>
                                            <p:strVal val="ppt_y"/>
                                          </p:val>
                                        </p:tav>
                                        <p:tav tm="100000">
                                          <p:val>
                                            <p:strVal val="1+ppt_h/2"/>
                                          </p:val>
                                        </p:tav>
                                      </p:tavLst>
                                    </p:anim>
                                    <p:set>
                                      <p:cBhvr>
                                        <p:cTn id="28" dur="1" fill="hold">
                                          <p:stCondLst>
                                            <p:cond delay="499"/>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4"/>
                                        </p:tgtEl>
                                        <p:attrNameLst>
                                          <p:attrName>ppt_x</p:attrName>
                                        </p:attrNameLst>
                                      </p:cBhvr>
                                      <p:tavLst>
                                        <p:tav tm="0">
                                          <p:val>
                                            <p:strVal val="ppt_x"/>
                                          </p:val>
                                        </p:tav>
                                        <p:tav tm="100000">
                                          <p:val>
                                            <p:strVal val="ppt_x"/>
                                          </p:val>
                                        </p:tav>
                                      </p:tavLst>
                                    </p:anim>
                                    <p:anim calcmode="lin" valueType="num">
                                      <p:cBhvr additive="base">
                                        <p:cTn id="33" dur="500"/>
                                        <p:tgtEl>
                                          <p:spTgt spid="14"/>
                                        </p:tgtEl>
                                        <p:attrNameLst>
                                          <p:attrName>ppt_y</p:attrName>
                                        </p:attrNameLst>
                                      </p:cBhvr>
                                      <p:tavLst>
                                        <p:tav tm="0">
                                          <p:val>
                                            <p:strVal val="ppt_y"/>
                                          </p:val>
                                        </p:tav>
                                        <p:tav tm="100000">
                                          <p:val>
                                            <p:strVal val="1+ppt_h/2"/>
                                          </p:val>
                                        </p:tav>
                                      </p:tavLst>
                                    </p:anim>
                                    <p:set>
                                      <p:cBhvr>
                                        <p:cTn id="34" dur="1" fill="hold">
                                          <p:stCondLst>
                                            <p:cond delay="499"/>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2" grpId="0"/>
      <p:bldP spid="24" grpId="0"/>
      <p:bldP spid="20" grpId="0" animBg="1"/>
      <p:bldP spid="27" grpId="0"/>
      <p:bldP spid="30" grpId="0" animBg="1"/>
      <p:bldP spid="3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Surviving and Thriving in the </a:t>
            </a:r>
            <a:r>
              <a:rPr lang="en-US" sz="3000" dirty="0">
                <a:effectLst>
                  <a:outerShdw blurRad="50800" dist="38100" dir="2700000" algn="tl" rotWithShape="0">
                    <a:srgbClr val="000000">
                      <a:alpha val="43000"/>
                    </a:srgbClr>
                  </a:outerShdw>
                </a:effectLst>
                <a:latin typeface="+mn-lt"/>
              </a:rPr>
              <a:t>C</a:t>
            </a:r>
            <a:r>
              <a:rPr lang="en-US" sz="3000" dirty="0" smtClean="0">
                <a:effectLst>
                  <a:outerShdw blurRad="50800" dist="38100" dir="2700000" algn="tl" rotWithShape="0">
                    <a:srgbClr val="000000">
                      <a:alpha val="43000"/>
                    </a:srgbClr>
                  </a:outerShdw>
                </a:effectLst>
                <a:latin typeface="+mn-lt"/>
              </a:rPr>
              <a:t>ycles</a:t>
            </a:r>
            <a:endParaRPr lang="en-US" sz="3000" dirty="0">
              <a:effectLst>
                <a:outerShdw blurRad="50800" dist="38100" dir="2700000" algn="tl" rotWithShape="0">
                  <a:srgbClr val="000000">
                    <a:alpha val="43000"/>
                  </a:srgbClr>
                </a:outerShdw>
              </a:effectLst>
              <a:latin typeface="+mn-lt"/>
            </a:endParaRPr>
          </a:p>
        </p:txBody>
      </p:sp>
      <p:pic>
        <p:nvPicPr>
          <p:cNvPr id="4" name="Picture 3"/>
          <p:cNvPicPr>
            <a:picLocks noChangeAspect="1"/>
          </p:cNvPicPr>
          <p:nvPr/>
        </p:nvPicPr>
        <p:blipFill>
          <a:blip r:embed="rId3"/>
          <a:stretch>
            <a:fillRect/>
          </a:stretch>
        </p:blipFill>
        <p:spPr>
          <a:xfrm>
            <a:off x="397162" y="5308622"/>
            <a:ext cx="2307079" cy="1453460"/>
          </a:xfrm>
          <a:prstGeom prst="rect">
            <a:avLst/>
          </a:prstGeom>
          <a:ln w="12700">
            <a:solidFill>
              <a:schemeClr val="bg1"/>
            </a:solidFill>
          </a:ln>
        </p:spPr>
      </p:pic>
      <p:pic>
        <p:nvPicPr>
          <p:cNvPr id="5" name="Picture 4"/>
          <p:cNvPicPr>
            <a:picLocks noChangeAspect="1"/>
          </p:cNvPicPr>
          <p:nvPr/>
        </p:nvPicPr>
        <p:blipFill>
          <a:blip r:embed="rId4"/>
          <a:stretch>
            <a:fillRect/>
          </a:stretch>
        </p:blipFill>
        <p:spPr>
          <a:xfrm>
            <a:off x="6953972" y="1272817"/>
            <a:ext cx="1997848" cy="2487321"/>
          </a:xfrm>
          <a:prstGeom prst="rect">
            <a:avLst/>
          </a:prstGeom>
          <a:ln w="12700">
            <a:solidFill>
              <a:schemeClr val="bg1"/>
            </a:solidFill>
          </a:ln>
        </p:spPr>
      </p:pic>
      <p:sp>
        <p:nvSpPr>
          <p:cNvPr id="6" name="Rectangle 5"/>
          <p:cNvSpPr/>
          <p:nvPr/>
        </p:nvSpPr>
        <p:spPr>
          <a:xfrm>
            <a:off x="397162" y="1265226"/>
            <a:ext cx="6556810" cy="5291706"/>
          </a:xfrm>
          <a:prstGeom prst="rect">
            <a:avLst/>
          </a:prstGeom>
        </p:spPr>
        <p:txBody>
          <a:bodyPr wrap="square">
            <a:spAutoFit/>
          </a:bodyPr>
          <a:lstStyle/>
          <a:p>
            <a:pPr>
              <a:lnSpc>
                <a:spcPct val="120000"/>
              </a:lnSpc>
            </a:pPr>
            <a:r>
              <a:rPr lang="en-GB" dirty="0" smtClean="0"/>
              <a:t>Most oil and gas professionals experience a “change” in employers at some point in their careers – but it doesn’t mean it</a:t>
            </a:r>
            <a:r>
              <a:rPr lang="fr-FR" dirty="0" smtClean="0"/>
              <a:t>’</a:t>
            </a:r>
            <a:r>
              <a:rPr lang="en-GB" dirty="0" smtClean="0"/>
              <a:t>s a negative, its just a change.</a:t>
            </a:r>
          </a:p>
          <a:p>
            <a:pPr>
              <a:lnSpc>
                <a:spcPct val="120000"/>
              </a:lnSpc>
            </a:pPr>
            <a:endParaRPr lang="en-GB" dirty="0"/>
          </a:p>
          <a:p>
            <a:pPr>
              <a:lnSpc>
                <a:spcPct val="120000"/>
              </a:lnSpc>
            </a:pPr>
            <a:r>
              <a:rPr lang="en-GB" dirty="0" smtClean="0"/>
              <a:t>Case Study: </a:t>
            </a:r>
            <a:r>
              <a:rPr lang="en-GB" b="1" dirty="0" err="1" smtClean="0"/>
              <a:t>Dr.</a:t>
            </a:r>
            <a:r>
              <a:rPr lang="en-GB" b="1" dirty="0" smtClean="0"/>
              <a:t> Kitty Milliken</a:t>
            </a:r>
          </a:p>
          <a:p>
            <a:pPr>
              <a:lnSpc>
                <a:spcPct val="120000"/>
              </a:lnSpc>
            </a:pPr>
            <a:endParaRPr lang="en-GB" sz="1600" dirty="0"/>
          </a:p>
          <a:p>
            <a:pPr>
              <a:lnSpc>
                <a:spcPct val="120000"/>
              </a:lnSpc>
            </a:pPr>
            <a:r>
              <a:rPr lang="en-GB" sz="1600" dirty="0" smtClean="0"/>
              <a:t>Graduate with PhD from the University of Texas in 1985</a:t>
            </a:r>
          </a:p>
          <a:p>
            <a:pPr>
              <a:lnSpc>
                <a:spcPct val="120000"/>
              </a:lnSpc>
            </a:pPr>
            <a:r>
              <a:rPr lang="en-GB" sz="1600" dirty="0" smtClean="0"/>
              <a:t>Hired Exxon 1985</a:t>
            </a:r>
          </a:p>
          <a:p>
            <a:pPr>
              <a:lnSpc>
                <a:spcPct val="120000"/>
              </a:lnSpc>
            </a:pPr>
            <a:r>
              <a:rPr lang="en-GB" sz="1600" dirty="0" smtClean="0"/>
              <a:t>Released in 1986 (Exxon budget cuts)</a:t>
            </a:r>
          </a:p>
          <a:p>
            <a:pPr>
              <a:lnSpc>
                <a:spcPct val="120000"/>
              </a:lnSpc>
            </a:pPr>
            <a:r>
              <a:rPr lang="en-GB" sz="1600" dirty="0" smtClean="0"/>
              <a:t>Returned to UT as Research Assistant in 1986</a:t>
            </a:r>
          </a:p>
          <a:p>
            <a:pPr>
              <a:lnSpc>
                <a:spcPct val="120000"/>
              </a:lnSpc>
            </a:pPr>
            <a:r>
              <a:rPr lang="en-GB" sz="1600" dirty="0" smtClean="0"/>
              <a:t>Taught and performed research at UT until 2006</a:t>
            </a:r>
          </a:p>
          <a:p>
            <a:pPr>
              <a:lnSpc>
                <a:spcPct val="120000"/>
              </a:lnSpc>
            </a:pPr>
            <a:r>
              <a:rPr lang="en-GB" sz="1600" dirty="0" smtClean="0"/>
              <a:t>Joined the Bureau of Economic geology and now </a:t>
            </a:r>
          </a:p>
          <a:p>
            <a:pPr>
              <a:lnSpc>
                <a:spcPct val="120000"/>
              </a:lnSpc>
            </a:pPr>
            <a:r>
              <a:rPr lang="en-GB" sz="1600" dirty="0"/>
              <a:t>	</a:t>
            </a:r>
            <a:r>
              <a:rPr lang="en-GB" sz="1600" dirty="0" smtClean="0"/>
              <a:t>Senior Research Scientist </a:t>
            </a:r>
          </a:p>
          <a:p>
            <a:pPr>
              <a:lnSpc>
                <a:spcPct val="120000"/>
              </a:lnSpc>
            </a:pPr>
            <a:r>
              <a:rPr lang="en-GB" sz="1600" dirty="0"/>
              <a:t>	</a:t>
            </a:r>
            <a:r>
              <a:rPr lang="en-GB" sz="1600" dirty="0" smtClean="0"/>
              <a:t>	         </a:t>
            </a:r>
            <a:r>
              <a:rPr lang="en-GB" sz="1600" dirty="0" smtClean="0">
                <a:solidFill>
                  <a:srgbClr val="FFFF00"/>
                </a:solidFill>
              </a:rPr>
              <a:t>Numerous awards</a:t>
            </a:r>
          </a:p>
          <a:p>
            <a:pPr>
              <a:lnSpc>
                <a:spcPct val="120000"/>
              </a:lnSpc>
            </a:pPr>
            <a:r>
              <a:rPr lang="en-GB" sz="1600" dirty="0">
                <a:solidFill>
                  <a:srgbClr val="FFFF00"/>
                </a:solidFill>
              </a:rPr>
              <a:t>	</a:t>
            </a:r>
            <a:r>
              <a:rPr lang="en-GB" sz="1600" dirty="0" smtClean="0">
                <a:solidFill>
                  <a:srgbClr val="FFFF00"/>
                </a:solidFill>
              </a:rPr>
              <a:t>	         ground breaking publications</a:t>
            </a:r>
          </a:p>
          <a:p>
            <a:pPr>
              <a:lnSpc>
                <a:spcPct val="120000"/>
              </a:lnSpc>
            </a:pPr>
            <a:r>
              <a:rPr lang="en-GB" sz="1600" dirty="0">
                <a:solidFill>
                  <a:srgbClr val="FFFF00"/>
                </a:solidFill>
              </a:rPr>
              <a:t>	</a:t>
            </a:r>
            <a:r>
              <a:rPr lang="en-GB" sz="1600" dirty="0" smtClean="0">
                <a:solidFill>
                  <a:srgbClr val="FFFF00"/>
                </a:solidFill>
              </a:rPr>
              <a:t>	         Scientific recognition</a:t>
            </a:r>
          </a:p>
          <a:p>
            <a:pPr>
              <a:lnSpc>
                <a:spcPct val="120000"/>
              </a:lnSpc>
            </a:pPr>
            <a:endParaRPr lang="en-GB" sz="1600" dirty="0"/>
          </a:p>
        </p:txBody>
      </p:sp>
      <p:sp>
        <p:nvSpPr>
          <p:cNvPr id="7" name="Rectangle 6"/>
          <p:cNvSpPr/>
          <p:nvPr/>
        </p:nvSpPr>
        <p:spPr>
          <a:xfrm>
            <a:off x="6656741" y="6438876"/>
            <a:ext cx="2390035" cy="307777"/>
          </a:xfrm>
          <a:prstGeom prst="rect">
            <a:avLst/>
          </a:prstGeom>
        </p:spPr>
        <p:txBody>
          <a:bodyPr wrap="none">
            <a:spAutoFit/>
          </a:bodyPr>
          <a:lstStyle/>
          <a:p>
            <a:pPr algn="r">
              <a:spcBef>
                <a:spcPct val="0"/>
              </a:spcBef>
            </a:pPr>
            <a:r>
              <a:rPr lang="en-US" altLang="en-US" sz="1400" dirty="0" smtClean="0">
                <a:solidFill>
                  <a:schemeClr val="bg1"/>
                </a:solidFill>
                <a:latin typeface="Arial" panose="020B0604020202020204" pitchFamily="34" charset="0"/>
                <a:cs typeface="Arial" panose="020B0604020202020204" pitchFamily="34" charset="0"/>
              </a:rPr>
              <a:t>AAPG Explorer – May 2015</a:t>
            </a:r>
            <a:endParaRPr lang="en-US" altLang="en-US" sz="14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5525630" y="3734705"/>
            <a:ext cx="3521146" cy="738664"/>
          </a:xfrm>
          <a:prstGeom prst="rect">
            <a:avLst/>
          </a:prstGeom>
        </p:spPr>
        <p:txBody>
          <a:bodyPr wrap="square">
            <a:spAutoFit/>
          </a:bodyPr>
          <a:lstStyle/>
          <a:p>
            <a:pPr>
              <a:spcBef>
                <a:spcPct val="0"/>
              </a:spcBef>
            </a:pPr>
            <a:r>
              <a:rPr lang="en-US" altLang="en-US" sz="1400" i="1" dirty="0" smtClean="0">
                <a:latin typeface="Arial" panose="020B0604020202020204" pitchFamily="34" charset="0"/>
                <a:cs typeface="Arial" panose="020B0604020202020204" pitchFamily="34" charset="0"/>
              </a:rPr>
              <a:t>“I like research because I like uncertainty, you don’t know what it means so, you go and find out”</a:t>
            </a:r>
            <a:endParaRPr lang="en-US" altLang="en-US" sz="1400" i="1" dirty="0">
              <a:latin typeface="Arial" panose="020B0604020202020204" pitchFamily="34" charset="0"/>
              <a:cs typeface="Arial" panose="020B0604020202020204" pitchFamily="34" charset="0"/>
            </a:endParaRPr>
          </a:p>
        </p:txBody>
      </p:sp>
      <p:sp>
        <p:nvSpPr>
          <p:cNvPr id="9" name="Rectangle 8"/>
          <p:cNvSpPr/>
          <p:nvPr/>
        </p:nvSpPr>
        <p:spPr>
          <a:xfrm>
            <a:off x="5436251" y="4493735"/>
            <a:ext cx="3798255" cy="1745093"/>
          </a:xfrm>
          <a:prstGeom prst="rect">
            <a:avLst/>
          </a:prstGeom>
        </p:spPr>
        <p:txBody>
          <a:bodyPr wrap="square">
            <a:spAutoFit/>
          </a:bodyPr>
          <a:lstStyle/>
          <a:p>
            <a:pPr>
              <a:lnSpc>
                <a:spcPct val="120000"/>
              </a:lnSpc>
            </a:pPr>
            <a:r>
              <a:rPr lang="en-GB" dirty="0" smtClean="0"/>
              <a:t>She was successful because she was smart, hard working, had an scientific interest and the ethics to see it through.  The change in career path did not slow her down!</a:t>
            </a:r>
            <a:endParaRPr lang="en-GB" dirty="0"/>
          </a:p>
        </p:txBody>
      </p:sp>
    </p:spTree>
    <p:extLst>
      <p:ext uri="{BB962C8B-B14F-4D97-AF65-F5344CB8AC3E}">
        <p14:creationId xmlns:p14="http://schemas.microsoft.com/office/powerpoint/2010/main" val="42262353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547" y="1131527"/>
            <a:ext cx="8954729" cy="4883388"/>
          </a:xfrm>
          <a:prstGeom prst="rect">
            <a:avLst/>
          </a:prstGeom>
          <a:noFill/>
        </p:spPr>
        <p:txBody>
          <a:bodyPr wrap="square" rtlCol="0">
            <a:spAutoFit/>
          </a:bodyPr>
          <a:lstStyle/>
          <a:p>
            <a:pPr marL="285750" indent="-285750">
              <a:lnSpc>
                <a:spcPct val="120000"/>
              </a:lnSpc>
              <a:buFont typeface="Arial"/>
              <a:buChar char="•"/>
            </a:pPr>
            <a:r>
              <a:rPr lang="en-GB" sz="2000" dirty="0" smtClean="0"/>
              <a:t>In the current contraction, the traditional tract of hiring will be</a:t>
            </a:r>
            <a:r>
              <a:rPr lang="en-GB" sz="2000" dirty="0"/>
              <a:t> </a:t>
            </a:r>
            <a:r>
              <a:rPr lang="en-GB" sz="2000" dirty="0" smtClean="0"/>
              <a:t>more  	challenging, decide if the energy industry is right for you, and if so, 	consider a tangential path (business, statistics, environmental, 	management) that can get you to a successful career and make you 	a stronger, more desirable</a:t>
            </a:r>
            <a:r>
              <a:rPr lang="en-GB" sz="2000" dirty="0"/>
              <a:t> </a:t>
            </a:r>
            <a:r>
              <a:rPr lang="en-GB" sz="2000" dirty="0" smtClean="0"/>
              <a:t>geoscientist.</a:t>
            </a:r>
          </a:p>
          <a:p>
            <a:pPr marL="285750" indent="-285750">
              <a:lnSpc>
                <a:spcPct val="120000"/>
              </a:lnSpc>
              <a:buFont typeface="Arial"/>
              <a:buChar char="•"/>
            </a:pPr>
            <a:r>
              <a:rPr lang="en-GB" sz="2000" dirty="0" smtClean="0"/>
              <a:t>Consider altering your academic path by adding additional classes, 	</a:t>
            </a:r>
            <a:r>
              <a:rPr lang="en-GB" sz="2000" smtClean="0"/>
              <a:t>another degree, </a:t>
            </a:r>
            <a:r>
              <a:rPr lang="en-GB" sz="2000" dirty="0" smtClean="0"/>
              <a:t>or post-doc work.  Look for academic research 	projects that gain you additional experience.</a:t>
            </a:r>
          </a:p>
          <a:p>
            <a:pPr marL="285750" indent="-285750">
              <a:lnSpc>
                <a:spcPct val="120000"/>
              </a:lnSpc>
              <a:buFont typeface="Arial"/>
              <a:buChar char="•"/>
            </a:pPr>
            <a:r>
              <a:rPr lang="en-GB" sz="2000" dirty="0" smtClean="0"/>
              <a:t>Careers in government, non-profit, and academia are less affected by</a:t>
            </a:r>
            <a:r>
              <a:rPr lang="en-GB" sz="2000" dirty="0"/>
              <a:t> </a:t>
            </a:r>
            <a:r>
              <a:rPr lang="en-GB" sz="2000" dirty="0" smtClean="0"/>
              <a:t>oil. 	and gas prices and provide alternately rewarding career paths.</a:t>
            </a:r>
          </a:p>
          <a:p>
            <a:pPr marL="285750" indent="-285750">
              <a:lnSpc>
                <a:spcPct val="120000"/>
              </a:lnSpc>
              <a:buFont typeface="Arial"/>
              <a:buChar char="•"/>
            </a:pPr>
            <a:r>
              <a:rPr lang="en-GB" sz="2000" dirty="0" smtClean="0"/>
              <a:t>E</a:t>
            </a:r>
            <a:r>
              <a:rPr lang="en-US" sz="2000" dirty="0" smtClean="0"/>
              <a:t>valuate your career desires, and don’t be afraid to try new avenues that 	can strengthen and broaden your skill set.  These connections and 	skills will be valuable assets during the next industry expansion! </a:t>
            </a:r>
            <a:endParaRPr lang="en-US" sz="2000" dirty="0"/>
          </a:p>
        </p:txBody>
      </p:sp>
      <p:sp>
        <p:nvSpPr>
          <p:cNvPr id="3" name="TextBox 2"/>
          <p:cNvSpPr txBox="1"/>
          <p:nvPr/>
        </p:nvSpPr>
        <p:spPr>
          <a:xfrm>
            <a:off x="0" y="366445"/>
            <a:ext cx="9144000" cy="553998"/>
          </a:xfrm>
          <a:prstGeom prst="rect">
            <a:avLst/>
          </a:prstGeom>
          <a:noFill/>
        </p:spPr>
        <p:txBody>
          <a:bodyPr wrap="square" rtlCol="0">
            <a:spAutoFit/>
          </a:bodyPr>
          <a:lstStyle/>
          <a:p>
            <a:pPr algn="ctr"/>
            <a:r>
              <a:rPr lang="en-GB" sz="3000" dirty="0" smtClean="0">
                <a:effectLst>
                  <a:outerShdw blurRad="50800" dist="38100" dir="2700000" algn="tl" rotWithShape="0">
                    <a:srgbClr val="000000">
                      <a:alpha val="43000"/>
                    </a:srgbClr>
                  </a:outerShdw>
                </a:effectLst>
              </a:rPr>
              <a:t>Careers in the Geosciences </a:t>
            </a:r>
            <a:endParaRPr lang="en-US" sz="30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9520339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532063"/>
            <a:ext cx="6659734" cy="4185761"/>
          </a:xfrm>
          <a:prstGeom prst="rect">
            <a:avLst/>
          </a:prstGeom>
        </p:spPr>
        <p:txBody>
          <a:bodyPr wrap="square">
            <a:spAutoFit/>
          </a:bodyPr>
          <a:lstStyle/>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sz="2200" dirty="0"/>
          </a:p>
          <a:p>
            <a:pPr algn="ctr"/>
            <a:r>
              <a:rPr lang="en-US" sz="2200" dirty="0" smtClean="0"/>
              <a:t>Section 3</a:t>
            </a:r>
            <a:endParaRPr lang="en-US" sz="2200" dirty="0"/>
          </a:p>
          <a:p>
            <a:pPr algn="ctr"/>
            <a:r>
              <a:rPr lang="en-US" sz="3200" i="1" dirty="0" smtClean="0">
                <a:solidFill>
                  <a:srgbClr val="FFFF00"/>
                </a:solidFill>
              </a:rPr>
              <a:t>How to get Started</a:t>
            </a:r>
          </a:p>
          <a:p>
            <a:pPr algn="ctr"/>
            <a:endParaRPr lang="en-US" dirty="0"/>
          </a:p>
          <a:p>
            <a:pPr algn="ctr"/>
            <a:endParaRPr lang="en-US" dirty="0"/>
          </a:p>
        </p:txBody>
      </p:sp>
    </p:spTree>
    <p:extLst>
      <p:ext uri="{BB962C8B-B14F-4D97-AF65-F5344CB8AC3E}">
        <p14:creationId xmlns:p14="http://schemas.microsoft.com/office/powerpoint/2010/main" val="37660965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en-US" sz="3000" dirty="0" smtClean="0">
                <a:effectLst>
                  <a:outerShdw blurRad="50800" dist="38100" dir="2700000" algn="tl" rotWithShape="0">
                    <a:srgbClr val="000000">
                      <a:alpha val="43000"/>
                    </a:srgbClr>
                  </a:outerShdw>
                </a:effectLst>
                <a:latin typeface="+mn-lt"/>
              </a:rPr>
              <a:t>Outline</a:t>
            </a:r>
          </a:p>
        </p:txBody>
      </p:sp>
      <p:sp>
        <p:nvSpPr>
          <p:cNvPr id="9220" name="Rectangle 3"/>
          <p:cNvSpPr>
            <a:spLocks noGrp="1" noChangeArrowheads="1"/>
          </p:cNvSpPr>
          <p:nvPr>
            <p:ph type="body" idx="1"/>
          </p:nvPr>
        </p:nvSpPr>
        <p:spPr>
          <a:xfrm>
            <a:off x="457200" y="1270000"/>
            <a:ext cx="8495930" cy="4882444"/>
          </a:xfrm>
        </p:spPr>
        <p:txBody>
          <a:bodyPr>
            <a:normAutofit fontScale="47500" lnSpcReduction="20000"/>
          </a:bodyPr>
          <a:lstStyle/>
          <a:p>
            <a:pPr>
              <a:spcBef>
                <a:spcPct val="80000"/>
              </a:spcBef>
            </a:pPr>
            <a:r>
              <a:rPr lang="en-US" altLang="en-US" b="1" dirty="0" smtClean="0"/>
              <a:t>Industry Outlook (Section 1)</a:t>
            </a:r>
          </a:p>
          <a:p>
            <a:pPr lvl="1">
              <a:spcBef>
                <a:spcPct val="80000"/>
              </a:spcBef>
            </a:pPr>
            <a:r>
              <a:rPr lang="en-US" altLang="en-US" b="1" dirty="0" smtClean="0"/>
              <a:t>Where is the market going in the near and long term?</a:t>
            </a:r>
          </a:p>
          <a:p>
            <a:pPr lvl="1">
              <a:spcBef>
                <a:spcPct val="80000"/>
              </a:spcBef>
            </a:pPr>
            <a:r>
              <a:rPr lang="en-US" altLang="en-US" b="1" dirty="0" smtClean="0"/>
              <a:t>What are some of the causes of the current contraction? </a:t>
            </a:r>
          </a:p>
          <a:p>
            <a:pPr>
              <a:spcBef>
                <a:spcPct val="80000"/>
              </a:spcBef>
            </a:pPr>
            <a:r>
              <a:rPr lang="en-US" altLang="en-US" b="1" dirty="0" smtClean="0"/>
              <a:t>Careers / Jobs in the Geosciences  (Section 2)</a:t>
            </a:r>
          </a:p>
          <a:p>
            <a:pPr lvl="1">
              <a:spcBef>
                <a:spcPct val="80000"/>
              </a:spcBef>
            </a:pPr>
            <a:r>
              <a:rPr lang="en-US" altLang="en-US" b="1" dirty="0" smtClean="0"/>
              <a:t>Geoscientist across the economy and in Government</a:t>
            </a:r>
            <a:r>
              <a:rPr lang="en-US" altLang="en-US" b="1" dirty="0"/>
              <a:t>, Academia, </a:t>
            </a:r>
            <a:r>
              <a:rPr lang="en-US" altLang="en-US" b="1" dirty="0" smtClean="0"/>
              <a:t>and Industry</a:t>
            </a:r>
            <a:endParaRPr lang="en-US" altLang="en-US" b="1" dirty="0"/>
          </a:p>
          <a:p>
            <a:pPr lvl="1">
              <a:spcBef>
                <a:spcPct val="80000"/>
              </a:spcBef>
            </a:pPr>
            <a:r>
              <a:rPr lang="en-US" altLang="en-US" b="1" dirty="0"/>
              <a:t>Broaden you experience and reach your desired level of education</a:t>
            </a:r>
          </a:p>
          <a:p>
            <a:pPr>
              <a:spcBef>
                <a:spcPct val="80000"/>
              </a:spcBef>
            </a:pPr>
            <a:r>
              <a:rPr lang="en-US" altLang="en-US" b="1" dirty="0" smtClean="0">
                <a:solidFill>
                  <a:srgbClr val="FFFF00"/>
                </a:solidFill>
              </a:rPr>
              <a:t>How to </a:t>
            </a:r>
            <a:r>
              <a:rPr lang="en-US" altLang="en-US" b="1" dirty="0">
                <a:solidFill>
                  <a:srgbClr val="FFFF00"/>
                </a:solidFill>
              </a:rPr>
              <a:t>G</a:t>
            </a:r>
            <a:r>
              <a:rPr lang="en-US" altLang="en-US" b="1" dirty="0" smtClean="0">
                <a:solidFill>
                  <a:srgbClr val="FFFF00"/>
                </a:solidFill>
              </a:rPr>
              <a:t>et Started  (Section 3)</a:t>
            </a:r>
            <a:endParaRPr lang="en-US" altLang="en-US" b="1" dirty="0">
              <a:solidFill>
                <a:srgbClr val="FFFF00"/>
              </a:solidFill>
            </a:endParaRPr>
          </a:p>
          <a:p>
            <a:pPr lvl="1">
              <a:spcBef>
                <a:spcPct val="80000"/>
              </a:spcBef>
            </a:pPr>
            <a:r>
              <a:rPr lang="en-US" altLang="en-US" b="1" dirty="0" smtClean="0">
                <a:solidFill>
                  <a:srgbClr val="FFFF00"/>
                </a:solidFill>
              </a:rPr>
              <a:t>Personal </a:t>
            </a:r>
            <a:r>
              <a:rPr lang="en-US" altLang="en-US" b="1" dirty="0">
                <a:solidFill>
                  <a:srgbClr val="FFFF00"/>
                </a:solidFill>
              </a:rPr>
              <a:t>Stories</a:t>
            </a:r>
          </a:p>
          <a:p>
            <a:pPr lvl="2">
              <a:spcBef>
                <a:spcPct val="80000"/>
              </a:spcBef>
            </a:pPr>
            <a:r>
              <a:rPr lang="en-US" altLang="en-US" b="1" dirty="0" smtClean="0">
                <a:solidFill>
                  <a:srgbClr val="FFFF00"/>
                </a:solidFill>
              </a:rPr>
              <a:t>Story 1</a:t>
            </a:r>
            <a:endParaRPr lang="en-US" altLang="en-US" b="1" dirty="0">
              <a:solidFill>
                <a:srgbClr val="FFFF00"/>
              </a:solidFill>
            </a:endParaRPr>
          </a:p>
          <a:p>
            <a:pPr lvl="2">
              <a:spcBef>
                <a:spcPct val="80000"/>
              </a:spcBef>
            </a:pPr>
            <a:r>
              <a:rPr lang="en-US" altLang="en-US" b="1" dirty="0" smtClean="0">
                <a:solidFill>
                  <a:srgbClr val="FFFF00"/>
                </a:solidFill>
              </a:rPr>
              <a:t>Story 2</a:t>
            </a:r>
          </a:p>
          <a:p>
            <a:pPr lvl="1">
              <a:spcBef>
                <a:spcPct val="80000"/>
              </a:spcBef>
            </a:pPr>
            <a:r>
              <a:rPr lang="en-US" altLang="en-US" b="1" dirty="0" smtClean="0">
                <a:solidFill>
                  <a:srgbClr val="FFFF00"/>
                </a:solidFill>
              </a:rPr>
              <a:t>Interviewing</a:t>
            </a:r>
          </a:p>
          <a:p>
            <a:pPr lvl="1">
              <a:spcBef>
                <a:spcPct val="80000"/>
              </a:spcBef>
            </a:pPr>
            <a:r>
              <a:rPr lang="en-US" altLang="en-US" b="1" dirty="0" smtClean="0">
                <a:solidFill>
                  <a:srgbClr val="FFFF00"/>
                </a:solidFill>
              </a:rPr>
              <a:t>Placement</a:t>
            </a:r>
          </a:p>
          <a:p>
            <a:pPr lvl="1">
              <a:spcBef>
                <a:spcPct val="80000"/>
              </a:spcBef>
            </a:pPr>
            <a:r>
              <a:rPr lang="en-US" altLang="en-US" b="1" dirty="0" smtClean="0">
                <a:solidFill>
                  <a:srgbClr val="FFFF00"/>
                </a:solidFill>
              </a:rPr>
              <a:t>Networking</a:t>
            </a:r>
          </a:p>
          <a:p>
            <a:pPr lvl="1">
              <a:spcBef>
                <a:spcPct val="80000"/>
              </a:spcBef>
            </a:pPr>
            <a:r>
              <a:rPr lang="en-US" altLang="en-US" b="1" dirty="0">
                <a:solidFill>
                  <a:srgbClr val="FFFF00"/>
                </a:solidFill>
              </a:rPr>
              <a:t>Young Professionals (YPs) </a:t>
            </a:r>
            <a:endParaRPr lang="en-US" altLang="en-US" b="1" dirty="0" smtClean="0">
              <a:solidFill>
                <a:srgbClr val="FFFF00"/>
              </a:solidFill>
            </a:endParaRPr>
          </a:p>
          <a:p>
            <a:pPr>
              <a:spcBef>
                <a:spcPct val="80000"/>
              </a:spcBef>
            </a:pPr>
            <a:r>
              <a:rPr lang="en-US" altLang="en-US" b="1" dirty="0" smtClean="0"/>
              <a:t>Q&amp;A</a:t>
            </a:r>
          </a:p>
        </p:txBody>
      </p:sp>
    </p:spTree>
    <p:extLst>
      <p:ext uri="{BB962C8B-B14F-4D97-AF65-F5344CB8AC3E}">
        <p14:creationId xmlns:p14="http://schemas.microsoft.com/office/powerpoint/2010/main" val="11223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normAutofit/>
          </a:bodyPr>
          <a:lstStyle/>
          <a:p>
            <a:r>
              <a:rPr lang="en-US" altLang="en-US" b="0" dirty="0" smtClean="0">
                <a:effectLst>
                  <a:outerShdw blurRad="50800" dist="38100" dir="2700000" algn="tl" rotWithShape="0">
                    <a:srgbClr val="000000">
                      <a:alpha val="43000"/>
                    </a:srgbClr>
                  </a:outerShdw>
                </a:effectLst>
                <a:latin typeface="+mn-lt"/>
              </a:rPr>
              <a:t>Personal Stories</a:t>
            </a:r>
          </a:p>
        </p:txBody>
      </p:sp>
      <p:pic>
        <p:nvPicPr>
          <p:cNvPr id="4" name="Picture 3" descr="Instructor Geo"/>
          <p:cNvPicPr>
            <a:picLocks noChangeAspect="1" noChangeArrowheads="1"/>
          </p:cNvPicPr>
          <p:nvPr/>
        </p:nvPicPr>
        <p:blipFill>
          <a:blip r:embed="rId3" cstate="email">
            <a:lum bright="12000" contrast="24000"/>
            <a:extLst>
              <a:ext uri="{28A0092B-C50C-407E-A947-70E740481C1C}">
                <a14:useLocalDpi xmlns:a14="http://schemas.microsoft.com/office/drawing/2010/main" val="0"/>
              </a:ext>
            </a:extLst>
          </a:blip>
          <a:srcRect l="17737" b="36067"/>
          <a:stretch>
            <a:fillRect/>
          </a:stretch>
        </p:blipFill>
        <p:spPr bwMode="auto">
          <a:xfrm>
            <a:off x="6307683" y="1287434"/>
            <a:ext cx="2379117" cy="25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485" y="1575684"/>
            <a:ext cx="5377407" cy="1698927"/>
          </a:xfrm>
          <a:prstGeom prst="rect">
            <a:avLst/>
          </a:prstGeom>
        </p:spPr>
        <p:txBody>
          <a:bodyPr wrap="square">
            <a:spAutoFit/>
          </a:bodyPr>
          <a:lstStyle/>
          <a:p>
            <a:pPr>
              <a:spcBef>
                <a:spcPct val="80000"/>
              </a:spcBef>
            </a:pPr>
            <a:r>
              <a:rPr lang="en-US" altLang="en-US" dirty="0" smtClean="0"/>
              <a:t>Two Examples of how experienced geoscientist had both exciting and rewarding careers in exploration and academia even with the complex nature of the oil and gas industry!</a:t>
            </a:r>
          </a:p>
          <a:p>
            <a:pPr>
              <a:spcBef>
                <a:spcPct val="80000"/>
              </a:spcBef>
            </a:pPr>
            <a:endParaRPr lang="en-US" dirty="0" smtClean="0"/>
          </a:p>
        </p:txBody>
      </p:sp>
    </p:spTree>
    <p:extLst>
      <p:ext uri="{BB962C8B-B14F-4D97-AF65-F5344CB8AC3E}">
        <p14:creationId xmlns:p14="http://schemas.microsoft.com/office/powerpoint/2010/main" val="4219160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Example 1 – A Training &amp; Career Path</a:t>
            </a:r>
          </a:p>
        </p:txBody>
      </p:sp>
      <p:sp>
        <p:nvSpPr>
          <p:cNvPr id="11293" name="Text Box 15"/>
          <p:cNvSpPr txBox="1">
            <a:spLocks noChangeArrowheads="1"/>
          </p:cNvSpPr>
          <p:nvPr/>
        </p:nvSpPr>
        <p:spPr bwMode="auto">
          <a:xfrm>
            <a:off x="5318499" y="1514912"/>
            <a:ext cx="301877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4 years, </a:t>
            </a:r>
          </a:p>
          <a:p>
            <a:pPr>
              <a:lnSpc>
                <a:spcPct val="90000"/>
              </a:lnSpc>
              <a:spcBef>
                <a:spcPct val="0"/>
              </a:spcBef>
              <a:buFontTx/>
              <a:buNone/>
            </a:pPr>
            <a:r>
              <a:rPr lang="en-US" altLang="en-US" sz="1800" i="0" dirty="0">
                <a:solidFill>
                  <a:schemeClr val="tx1"/>
                </a:solidFill>
                <a:latin typeface="Comic Sans MS" panose="030F0702030302020204" pitchFamily="66" charset="0"/>
              </a:rPr>
              <a:t>B.S. in Engineering Physics</a:t>
            </a:r>
          </a:p>
        </p:txBody>
      </p:sp>
      <p:sp>
        <p:nvSpPr>
          <p:cNvPr id="11291" name="Text Box 19"/>
          <p:cNvSpPr txBox="1">
            <a:spLocks noChangeArrowheads="1"/>
          </p:cNvSpPr>
          <p:nvPr/>
        </p:nvSpPr>
        <p:spPr bwMode="auto">
          <a:xfrm>
            <a:off x="3625052" y="3911187"/>
            <a:ext cx="200888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6 months as a</a:t>
            </a:r>
          </a:p>
          <a:p>
            <a:pPr>
              <a:lnSpc>
                <a:spcPct val="90000"/>
              </a:lnSpc>
              <a:spcBef>
                <a:spcPct val="0"/>
              </a:spcBef>
              <a:buFontTx/>
              <a:buNone/>
            </a:pPr>
            <a:r>
              <a:rPr lang="en-US" altLang="en-US" sz="1800" i="0" dirty="0">
                <a:solidFill>
                  <a:schemeClr val="tx1"/>
                </a:solidFill>
                <a:latin typeface="Comic Sans MS" panose="030F0702030302020204" pitchFamily="66" charset="0"/>
              </a:rPr>
              <a:t>Visiting Lecturer</a:t>
            </a:r>
          </a:p>
        </p:txBody>
      </p:sp>
      <p:sp>
        <p:nvSpPr>
          <p:cNvPr id="11285" name="Text Box 17"/>
          <p:cNvSpPr txBox="1">
            <a:spLocks noChangeArrowheads="1"/>
          </p:cNvSpPr>
          <p:nvPr/>
        </p:nvSpPr>
        <p:spPr bwMode="auto">
          <a:xfrm>
            <a:off x="5809509" y="3116497"/>
            <a:ext cx="255069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32 years, EPR-URC</a:t>
            </a:r>
          </a:p>
          <a:p>
            <a:pPr>
              <a:lnSpc>
                <a:spcPct val="90000"/>
              </a:lnSpc>
              <a:spcBef>
                <a:spcPct val="0"/>
              </a:spcBef>
              <a:buFontTx/>
              <a:buNone/>
            </a:pPr>
            <a:r>
              <a:rPr lang="en-US" altLang="en-US" sz="1800" i="0" dirty="0">
                <a:solidFill>
                  <a:schemeClr val="tx1"/>
                </a:solidFill>
                <a:latin typeface="Comic Sans MS" panose="030F0702030302020204" pitchFamily="66" charset="0"/>
              </a:rPr>
              <a:t>Seismic R&amp;D, Training</a:t>
            </a:r>
          </a:p>
        </p:txBody>
      </p:sp>
      <p:sp>
        <p:nvSpPr>
          <p:cNvPr id="11283" name="Text Box 19"/>
          <p:cNvSpPr txBox="1">
            <a:spLocks noChangeArrowheads="1"/>
          </p:cNvSpPr>
          <p:nvPr/>
        </p:nvSpPr>
        <p:spPr bwMode="auto">
          <a:xfrm>
            <a:off x="5905970" y="5522900"/>
            <a:ext cx="215475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3 years as a </a:t>
            </a:r>
          </a:p>
          <a:p>
            <a:pPr>
              <a:lnSpc>
                <a:spcPct val="90000"/>
              </a:lnSpc>
              <a:spcBef>
                <a:spcPct val="0"/>
              </a:spcBef>
              <a:buFontTx/>
              <a:buNone/>
            </a:pPr>
            <a:r>
              <a:rPr lang="en-US" altLang="en-US" sz="1800" i="0" dirty="0">
                <a:solidFill>
                  <a:schemeClr val="tx1"/>
                </a:solidFill>
                <a:latin typeface="Comic Sans MS" panose="030F0702030302020204" pitchFamily="66" charset="0"/>
              </a:rPr>
              <a:t>Geological Advisor</a:t>
            </a:r>
          </a:p>
        </p:txBody>
      </p:sp>
      <p:sp>
        <p:nvSpPr>
          <p:cNvPr id="11279" name="Text Box 19"/>
          <p:cNvSpPr txBox="1">
            <a:spLocks noChangeArrowheads="1"/>
          </p:cNvSpPr>
          <p:nvPr/>
        </p:nvSpPr>
        <p:spPr bwMode="auto">
          <a:xfrm>
            <a:off x="3558377" y="4713698"/>
            <a:ext cx="147027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3 years as a</a:t>
            </a:r>
          </a:p>
          <a:p>
            <a:pPr>
              <a:lnSpc>
                <a:spcPct val="90000"/>
              </a:lnSpc>
              <a:spcBef>
                <a:spcPct val="0"/>
              </a:spcBef>
              <a:buFontTx/>
              <a:buNone/>
            </a:pPr>
            <a:r>
              <a:rPr lang="en-US" altLang="en-US" sz="1800" i="0" dirty="0">
                <a:solidFill>
                  <a:schemeClr val="tx1"/>
                </a:solidFill>
                <a:latin typeface="Comic Sans MS" panose="030F0702030302020204" pitchFamily="66" charset="0"/>
              </a:rPr>
              <a:t>Tutor</a:t>
            </a:r>
          </a:p>
        </p:txBody>
      </p:sp>
      <p:sp>
        <p:nvSpPr>
          <p:cNvPr id="11275" name="Text Box 16"/>
          <p:cNvSpPr txBox="1">
            <a:spLocks noChangeArrowheads="1"/>
          </p:cNvSpPr>
          <p:nvPr/>
        </p:nvSpPr>
        <p:spPr bwMode="auto">
          <a:xfrm>
            <a:off x="5905970" y="2319556"/>
            <a:ext cx="257153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0000"/>
              </a:lnSpc>
              <a:spcBef>
                <a:spcPct val="0"/>
              </a:spcBef>
              <a:buFontTx/>
              <a:buNone/>
            </a:pPr>
            <a:r>
              <a:rPr lang="en-US" altLang="en-US" sz="1800" i="0" dirty="0">
                <a:solidFill>
                  <a:schemeClr val="tx1"/>
                </a:solidFill>
                <a:latin typeface="Comic Sans MS" panose="030F0702030302020204" pitchFamily="66" charset="0"/>
              </a:rPr>
              <a:t>5 years, M. Phil. and </a:t>
            </a:r>
          </a:p>
          <a:p>
            <a:pPr>
              <a:lnSpc>
                <a:spcPct val="90000"/>
              </a:lnSpc>
              <a:spcBef>
                <a:spcPct val="0"/>
              </a:spcBef>
              <a:buFontTx/>
              <a:buNone/>
            </a:pPr>
            <a:r>
              <a:rPr lang="en-US" altLang="en-US" sz="1800" i="0" dirty="0">
                <a:solidFill>
                  <a:schemeClr val="tx1"/>
                </a:solidFill>
                <a:latin typeface="Comic Sans MS" panose="030F0702030302020204" pitchFamily="66" charset="0"/>
              </a:rPr>
              <a:t>PhD in Marine Geology</a:t>
            </a:r>
          </a:p>
        </p:txBody>
      </p:sp>
      <p:pic>
        <p:nvPicPr>
          <p:cNvPr id="35" name="Picture 8" descr="\\192.10.10.5\production\GTA_All_Logos\Nautilus_Logos\Nautilus_Logo\NautilusLogo_Blu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09535" y="4693433"/>
            <a:ext cx="632370" cy="6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p:cNvPicPr>
          <p:nvPr/>
        </p:nvPicPr>
        <p:blipFill>
          <a:blip r:embed="rId4" cstate="email">
            <a:extLst>
              <a:ext uri="{28A0092B-C50C-407E-A947-70E740481C1C}">
                <a14:useLocalDpi xmlns:a14="http://schemas.microsoft.com/office/drawing/2010/main" val="0"/>
              </a:ext>
            </a:extLst>
          </a:blip>
          <a:srcRect l="1070" b="5917"/>
          <a:stretch>
            <a:fillRect/>
          </a:stretch>
        </p:blipFill>
        <p:spPr bwMode="auto">
          <a:xfrm>
            <a:off x="1440595" y="2284751"/>
            <a:ext cx="4368914" cy="6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998853" y="1481857"/>
            <a:ext cx="4319646" cy="667512"/>
          </a:xfrm>
          <a:prstGeom prst="rect">
            <a:avLst/>
          </a:prstGeom>
        </p:spPr>
      </p:pic>
      <p:pic>
        <p:nvPicPr>
          <p:cNvPr id="9" name="Picture 8"/>
          <p:cNvPicPr>
            <a:picLocks noChangeAspect="1"/>
          </p:cNvPicPr>
          <p:nvPr/>
        </p:nvPicPr>
        <p:blipFill>
          <a:blip r:embed="rId6"/>
          <a:stretch>
            <a:fillRect/>
          </a:stretch>
        </p:blipFill>
        <p:spPr>
          <a:xfrm>
            <a:off x="1890542" y="3087645"/>
            <a:ext cx="3768660" cy="667512"/>
          </a:xfrm>
          <a:prstGeom prst="rect">
            <a:avLst/>
          </a:prstGeom>
        </p:spPr>
      </p:pic>
      <p:pic>
        <p:nvPicPr>
          <p:cNvPr id="10" name="Picture 9"/>
          <p:cNvPicPr>
            <a:picLocks noChangeAspect="1"/>
          </p:cNvPicPr>
          <p:nvPr/>
        </p:nvPicPr>
        <p:blipFill>
          <a:blip r:embed="rId7"/>
          <a:stretch>
            <a:fillRect/>
          </a:stretch>
        </p:blipFill>
        <p:spPr>
          <a:xfrm>
            <a:off x="2385581" y="3890539"/>
            <a:ext cx="1214870" cy="667512"/>
          </a:xfrm>
          <a:prstGeom prst="rect">
            <a:avLst/>
          </a:prstGeom>
        </p:spPr>
      </p:pic>
      <p:pic>
        <p:nvPicPr>
          <p:cNvPr id="12" name="Picture 11"/>
          <p:cNvPicPr>
            <a:picLocks noChangeAspect="1"/>
          </p:cNvPicPr>
          <p:nvPr/>
        </p:nvPicPr>
        <p:blipFill>
          <a:blip r:embed="rId8"/>
          <a:stretch>
            <a:fillRect/>
          </a:stretch>
        </p:blipFill>
        <p:spPr>
          <a:xfrm>
            <a:off x="3313014" y="5496326"/>
            <a:ext cx="2496495" cy="667512"/>
          </a:xfrm>
          <a:prstGeom prst="rect">
            <a:avLst/>
          </a:prstGeom>
        </p:spPr>
      </p:pic>
      <p:sp>
        <p:nvSpPr>
          <p:cNvPr id="15" name="TextBox 14"/>
          <p:cNvSpPr txBox="1"/>
          <p:nvPr/>
        </p:nvSpPr>
        <p:spPr>
          <a:xfrm>
            <a:off x="161925" y="1260538"/>
            <a:ext cx="736099" cy="369332"/>
          </a:xfrm>
          <a:prstGeom prst="rect">
            <a:avLst/>
          </a:prstGeom>
          <a:noFill/>
        </p:spPr>
        <p:txBody>
          <a:bodyPr wrap="none" rtlCol="0">
            <a:spAutoFit/>
          </a:bodyPr>
          <a:lstStyle/>
          <a:p>
            <a:r>
              <a:rPr lang="en-US" dirty="0" smtClean="0">
                <a:latin typeface="Arial Rounded MT Bold" panose="020F0704030504030204" pitchFamily="34" charset="0"/>
              </a:rPr>
              <a:t>1968</a:t>
            </a:r>
            <a:endParaRPr lang="en-US" dirty="0">
              <a:latin typeface="Arial Rounded MT Bold" panose="020F0704030504030204" pitchFamily="34" charset="0"/>
            </a:endParaRPr>
          </a:p>
        </p:txBody>
      </p:sp>
      <p:sp>
        <p:nvSpPr>
          <p:cNvPr id="44" name="TextBox 43"/>
          <p:cNvSpPr txBox="1"/>
          <p:nvPr/>
        </p:nvSpPr>
        <p:spPr>
          <a:xfrm>
            <a:off x="2480454" y="5929165"/>
            <a:ext cx="736099" cy="369332"/>
          </a:xfrm>
          <a:prstGeom prst="rect">
            <a:avLst/>
          </a:prstGeom>
          <a:noFill/>
        </p:spPr>
        <p:txBody>
          <a:bodyPr wrap="none" rtlCol="0">
            <a:spAutoFit/>
          </a:bodyPr>
          <a:lstStyle/>
          <a:p>
            <a:r>
              <a:rPr lang="en-US" dirty="0" smtClean="0">
                <a:latin typeface="Arial Rounded MT Bold" panose="020F0704030504030204" pitchFamily="34" charset="0"/>
              </a:rPr>
              <a:t>2015</a:t>
            </a:r>
            <a:endParaRPr lang="en-US" dirty="0">
              <a:latin typeface="Arial Rounded MT Bold" panose="020F0704030504030204" pitchFamily="34" charset="0"/>
            </a:endParaRPr>
          </a:p>
        </p:txBody>
      </p:sp>
      <p:cxnSp>
        <p:nvCxnSpPr>
          <p:cNvPr id="17" name="Straight Arrow Connector 16"/>
          <p:cNvCxnSpPr/>
          <p:nvPr/>
        </p:nvCxnSpPr>
        <p:spPr>
          <a:xfrm flipH="1" flipV="1">
            <a:off x="333376" y="1629870"/>
            <a:ext cx="2379698" cy="4299295"/>
          </a:xfrm>
          <a:prstGeom prst="straightConnector1">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5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185746"/>
            <a:ext cx="8229600" cy="710783"/>
          </a:xfrm>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Global Population Growth</a:t>
            </a:r>
          </a:p>
        </p:txBody>
      </p:sp>
      <p:pic>
        <p:nvPicPr>
          <p:cNvPr id="7" name="Picture 6" descr="Baker Tech1 (dragged)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6873"/>
            <a:ext cx="9144000" cy="5979268"/>
          </a:xfrm>
          <a:prstGeom prst="rect">
            <a:avLst/>
          </a:prstGeom>
        </p:spPr>
      </p:pic>
      <p:sp>
        <p:nvSpPr>
          <p:cNvPr id="13" name="TextBox 1"/>
          <p:cNvSpPr txBox="1">
            <a:spLocks noChangeArrowheads="1"/>
          </p:cNvSpPr>
          <p:nvPr/>
        </p:nvSpPr>
        <p:spPr bwMode="auto">
          <a:xfrm>
            <a:off x="148914" y="6519863"/>
            <a:ext cx="26564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a:latin typeface="Arial" panose="020B0604020202020204" pitchFamily="34" charset="0"/>
              </a:rPr>
              <a:t>Courtesy of </a:t>
            </a:r>
            <a:r>
              <a:rPr lang="en-US" altLang="en-US" sz="1200" dirty="0" smtClean="0">
                <a:latin typeface="Arial" panose="020B0604020202020204" pitchFamily="34" charset="0"/>
              </a:rPr>
              <a:t>BEG, Dr. </a:t>
            </a:r>
            <a:r>
              <a:rPr lang="en-US" altLang="en-US" sz="1200" dirty="0" err="1" smtClean="0">
                <a:latin typeface="Arial" panose="020B0604020202020204" pitchFamily="34" charset="0"/>
              </a:rPr>
              <a:t>S.Tinker</a:t>
            </a:r>
            <a:r>
              <a:rPr lang="en-US" altLang="en-US" sz="1200" dirty="0" smtClean="0">
                <a:latin typeface="Arial" panose="020B0604020202020204" pitchFamily="34" charset="0"/>
              </a:rPr>
              <a:t>, 2015</a:t>
            </a:r>
            <a:endParaRPr lang="en-US" altLang="en-US" sz="1200" dirty="0">
              <a:latin typeface="Arial" panose="020B0604020202020204" pitchFamily="34" charset="0"/>
            </a:endParaRPr>
          </a:p>
        </p:txBody>
      </p:sp>
      <p:sp>
        <p:nvSpPr>
          <p:cNvPr id="2" name="Rectangle 1"/>
          <p:cNvSpPr/>
          <p:nvPr/>
        </p:nvSpPr>
        <p:spPr>
          <a:xfrm rot="16200000">
            <a:off x="7129623" y="3480429"/>
            <a:ext cx="2259227" cy="369332"/>
          </a:xfrm>
          <a:prstGeom prst="rect">
            <a:avLst/>
          </a:prstGeom>
        </p:spPr>
        <p:txBody>
          <a:bodyPr wrap="none">
            <a:spAutoFit/>
          </a:bodyPr>
          <a:lstStyle/>
          <a:p>
            <a:r>
              <a:rPr lang="en-US" altLang="en-US" dirty="0" smtClean="0"/>
              <a:t>In Billion’s of People</a:t>
            </a:r>
            <a:endParaRPr lang="en-US" dirty="0"/>
          </a:p>
        </p:txBody>
      </p:sp>
    </p:spTree>
    <p:extLst>
      <p:ext uri="{BB962C8B-B14F-4D97-AF65-F5344CB8AC3E}">
        <p14:creationId xmlns:p14="http://schemas.microsoft.com/office/powerpoint/2010/main" val="330713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Coming Out of Grad School</a:t>
            </a:r>
          </a:p>
        </p:txBody>
      </p:sp>
      <p:sp>
        <p:nvSpPr>
          <p:cNvPr id="13316" name="Rectangle 3"/>
          <p:cNvSpPr>
            <a:spLocks noGrp="1" noChangeArrowheads="1"/>
          </p:cNvSpPr>
          <p:nvPr>
            <p:ph type="body" idx="1"/>
          </p:nvPr>
        </p:nvSpPr>
        <p:spPr>
          <a:xfrm>
            <a:off x="533400" y="1484313"/>
            <a:ext cx="7772400" cy="3097213"/>
          </a:xfrm>
        </p:spPr>
        <p:txBody>
          <a:bodyPr>
            <a:normAutofit/>
          </a:bodyPr>
          <a:lstStyle/>
          <a:p>
            <a:pPr marL="533400" indent="-533400">
              <a:spcBef>
                <a:spcPts val="1400"/>
              </a:spcBef>
              <a:buFontTx/>
              <a:buNone/>
            </a:pPr>
            <a:r>
              <a:rPr lang="en-US" altLang="en-US" sz="2800" dirty="0" smtClean="0"/>
              <a:t>I Was Triple Blessed:</a:t>
            </a:r>
          </a:p>
          <a:p>
            <a:pPr marL="914400" lvl="1" indent="-457200">
              <a:spcBef>
                <a:spcPts val="1400"/>
              </a:spcBef>
              <a:buFontTx/>
              <a:buAutoNum type="arabicPeriod"/>
            </a:pPr>
            <a:r>
              <a:rPr lang="en-US" altLang="en-US" sz="2400" dirty="0" smtClean="0"/>
              <a:t>Industry just started a hiring boom</a:t>
            </a:r>
          </a:p>
          <a:p>
            <a:pPr marL="914400" lvl="1" indent="-457200">
              <a:spcBef>
                <a:spcPts val="1400"/>
              </a:spcBef>
              <a:buFontTx/>
              <a:buAutoNum type="arabicPeriod"/>
            </a:pPr>
            <a:r>
              <a:rPr lang="en-US" altLang="en-US" sz="2400" dirty="0" smtClean="0"/>
              <a:t>I received an offer from Exxon Research</a:t>
            </a:r>
          </a:p>
          <a:p>
            <a:pPr marL="914400" lvl="1" indent="-457200">
              <a:spcBef>
                <a:spcPts val="1400"/>
              </a:spcBef>
              <a:buFontTx/>
              <a:buAutoNum type="arabicPeriod"/>
            </a:pPr>
            <a:r>
              <a:rPr lang="en-US" altLang="en-US" sz="2400" dirty="0" smtClean="0"/>
              <a:t>I was assigned to the Seismic Stratigraphy section and was mentored by:</a:t>
            </a:r>
          </a:p>
        </p:txBody>
      </p:sp>
      <p:grpSp>
        <p:nvGrpSpPr>
          <p:cNvPr id="3" name="Group 2"/>
          <p:cNvGrpSpPr>
            <a:grpSpLocks noChangeAspect="1"/>
          </p:cNvGrpSpPr>
          <p:nvPr/>
        </p:nvGrpSpPr>
        <p:grpSpPr bwMode="auto">
          <a:xfrm>
            <a:off x="1811338" y="4270899"/>
            <a:ext cx="1300622" cy="1962971"/>
            <a:chOff x="1811338" y="4214813"/>
            <a:chExt cx="1447800" cy="2185101"/>
          </a:xfrm>
        </p:grpSpPr>
        <p:pic>
          <p:nvPicPr>
            <p:cNvPr id="13324" name="Picture 5" descr="photo8"/>
            <p:cNvPicPr preferRelativeResize="0">
              <a:picLocks noChangeAspect="1" noChangeArrowheads="1"/>
            </p:cNvPicPr>
            <p:nvPr/>
          </p:nvPicPr>
          <p:blipFill>
            <a:blip r:embed="rId3" cstate="email">
              <a:lum bright="-20000" contrast="20000"/>
              <a:extLst>
                <a:ext uri="{28A0092B-C50C-407E-A947-70E740481C1C}">
                  <a14:useLocalDpi xmlns:a14="http://schemas.microsoft.com/office/drawing/2010/main" val="0"/>
                </a:ext>
              </a:extLst>
            </a:blip>
            <a:srcRect t="705" b="461"/>
            <a:stretch>
              <a:fillRect/>
            </a:stretch>
          </p:blipFill>
          <p:spPr bwMode="auto">
            <a:xfrm>
              <a:off x="1811338" y="4214813"/>
              <a:ext cx="1447800" cy="1858962"/>
            </a:xfrm>
            <a:prstGeom prst="rect">
              <a:avLst/>
            </a:prstGeom>
            <a:solidFill>
              <a:schemeClr val="bg1"/>
            </a:solidFill>
            <a:ln w="9525">
              <a:solidFill>
                <a:srgbClr val="FF0000"/>
              </a:solidFill>
              <a:miter lim="800000"/>
              <a:headEnd/>
              <a:tailEnd/>
            </a:ln>
          </p:spPr>
        </p:pic>
        <p:sp>
          <p:nvSpPr>
            <p:cNvPr id="13325" name="Text Box 6"/>
            <p:cNvSpPr txBox="1">
              <a:spLocks noChangeAspect="1" noChangeArrowheads="1"/>
            </p:cNvSpPr>
            <p:nvPr/>
          </p:nvSpPr>
          <p:spPr bwMode="auto">
            <a:xfrm>
              <a:off x="1951752" y="6108700"/>
              <a:ext cx="1141794" cy="291214"/>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100" i="0" dirty="0" smtClean="0">
                  <a:solidFill>
                    <a:schemeClr val="tx1"/>
                  </a:solidFill>
                  <a:latin typeface="Copperplate Gothic Bold" panose="020E0705020206020404" pitchFamily="34" charset="0"/>
                </a:rPr>
                <a:t> Pete </a:t>
              </a:r>
              <a:r>
                <a:rPr lang="en-US" altLang="en-US" sz="1100" i="0" dirty="0">
                  <a:solidFill>
                    <a:schemeClr val="tx1"/>
                  </a:solidFill>
                  <a:latin typeface="Copperplate Gothic Bold" panose="020E0705020206020404" pitchFamily="34" charset="0"/>
                </a:rPr>
                <a:t>Vail</a:t>
              </a:r>
            </a:p>
          </p:txBody>
        </p:sp>
      </p:grpSp>
      <p:grpSp>
        <p:nvGrpSpPr>
          <p:cNvPr id="4" name="Group 3"/>
          <p:cNvGrpSpPr>
            <a:grpSpLocks noChangeAspect="1"/>
          </p:cNvGrpSpPr>
          <p:nvPr/>
        </p:nvGrpSpPr>
        <p:grpSpPr bwMode="auto">
          <a:xfrm>
            <a:off x="3638550" y="4265088"/>
            <a:ext cx="1215055" cy="1911631"/>
            <a:chOff x="3638550" y="4214813"/>
            <a:chExt cx="1352550" cy="2127951"/>
          </a:xfrm>
        </p:grpSpPr>
        <p:pic>
          <p:nvPicPr>
            <p:cNvPr id="13322" name="Picture 8" descr="photo2"/>
            <p:cNvPicPr preferRelativeResize="0">
              <a:picLocks noChangeAspect="1" noChangeArrowheads="1"/>
            </p:cNvPicPr>
            <p:nvPr/>
          </p:nvPicPr>
          <p:blipFill>
            <a:blip r:embed="rId4" cstate="email">
              <a:lum contrast="12000"/>
              <a:extLst>
                <a:ext uri="{28A0092B-C50C-407E-A947-70E740481C1C}">
                  <a14:useLocalDpi xmlns:a14="http://schemas.microsoft.com/office/drawing/2010/main" val="0"/>
                </a:ext>
              </a:extLst>
            </a:blip>
            <a:srcRect r="1895"/>
            <a:stretch>
              <a:fillRect/>
            </a:stretch>
          </p:blipFill>
          <p:spPr bwMode="auto">
            <a:xfrm>
              <a:off x="3638550" y="4214813"/>
              <a:ext cx="1352550" cy="1812925"/>
            </a:xfrm>
            <a:prstGeom prst="rect">
              <a:avLst/>
            </a:prstGeom>
            <a:solidFill>
              <a:schemeClr val="bg1"/>
            </a:solidFill>
            <a:ln w="9525">
              <a:solidFill>
                <a:srgbClr val="FF0000"/>
              </a:solidFill>
              <a:miter lim="800000"/>
              <a:headEnd/>
              <a:tailEnd/>
            </a:ln>
          </p:spPr>
        </p:pic>
        <p:sp>
          <p:nvSpPr>
            <p:cNvPr id="13323" name="Text Box 9"/>
            <p:cNvSpPr txBox="1">
              <a:spLocks noChangeAspect="1" noChangeArrowheads="1"/>
            </p:cNvSpPr>
            <p:nvPr/>
          </p:nvSpPr>
          <p:spPr bwMode="auto">
            <a:xfrm>
              <a:off x="3638551" y="6051550"/>
              <a:ext cx="1352549" cy="291214"/>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100" i="0" dirty="0">
                  <a:solidFill>
                    <a:schemeClr val="tx1"/>
                  </a:solidFill>
                  <a:latin typeface="Copperplate Gothic Bold" panose="020E0705020206020404" pitchFamily="34" charset="0"/>
                </a:rPr>
                <a:t>Bob </a:t>
              </a:r>
              <a:r>
                <a:rPr lang="en-US" altLang="en-US" sz="1100" i="0" dirty="0" err="1">
                  <a:solidFill>
                    <a:schemeClr val="tx1"/>
                  </a:solidFill>
                  <a:latin typeface="Copperplate Gothic Bold" panose="020E0705020206020404" pitchFamily="34" charset="0"/>
                </a:rPr>
                <a:t>Mitchum</a:t>
              </a:r>
              <a:endParaRPr lang="en-US" altLang="en-US" sz="1100" i="0" dirty="0">
                <a:solidFill>
                  <a:schemeClr val="tx1"/>
                </a:solidFill>
                <a:latin typeface="Copperplate Gothic Bold" panose="020E0705020206020404" pitchFamily="34" charset="0"/>
              </a:endParaRPr>
            </a:p>
          </p:txBody>
        </p:sp>
      </p:grpSp>
      <p:grpSp>
        <p:nvGrpSpPr>
          <p:cNvPr id="2" name="Group 1"/>
          <p:cNvGrpSpPr>
            <a:grpSpLocks/>
          </p:cNvGrpSpPr>
          <p:nvPr/>
        </p:nvGrpSpPr>
        <p:grpSpPr bwMode="auto">
          <a:xfrm>
            <a:off x="5078897" y="4789488"/>
            <a:ext cx="3302000" cy="819150"/>
            <a:chOff x="5264150" y="4713288"/>
            <a:chExt cx="3302000" cy="819150"/>
          </a:xfrm>
        </p:grpSpPr>
        <p:sp>
          <p:nvSpPr>
            <p:cNvPr id="13320" name="WordArt 11"/>
            <p:cNvSpPr>
              <a:spLocks noChangeArrowheads="1" noChangeShapeType="1" noTextEdit="1"/>
            </p:cNvSpPr>
            <p:nvPr/>
          </p:nvSpPr>
          <p:spPr bwMode="auto">
            <a:xfrm>
              <a:off x="5751513" y="4713288"/>
              <a:ext cx="2325687" cy="271462"/>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Fathers of</a:t>
              </a:r>
            </a:p>
          </p:txBody>
        </p:sp>
        <p:sp>
          <p:nvSpPr>
            <p:cNvPr id="13321" name="WordArt 12"/>
            <p:cNvSpPr>
              <a:spLocks noChangeArrowheads="1" noChangeShapeType="1" noTextEdit="1"/>
            </p:cNvSpPr>
            <p:nvPr/>
          </p:nvSpPr>
          <p:spPr bwMode="auto">
            <a:xfrm>
              <a:off x="5264150" y="5167313"/>
              <a:ext cx="3302000" cy="3651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A04020102020204" pitchFamily="34" charset="0"/>
                </a:rPr>
                <a:t>Seismic Startigraphy</a:t>
              </a:r>
            </a:p>
          </p:txBody>
        </p:sp>
      </p:grpSp>
    </p:spTree>
    <p:extLst>
      <p:ext uri="{BB962C8B-B14F-4D97-AF65-F5344CB8AC3E}">
        <p14:creationId xmlns:p14="http://schemas.microsoft.com/office/powerpoint/2010/main" val="169461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latin typeface="+mn-lt"/>
              </a:rPr>
              <a:t>My Areas of Study</a:t>
            </a:r>
          </a:p>
        </p:txBody>
      </p:sp>
      <p:sp>
        <p:nvSpPr>
          <p:cNvPr id="15364" name="Rectangle 4"/>
          <p:cNvSpPr>
            <a:spLocks noChangeArrowheads="1"/>
          </p:cNvSpPr>
          <p:nvPr/>
        </p:nvSpPr>
        <p:spPr bwMode="auto">
          <a:xfrm>
            <a:off x="5150434" y="1642269"/>
            <a:ext cx="34305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buFontTx/>
              <a:buAutoNum type="arabicPeriod"/>
            </a:pPr>
            <a:r>
              <a:rPr lang="en-US" altLang="en-US" sz="1800" i="0" dirty="0">
                <a:solidFill>
                  <a:schemeClr val="tx1"/>
                </a:solidFill>
              </a:rPr>
              <a:t>R&amp;D New </a:t>
            </a:r>
            <a:r>
              <a:rPr lang="en-US" altLang="en-US" sz="1800" i="0" dirty="0" err="1" smtClean="0">
                <a:solidFill>
                  <a:schemeClr val="tx1"/>
                </a:solidFill>
              </a:rPr>
              <a:t>Interp</a:t>
            </a:r>
            <a:r>
              <a:rPr lang="en-US" altLang="en-US" sz="1800" i="0" dirty="0" smtClean="0">
                <a:solidFill>
                  <a:schemeClr val="tx1"/>
                </a:solidFill>
              </a:rPr>
              <a:t> Methods</a:t>
            </a:r>
            <a:endParaRPr lang="en-US" altLang="en-US" sz="1800" i="0" dirty="0">
              <a:solidFill>
                <a:schemeClr val="tx1"/>
              </a:solidFill>
            </a:endParaRPr>
          </a:p>
          <a:p>
            <a:pPr>
              <a:buFontTx/>
              <a:buAutoNum type="arabicPeriod"/>
            </a:pPr>
            <a:r>
              <a:rPr lang="en-US" altLang="en-US" sz="1800" i="0" dirty="0">
                <a:solidFill>
                  <a:schemeClr val="tx1"/>
                </a:solidFill>
              </a:rPr>
              <a:t>Apply New </a:t>
            </a:r>
            <a:r>
              <a:rPr lang="en-US" altLang="en-US" sz="1800" i="0" dirty="0" err="1" smtClean="0">
                <a:solidFill>
                  <a:schemeClr val="tx1"/>
                </a:solidFill>
              </a:rPr>
              <a:t>Interp</a:t>
            </a:r>
            <a:r>
              <a:rPr lang="en-US" altLang="en-US" sz="1800" i="0" dirty="0" smtClean="0">
                <a:solidFill>
                  <a:schemeClr val="tx1"/>
                </a:solidFill>
              </a:rPr>
              <a:t> Methods</a:t>
            </a:r>
            <a:endParaRPr lang="en-US" altLang="en-US" sz="1800" i="0" dirty="0">
              <a:solidFill>
                <a:schemeClr val="tx1"/>
              </a:solidFill>
            </a:endParaRPr>
          </a:p>
          <a:p>
            <a:pPr>
              <a:buFontTx/>
              <a:buAutoNum type="arabicPeriod"/>
            </a:pPr>
            <a:r>
              <a:rPr lang="en-US" altLang="en-US" sz="1800" i="0" dirty="0">
                <a:solidFill>
                  <a:schemeClr val="tx1"/>
                </a:solidFill>
              </a:rPr>
              <a:t>Training/Mentoring</a:t>
            </a:r>
          </a:p>
        </p:txBody>
      </p:sp>
      <p:sp>
        <p:nvSpPr>
          <p:cNvPr id="13319" name="Rectangle 262"/>
          <p:cNvSpPr>
            <a:spLocks noChangeArrowheads="1"/>
          </p:cNvSpPr>
          <p:nvPr/>
        </p:nvSpPr>
        <p:spPr bwMode="auto">
          <a:xfrm>
            <a:off x="366713" y="1642269"/>
            <a:ext cx="442595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r>
              <a:rPr lang="en-US" altLang="en-US" sz="1800" i="0" dirty="0">
                <a:solidFill>
                  <a:srgbClr val="FFC000"/>
                </a:solidFill>
              </a:rPr>
              <a:t>Seismic Interpretation (2D &amp; 3D)</a:t>
            </a:r>
          </a:p>
          <a:p>
            <a:r>
              <a:rPr lang="en-US" altLang="en-US" sz="1800" i="0" dirty="0">
                <a:solidFill>
                  <a:srgbClr val="FFC000"/>
                </a:solidFill>
              </a:rPr>
              <a:t>Seismic Stratigraphy</a:t>
            </a:r>
          </a:p>
          <a:p>
            <a:r>
              <a:rPr lang="en-US" altLang="en-US" sz="1800" i="0" dirty="0">
                <a:solidFill>
                  <a:srgbClr val="FFC000"/>
                </a:solidFill>
              </a:rPr>
              <a:t>Basin Modeling</a:t>
            </a:r>
          </a:p>
          <a:p>
            <a:r>
              <a:rPr lang="en-US" altLang="en-US" sz="1800" i="0" dirty="0">
                <a:solidFill>
                  <a:srgbClr val="FFC000"/>
                </a:solidFill>
              </a:rPr>
              <a:t>Seismic Attribute Analysis </a:t>
            </a:r>
          </a:p>
          <a:p>
            <a:r>
              <a:rPr lang="en-US" altLang="en-US" sz="1800" i="0" dirty="0">
                <a:solidFill>
                  <a:srgbClr val="FFC000"/>
                </a:solidFill>
              </a:rPr>
              <a:t>Volume </a:t>
            </a:r>
            <a:r>
              <a:rPr lang="en-US" altLang="en-US" sz="1800" i="0" dirty="0" err="1">
                <a:solidFill>
                  <a:srgbClr val="FFC000"/>
                </a:solidFill>
              </a:rPr>
              <a:t>Interp</a:t>
            </a:r>
            <a:r>
              <a:rPr lang="en-US" altLang="en-US" sz="1800" i="0" dirty="0">
                <a:solidFill>
                  <a:srgbClr val="FFC000"/>
                </a:solidFill>
              </a:rPr>
              <a:t> &amp; Visualization</a:t>
            </a:r>
          </a:p>
        </p:txBody>
      </p:sp>
      <p:sp>
        <p:nvSpPr>
          <p:cNvPr id="2" name="TextBox 1"/>
          <p:cNvSpPr txBox="1"/>
          <p:nvPr/>
        </p:nvSpPr>
        <p:spPr>
          <a:xfrm>
            <a:off x="5150434" y="1309232"/>
            <a:ext cx="1558504" cy="400110"/>
          </a:xfrm>
          <a:prstGeom prst="rect">
            <a:avLst/>
          </a:prstGeom>
          <a:noFill/>
        </p:spPr>
        <p:txBody>
          <a:bodyPr wrap="none" rtlCol="0">
            <a:spAutoFit/>
          </a:bodyPr>
          <a:lstStyle/>
          <a:p>
            <a:r>
              <a:rPr lang="en-US" sz="2000" dirty="0" smtClean="0">
                <a:latin typeface="Arial Rounded MT Bold" panose="020F0704030504030204" pitchFamily="34" charset="0"/>
              </a:rPr>
              <a:t>Main Tasks</a:t>
            </a:r>
            <a:endParaRPr lang="en-US" sz="2000" dirty="0">
              <a:latin typeface="Arial Rounded MT Bold" panose="020F0704030504030204" pitchFamily="34" charset="0"/>
            </a:endParaRPr>
          </a:p>
        </p:txBody>
      </p:sp>
      <p:sp>
        <p:nvSpPr>
          <p:cNvPr id="8" name="TextBox 7"/>
          <p:cNvSpPr txBox="1"/>
          <p:nvPr/>
        </p:nvSpPr>
        <p:spPr>
          <a:xfrm>
            <a:off x="366713" y="1309232"/>
            <a:ext cx="1563248" cy="400110"/>
          </a:xfrm>
          <a:prstGeom prst="rect">
            <a:avLst/>
          </a:prstGeom>
          <a:noFill/>
        </p:spPr>
        <p:txBody>
          <a:bodyPr wrap="none" rtlCol="0">
            <a:spAutoFit/>
          </a:bodyPr>
          <a:lstStyle/>
          <a:p>
            <a:r>
              <a:rPr lang="en-US" sz="2000" dirty="0" smtClean="0">
                <a:solidFill>
                  <a:srgbClr val="FFC000"/>
                </a:solidFill>
                <a:latin typeface="Arial Rounded MT Bold" panose="020F0704030504030204" pitchFamily="34" charset="0"/>
              </a:rPr>
              <a:t>Specialties</a:t>
            </a:r>
            <a:endParaRPr lang="en-US" sz="2000" dirty="0">
              <a:solidFill>
                <a:srgbClr val="FFC000"/>
              </a:solidFill>
              <a:latin typeface="Arial Rounded MT Bold" panose="020F0704030504030204" pitchFamily="34" charset="0"/>
            </a:endParaRPr>
          </a:p>
        </p:txBody>
      </p:sp>
      <p:pic>
        <p:nvPicPr>
          <p:cNvPr id="4" name="Picture 3"/>
          <p:cNvPicPr>
            <a:picLocks noChangeAspect="1"/>
          </p:cNvPicPr>
          <p:nvPr/>
        </p:nvPicPr>
        <p:blipFill>
          <a:blip r:embed="rId3"/>
          <a:stretch>
            <a:fillRect/>
          </a:stretch>
        </p:blipFill>
        <p:spPr>
          <a:xfrm>
            <a:off x="3533775" y="3366617"/>
            <a:ext cx="5153025" cy="2830864"/>
          </a:xfrm>
          <a:prstGeom prst="rect">
            <a:avLst/>
          </a:prstGeom>
        </p:spPr>
      </p:pic>
      <p:sp>
        <p:nvSpPr>
          <p:cNvPr id="10" name="Text Box 260"/>
          <p:cNvSpPr txBox="1">
            <a:spLocks noChangeAspect="1" noChangeArrowheads="1"/>
          </p:cNvSpPr>
          <p:nvPr/>
        </p:nvSpPr>
        <p:spPr bwMode="auto">
          <a:xfrm>
            <a:off x="1756749" y="5693613"/>
            <a:ext cx="2611612"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r>
              <a:rPr lang="en-US" altLang="en-US" sz="1400" i="0" dirty="0">
                <a:latin typeface="Comic Sans MS" panose="030F0702030302020204" pitchFamily="66" charset="0"/>
              </a:rPr>
              <a:t>Basin </a:t>
            </a:r>
            <a:r>
              <a:rPr lang="en-US" altLang="en-US" sz="1400" i="0" dirty="0" smtClean="0">
                <a:latin typeface="Comic Sans MS" panose="030F0702030302020204" pitchFamily="66" charset="0"/>
              </a:rPr>
              <a:t>I’ve Studied </a:t>
            </a:r>
            <a:r>
              <a:rPr lang="en-US" altLang="en-US" sz="1400" i="0" dirty="0">
                <a:latin typeface="Comic Sans MS" panose="030F0702030302020204" pitchFamily="66" charset="0"/>
              </a:rPr>
              <a:t>6+ months</a:t>
            </a:r>
          </a:p>
        </p:txBody>
      </p:sp>
    </p:spTree>
    <p:extLst>
      <p:ext uri="{BB962C8B-B14F-4D97-AF65-F5344CB8AC3E}">
        <p14:creationId xmlns:p14="http://schemas.microsoft.com/office/powerpoint/2010/main" val="315431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163352967"/>
              </p:ext>
            </p:extLst>
          </p:nvPr>
        </p:nvGraphicFramePr>
        <p:xfrm>
          <a:off x="415638" y="1098197"/>
          <a:ext cx="8548831" cy="5969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0672" y="337515"/>
            <a:ext cx="8383731" cy="600197"/>
          </a:xfrm>
        </p:spPr>
        <p:txBody>
          <a:bodyPr>
            <a:noAutofit/>
          </a:bodyPr>
          <a:lstStyle/>
          <a:p>
            <a:pPr algn="l"/>
            <a:r>
              <a:rPr lang="en-US" sz="3000" dirty="0" smtClean="0">
                <a:solidFill>
                  <a:srgbClr val="FFFFFF"/>
                </a:solidFill>
                <a:effectLst>
                  <a:outerShdw blurRad="50800" dist="38100" dir="2700000" algn="tl" rotWithShape="0">
                    <a:srgbClr val="000000">
                      <a:alpha val="43000"/>
                    </a:srgbClr>
                  </a:outerShdw>
                </a:effectLst>
                <a:latin typeface="+mj-lt"/>
              </a:rPr>
              <a:t>Finding and nurturing my </a:t>
            </a:r>
            <a:r>
              <a:rPr lang="en-US" sz="3000" dirty="0">
                <a:solidFill>
                  <a:srgbClr val="FFFFFF"/>
                </a:solidFill>
                <a:effectLst>
                  <a:outerShdw blurRad="50800" dist="38100" dir="2700000" algn="tl" rotWithShape="0">
                    <a:srgbClr val="000000">
                      <a:alpha val="43000"/>
                    </a:srgbClr>
                  </a:outerShdw>
                </a:effectLst>
                <a:latin typeface="+mj-lt"/>
              </a:rPr>
              <a:t>p</a:t>
            </a:r>
            <a:r>
              <a:rPr lang="en-US" sz="3000" dirty="0" smtClean="0">
                <a:solidFill>
                  <a:srgbClr val="FFFFFF"/>
                </a:solidFill>
                <a:effectLst>
                  <a:outerShdw blurRad="50800" dist="38100" dir="2700000" algn="tl" rotWithShape="0">
                    <a:srgbClr val="000000">
                      <a:alpha val="43000"/>
                    </a:srgbClr>
                  </a:outerShdw>
                </a:effectLst>
                <a:latin typeface="+mj-lt"/>
              </a:rPr>
              <a:t>assion for geology:</a:t>
            </a:r>
            <a:br>
              <a:rPr lang="en-US" sz="3000" dirty="0" smtClean="0">
                <a:solidFill>
                  <a:srgbClr val="FFFFFF"/>
                </a:solidFill>
                <a:effectLst>
                  <a:outerShdw blurRad="50800" dist="38100" dir="2700000" algn="tl" rotWithShape="0">
                    <a:srgbClr val="000000">
                      <a:alpha val="43000"/>
                    </a:srgbClr>
                  </a:outerShdw>
                </a:effectLst>
                <a:latin typeface="+mj-lt"/>
              </a:rPr>
            </a:br>
            <a:r>
              <a:rPr lang="en-US" sz="3000" dirty="0" smtClean="0">
                <a:solidFill>
                  <a:srgbClr val="FFFFFF"/>
                </a:solidFill>
                <a:effectLst>
                  <a:outerShdw blurRad="50800" dist="38100" dir="2700000" algn="tl" rotWithShape="0">
                    <a:srgbClr val="000000">
                      <a:alpha val="43000"/>
                    </a:srgbClr>
                  </a:outerShdw>
                </a:effectLst>
                <a:latin typeface="+mj-lt"/>
              </a:rPr>
              <a:t>A career is a life long Journey</a:t>
            </a:r>
            <a:endParaRPr lang="en-US" sz="3000" dirty="0">
              <a:solidFill>
                <a:srgbClr val="FFFFFF"/>
              </a:solidFill>
              <a:effectLst>
                <a:outerShdw blurRad="50800" dist="38100" dir="2700000" algn="tl" rotWithShape="0">
                  <a:srgbClr val="000000">
                    <a:alpha val="43000"/>
                  </a:srgbClr>
                </a:outerShdw>
              </a:effectLst>
              <a:latin typeface="+mj-lt"/>
            </a:endParaRPr>
          </a:p>
        </p:txBody>
      </p:sp>
      <p:sp>
        <p:nvSpPr>
          <p:cNvPr id="15" name="Rectangle 14"/>
          <p:cNvSpPr/>
          <p:nvPr/>
        </p:nvSpPr>
        <p:spPr>
          <a:xfrm>
            <a:off x="1213040" y="5321300"/>
            <a:ext cx="2375630" cy="772939"/>
          </a:xfrm>
          <a:prstGeom prst="rect">
            <a:avLst/>
          </a:prstGeom>
          <a:solidFill>
            <a:schemeClr val="accent2">
              <a:lumMod val="60000"/>
              <a:lumOff val="40000"/>
            </a:schemeClr>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Pre-college</a:t>
            </a:r>
            <a:endParaRPr lang="en-US" sz="1600" dirty="0">
              <a:solidFill>
                <a:schemeClr val="bg1"/>
              </a:solidFill>
            </a:endParaRPr>
          </a:p>
        </p:txBody>
      </p:sp>
      <p:sp>
        <p:nvSpPr>
          <p:cNvPr id="16" name="Rectangle 15"/>
          <p:cNvSpPr/>
          <p:nvPr/>
        </p:nvSpPr>
        <p:spPr>
          <a:xfrm>
            <a:off x="1213040" y="4927566"/>
            <a:ext cx="2375630" cy="337231"/>
          </a:xfrm>
          <a:prstGeom prst="rect">
            <a:avLst/>
          </a:prstGeom>
          <a:solidFill>
            <a:schemeClr val="accent2">
              <a:lumMod val="60000"/>
              <a:lumOff val="40000"/>
            </a:schemeClr>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M.Sc. </a:t>
            </a:r>
            <a:r>
              <a:rPr lang="en-US" sz="1600" dirty="0">
                <a:solidFill>
                  <a:schemeClr val="bg1"/>
                </a:solidFill>
              </a:rPr>
              <a:t>&amp;</a:t>
            </a:r>
            <a:r>
              <a:rPr lang="en-US" sz="1600" dirty="0" smtClean="0">
                <a:solidFill>
                  <a:schemeClr val="bg1"/>
                </a:solidFill>
              </a:rPr>
              <a:t> B.Sc. Geology</a:t>
            </a:r>
            <a:endParaRPr lang="en-US" sz="1600" dirty="0">
              <a:solidFill>
                <a:schemeClr val="bg1"/>
              </a:solidFill>
            </a:endParaRPr>
          </a:p>
        </p:txBody>
      </p:sp>
      <p:sp>
        <p:nvSpPr>
          <p:cNvPr id="4" name="Rectangle 3"/>
          <p:cNvSpPr/>
          <p:nvPr/>
        </p:nvSpPr>
        <p:spPr>
          <a:xfrm>
            <a:off x="1213040" y="3171882"/>
            <a:ext cx="2375630" cy="1681155"/>
          </a:xfrm>
          <a:prstGeom prst="rect">
            <a:avLst/>
          </a:prstGeom>
          <a:solidFill>
            <a:srgbClr val="FFFF66"/>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rPr>
              <a:t>32 year career as a</a:t>
            </a:r>
          </a:p>
          <a:p>
            <a:pPr algn="ctr"/>
            <a:r>
              <a:rPr lang="en-US" sz="1600" dirty="0" smtClean="0">
                <a:solidFill>
                  <a:schemeClr val="bg1"/>
                </a:solidFill>
              </a:rPr>
              <a:t>Geologist / Executive in the Energy Industry </a:t>
            </a:r>
            <a:endParaRPr lang="en-US" sz="1600" dirty="0">
              <a:solidFill>
                <a:schemeClr val="bg1"/>
              </a:solidFill>
            </a:endParaRPr>
          </a:p>
        </p:txBody>
      </p:sp>
      <p:sp>
        <p:nvSpPr>
          <p:cNvPr id="21" name="Rounded Rectangular Callout 20"/>
          <p:cNvSpPr/>
          <p:nvPr/>
        </p:nvSpPr>
        <p:spPr>
          <a:xfrm>
            <a:off x="3824376" y="5279941"/>
            <a:ext cx="4825999" cy="1143000"/>
          </a:xfrm>
          <a:prstGeom prst="wedgeRoundRectCallout">
            <a:avLst>
              <a:gd name="adj1" fmla="val -56744"/>
              <a:gd name="adj2" fmla="val -9354"/>
              <a:gd name="adj3" fmla="val 16667"/>
            </a:avLst>
          </a:prstGeom>
          <a:solidFill>
            <a:srgbClr val="FFFFFF"/>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292934"/>
                </a:solidFill>
              </a:rPr>
              <a:t>S</a:t>
            </a:r>
            <a:r>
              <a:rPr lang="en-US" sz="1400" dirty="0" smtClean="0">
                <a:solidFill>
                  <a:srgbClr val="292934"/>
                </a:solidFill>
              </a:rPr>
              <a:t>ummer programs in oceanography</a:t>
            </a:r>
          </a:p>
          <a:p>
            <a:pPr algn="ctr"/>
            <a:r>
              <a:rPr lang="en-US" sz="1400" dirty="0" smtClean="0">
                <a:solidFill>
                  <a:srgbClr val="292934"/>
                </a:solidFill>
              </a:rPr>
              <a:t>Natural aptitude for science </a:t>
            </a:r>
          </a:p>
          <a:p>
            <a:pPr algn="ctr"/>
            <a:r>
              <a:rPr lang="en-US" sz="1400" dirty="0" smtClean="0">
                <a:solidFill>
                  <a:srgbClr val="292934"/>
                </a:solidFill>
              </a:rPr>
              <a:t>Encouraging </a:t>
            </a:r>
            <a:r>
              <a:rPr lang="en-US" sz="1400" dirty="0">
                <a:solidFill>
                  <a:srgbClr val="292934"/>
                </a:solidFill>
              </a:rPr>
              <a:t>p</a:t>
            </a:r>
            <a:r>
              <a:rPr lang="en-US" sz="1400" dirty="0" smtClean="0">
                <a:solidFill>
                  <a:srgbClr val="292934"/>
                </a:solidFill>
              </a:rPr>
              <a:t>arents</a:t>
            </a:r>
          </a:p>
          <a:p>
            <a:pPr algn="ctr"/>
            <a:r>
              <a:rPr lang="en-US" sz="1400" dirty="0">
                <a:solidFill>
                  <a:srgbClr val="292934"/>
                </a:solidFill>
              </a:rPr>
              <a:t>7</a:t>
            </a:r>
            <a:r>
              <a:rPr lang="en-US" sz="1400" baseline="30000" dirty="0">
                <a:solidFill>
                  <a:srgbClr val="292934"/>
                </a:solidFill>
              </a:rPr>
              <a:t>th</a:t>
            </a:r>
            <a:r>
              <a:rPr lang="en-US" sz="1400" dirty="0">
                <a:solidFill>
                  <a:srgbClr val="292934"/>
                </a:solidFill>
              </a:rPr>
              <a:t> grade science teacher</a:t>
            </a:r>
          </a:p>
          <a:p>
            <a:pPr algn="ctr"/>
            <a:r>
              <a:rPr lang="en-US" sz="1400" dirty="0">
                <a:solidFill>
                  <a:srgbClr val="292934"/>
                </a:solidFill>
              </a:rPr>
              <a:t>Jacques Cousteau </a:t>
            </a:r>
            <a:r>
              <a:rPr lang="en-US" sz="1400" dirty="0" smtClean="0">
                <a:solidFill>
                  <a:srgbClr val="292934"/>
                </a:solidFill>
              </a:rPr>
              <a:t>and Diver Dan TV shows</a:t>
            </a:r>
            <a:endParaRPr lang="en-US" sz="1400" b="1" u="sng" dirty="0">
              <a:solidFill>
                <a:srgbClr val="292934"/>
              </a:solidFill>
            </a:endParaRPr>
          </a:p>
        </p:txBody>
      </p:sp>
      <p:sp>
        <p:nvSpPr>
          <p:cNvPr id="22" name="Rounded Rectangular Callout 21"/>
          <p:cNvSpPr/>
          <p:nvPr/>
        </p:nvSpPr>
        <p:spPr>
          <a:xfrm>
            <a:off x="3809435" y="4237656"/>
            <a:ext cx="4851643" cy="981018"/>
          </a:xfrm>
          <a:prstGeom prst="wedgeRoundRectCallout">
            <a:avLst>
              <a:gd name="adj1" fmla="val -56932"/>
              <a:gd name="adj2" fmla="val 29828"/>
              <a:gd name="adj3" fmla="val 16667"/>
            </a:avLst>
          </a:prstGeom>
          <a:solidFill>
            <a:srgbClr val="FFFFFF"/>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92934"/>
                </a:solidFill>
              </a:rPr>
              <a:t>Exposure to diverse aspects of geology</a:t>
            </a:r>
            <a:endParaRPr lang="en-US" sz="1400" dirty="0">
              <a:solidFill>
                <a:srgbClr val="292934"/>
              </a:solidFill>
            </a:endParaRPr>
          </a:p>
          <a:p>
            <a:pPr algn="ctr"/>
            <a:r>
              <a:rPr lang="en-US" sz="1400" dirty="0" smtClean="0">
                <a:solidFill>
                  <a:srgbClr val="292934"/>
                </a:solidFill>
              </a:rPr>
              <a:t>Independent research / Field work</a:t>
            </a:r>
          </a:p>
          <a:p>
            <a:pPr algn="ctr"/>
            <a:r>
              <a:rPr lang="en-US" sz="1400" dirty="0" smtClean="0">
                <a:solidFill>
                  <a:srgbClr val="292934"/>
                </a:solidFill>
              </a:rPr>
              <a:t>Great people</a:t>
            </a:r>
          </a:p>
          <a:p>
            <a:pPr algn="ctr"/>
            <a:r>
              <a:rPr lang="en-US" sz="1400" dirty="0" smtClean="0">
                <a:solidFill>
                  <a:srgbClr val="292934"/>
                </a:solidFill>
              </a:rPr>
              <a:t>Freshman </a:t>
            </a:r>
            <a:r>
              <a:rPr lang="en-US" sz="1400" dirty="0">
                <a:solidFill>
                  <a:srgbClr val="292934"/>
                </a:solidFill>
              </a:rPr>
              <a:t>p</a:t>
            </a:r>
            <a:r>
              <a:rPr lang="en-US" sz="1400" dirty="0" smtClean="0">
                <a:solidFill>
                  <a:srgbClr val="292934"/>
                </a:solidFill>
              </a:rPr>
              <a:t>hysical geology class hooked me</a:t>
            </a:r>
          </a:p>
        </p:txBody>
      </p:sp>
      <p:sp>
        <p:nvSpPr>
          <p:cNvPr id="5" name="Cloud Callout 4"/>
          <p:cNvSpPr/>
          <p:nvPr/>
        </p:nvSpPr>
        <p:spPr>
          <a:xfrm>
            <a:off x="1301940" y="1645715"/>
            <a:ext cx="2375630" cy="1343082"/>
          </a:xfrm>
          <a:prstGeom prst="cloudCallout">
            <a:avLst>
              <a:gd name="adj1" fmla="val -28499"/>
              <a:gd name="adj2" fmla="val 11719"/>
            </a:avLst>
          </a:prstGeom>
          <a:solidFill>
            <a:srgbClr val="D3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The Future </a:t>
            </a:r>
          </a:p>
          <a:p>
            <a:pPr algn="ctr"/>
            <a:r>
              <a:rPr lang="en-US" sz="1600" dirty="0" smtClean="0">
                <a:solidFill>
                  <a:srgbClr val="000000"/>
                </a:solidFill>
              </a:rPr>
              <a:t>Re-defining </a:t>
            </a:r>
            <a:r>
              <a:rPr lang="en-US" sz="1600" dirty="0">
                <a:solidFill>
                  <a:srgbClr val="000000"/>
                </a:solidFill>
              </a:rPr>
              <a:t>my passion </a:t>
            </a:r>
          </a:p>
        </p:txBody>
      </p:sp>
      <p:sp>
        <p:nvSpPr>
          <p:cNvPr id="7" name="TextBox 6"/>
          <p:cNvSpPr txBox="1"/>
          <p:nvPr/>
        </p:nvSpPr>
        <p:spPr>
          <a:xfrm rot="5400000">
            <a:off x="-111934" y="3354190"/>
            <a:ext cx="954483" cy="369332"/>
          </a:xfrm>
          <a:prstGeom prst="rect">
            <a:avLst/>
          </a:prstGeom>
          <a:noFill/>
        </p:spPr>
        <p:txBody>
          <a:bodyPr wrap="none" rtlCol="0">
            <a:spAutoFit/>
          </a:bodyPr>
          <a:lstStyle/>
          <a:p>
            <a:r>
              <a:rPr lang="en-US" dirty="0" smtClean="0"/>
              <a:t>My Age</a:t>
            </a:r>
            <a:endParaRPr lang="en-US" dirty="0"/>
          </a:p>
        </p:txBody>
      </p:sp>
      <p:sp>
        <p:nvSpPr>
          <p:cNvPr id="13" name="Rounded Rectangular Callout 12"/>
          <p:cNvSpPr/>
          <p:nvPr/>
        </p:nvSpPr>
        <p:spPr>
          <a:xfrm>
            <a:off x="3783790" y="2317256"/>
            <a:ext cx="2997444" cy="806803"/>
          </a:xfrm>
          <a:prstGeom prst="wedgeRoundRectCallout">
            <a:avLst>
              <a:gd name="adj1" fmla="val -58343"/>
              <a:gd name="adj2" fmla="val 24731"/>
              <a:gd name="adj3" fmla="val 16667"/>
            </a:avLst>
          </a:prstGeom>
          <a:solidFill>
            <a:srgbClr val="FFFFFF"/>
          </a:solidFill>
          <a:ln>
            <a:solidFill>
              <a:srgbClr val="29293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292934"/>
                </a:solidFill>
              </a:rPr>
              <a:t>Volunteering with AAPG</a:t>
            </a:r>
          </a:p>
          <a:p>
            <a:pPr algn="ctr"/>
            <a:r>
              <a:rPr lang="en-US" sz="1400" dirty="0" smtClean="0">
                <a:solidFill>
                  <a:srgbClr val="292934"/>
                </a:solidFill>
              </a:rPr>
              <a:t>STEM Education </a:t>
            </a:r>
          </a:p>
          <a:p>
            <a:pPr algn="ctr"/>
            <a:r>
              <a:rPr lang="en-US" sz="1400" dirty="0" smtClean="0">
                <a:solidFill>
                  <a:srgbClr val="292934"/>
                </a:solidFill>
              </a:rPr>
              <a:t>Ceramics / Gardening</a:t>
            </a:r>
          </a:p>
        </p:txBody>
      </p:sp>
    </p:spTree>
    <p:extLst>
      <p:ext uri="{BB962C8B-B14F-4D97-AF65-F5344CB8AC3E}">
        <p14:creationId xmlns:p14="http://schemas.microsoft.com/office/powerpoint/2010/main" val="32346355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36" y="341657"/>
            <a:ext cx="8229600" cy="668867"/>
          </a:xfrm>
        </p:spPr>
        <p:txBody>
          <a:bodyPr>
            <a:noAutofit/>
          </a:bodyPr>
          <a:lstStyle/>
          <a:p>
            <a:pPr algn="l"/>
            <a:r>
              <a:rPr lang="en-US" sz="3000" dirty="0" smtClean="0">
                <a:solidFill>
                  <a:srgbClr val="FFFFFF"/>
                </a:solidFill>
                <a:effectLst>
                  <a:outerShdw blurRad="50800" dist="38100" dir="2700000" algn="tl" rotWithShape="0">
                    <a:srgbClr val="000000">
                      <a:alpha val="43000"/>
                    </a:srgbClr>
                  </a:outerShdw>
                </a:effectLst>
                <a:latin typeface="+mj-lt"/>
              </a:rPr>
              <a:t>Formal education… building a solid foundation </a:t>
            </a:r>
            <a:endParaRPr lang="en-US" sz="3000" dirty="0">
              <a:solidFill>
                <a:srgbClr val="FFFFFF"/>
              </a:solidFill>
              <a:effectLst>
                <a:outerShdw blurRad="50800" dist="38100" dir="2700000" algn="tl" rotWithShape="0">
                  <a:srgbClr val="000000">
                    <a:alpha val="43000"/>
                  </a:srgbClr>
                </a:outerShdw>
              </a:effectLst>
              <a:latin typeface="+mj-l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84161816"/>
              </p:ext>
            </p:extLst>
          </p:nvPr>
        </p:nvGraphicFramePr>
        <p:xfrm>
          <a:off x="263894" y="1129442"/>
          <a:ext cx="8390245" cy="5307264"/>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736721" y="3078037"/>
            <a:ext cx="1050260" cy="3113804"/>
          </a:xfrm>
          <a:prstGeom prst="rect">
            <a:avLst/>
          </a:prstGeom>
          <a:solidFill>
            <a:schemeClr val="tx1">
              <a:lumMod val="85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schemeClr val="bg1"/>
                </a:solidFill>
              </a:rPr>
              <a:t>B. Sc.</a:t>
            </a:r>
          </a:p>
          <a:p>
            <a:pPr algn="ctr"/>
            <a:r>
              <a:rPr lang="en-US" sz="1400" b="1" dirty="0" smtClean="0">
                <a:solidFill>
                  <a:schemeClr val="bg1"/>
                </a:solidFill>
              </a:rPr>
              <a:t>Geology</a:t>
            </a:r>
            <a:endParaRPr lang="en-US" sz="1400" b="1" dirty="0">
              <a:solidFill>
                <a:schemeClr val="bg1"/>
              </a:solidFill>
            </a:endParaRPr>
          </a:p>
        </p:txBody>
      </p:sp>
      <p:sp>
        <p:nvSpPr>
          <p:cNvPr id="9" name="Rectangle 8"/>
          <p:cNvSpPr/>
          <p:nvPr/>
        </p:nvSpPr>
        <p:spPr>
          <a:xfrm>
            <a:off x="736721" y="1309601"/>
            <a:ext cx="1050260" cy="1607469"/>
          </a:xfrm>
          <a:prstGeom prst="rect">
            <a:avLst/>
          </a:prstGeom>
          <a:solidFill>
            <a:schemeClr val="tx1">
              <a:lumMod val="85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schemeClr val="bg1"/>
                </a:solidFill>
              </a:rPr>
              <a:t>M. Sc.</a:t>
            </a:r>
          </a:p>
          <a:p>
            <a:pPr algn="ctr"/>
            <a:r>
              <a:rPr lang="en-US" sz="1400" b="1" dirty="0" smtClean="0">
                <a:solidFill>
                  <a:schemeClr val="bg1"/>
                </a:solidFill>
              </a:rPr>
              <a:t>Geology</a:t>
            </a:r>
            <a:endParaRPr lang="en-US" sz="1400" b="1" dirty="0">
              <a:solidFill>
                <a:schemeClr val="bg1"/>
              </a:solidFill>
            </a:endParaRPr>
          </a:p>
        </p:txBody>
      </p:sp>
      <p:sp>
        <p:nvSpPr>
          <p:cNvPr id="11" name="TextBox 10"/>
          <p:cNvSpPr txBox="1"/>
          <p:nvPr/>
        </p:nvSpPr>
        <p:spPr>
          <a:xfrm>
            <a:off x="1938208" y="3078037"/>
            <a:ext cx="2223400" cy="3108544"/>
          </a:xfrm>
          <a:prstGeom prst="rect">
            <a:avLst/>
          </a:prstGeom>
          <a:solidFill>
            <a:srgbClr val="CCFFCC"/>
          </a:solidFill>
          <a:ln>
            <a:solidFill>
              <a:schemeClr val="tx1"/>
            </a:solidFill>
          </a:ln>
        </p:spPr>
        <p:txBody>
          <a:bodyPr wrap="square" rtlCol="0">
            <a:spAutoFit/>
          </a:bodyPr>
          <a:lstStyle/>
          <a:p>
            <a:pPr marL="0" lvl="1"/>
            <a:r>
              <a:rPr lang="en-US" sz="1400" b="1" u="sng" dirty="0" smtClean="0">
                <a:solidFill>
                  <a:schemeClr val="bg1"/>
                </a:solidFill>
              </a:rPr>
              <a:t>Geology</a:t>
            </a:r>
          </a:p>
          <a:p>
            <a:pPr marL="285750" lvl="1" indent="-285750">
              <a:buFont typeface="Arial"/>
              <a:buChar char="•"/>
            </a:pPr>
            <a:r>
              <a:rPr lang="en-US" sz="1400" dirty="0" smtClean="0">
                <a:solidFill>
                  <a:schemeClr val="bg1"/>
                </a:solidFill>
              </a:rPr>
              <a:t>Senior Thesis</a:t>
            </a:r>
            <a:endParaRPr lang="en-US" sz="1400" dirty="0">
              <a:solidFill>
                <a:schemeClr val="bg1"/>
              </a:solidFill>
            </a:endParaRPr>
          </a:p>
          <a:p>
            <a:pPr marL="285750" lvl="1" indent="-285750">
              <a:buFont typeface="Arial"/>
              <a:buChar char="•"/>
            </a:pPr>
            <a:r>
              <a:rPr lang="en-US" sz="1400" dirty="0">
                <a:solidFill>
                  <a:schemeClr val="bg1"/>
                </a:solidFill>
              </a:rPr>
              <a:t>Optical Mineralogy</a:t>
            </a:r>
          </a:p>
          <a:p>
            <a:pPr marL="285750" lvl="1" indent="-285750">
              <a:buFont typeface="Arial"/>
              <a:buChar char="•"/>
            </a:pPr>
            <a:r>
              <a:rPr lang="en-US" sz="1400" dirty="0">
                <a:solidFill>
                  <a:schemeClr val="bg1"/>
                </a:solidFill>
              </a:rPr>
              <a:t>Petrology</a:t>
            </a:r>
          </a:p>
          <a:p>
            <a:pPr marL="285750" lvl="1" indent="-285750">
              <a:buFont typeface="Arial"/>
              <a:buChar char="•"/>
            </a:pPr>
            <a:r>
              <a:rPr lang="en-US" sz="1400" dirty="0">
                <a:solidFill>
                  <a:schemeClr val="bg1"/>
                </a:solidFill>
              </a:rPr>
              <a:t>Structure </a:t>
            </a:r>
          </a:p>
          <a:p>
            <a:pPr marL="285750" lvl="1" indent="-285750">
              <a:buFont typeface="Arial"/>
              <a:buChar char="•"/>
            </a:pPr>
            <a:r>
              <a:rPr lang="en-US" sz="1400" dirty="0">
                <a:solidFill>
                  <a:schemeClr val="bg1"/>
                </a:solidFill>
              </a:rPr>
              <a:t>Stratigraphy</a:t>
            </a:r>
          </a:p>
          <a:p>
            <a:pPr marL="285750" lvl="1" indent="-285750">
              <a:buFont typeface="Arial"/>
              <a:buChar char="•"/>
            </a:pPr>
            <a:r>
              <a:rPr lang="en-US" sz="1400" dirty="0">
                <a:solidFill>
                  <a:schemeClr val="bg1"/>
                </a:solidFill>
              </a:rPr>
              <a:t>Geomorphology</a:t>
            </a:r>
          </a:p>
          <a:p>
            <a:pPr marL="285750" lvl="1" indent="-285750">
              <a:buFont typeface="Arial"/>
              <a:buChar char="•"/>
            </a:pPr>
            <a:r>
              <a:rPr lang="en-US" sz="1400" dirty="0">
                <a:solidFill>
                  <a:schemeClr val="bg1"/>
                </a:solidFill>
              </a:rPr>
              <a:t>Oceanography</a:t>
            </a:r>
          </a:p>
          <a:p>
            <a:pPr marL="285750" lvl="1" indent="-285750">
              <a:buFont typeface="Arial"/>
              <a:buChar char="•"/>
            </a:pPr>
            <a:r>
              <a:rPr lang="en-US" sz="1400" dirty="0" smtClean="0">
                <a:solidFill>
                  <a:schemeClr val="bg1"/>
                </a:solidFill>
              </a:rPr>
              <a:t>Micropaleontology</a:t>
            </a:r>
            <a:endParaRPr lang="en-US" sz="1400" dirty="0">
              <a:solidFill>
                <a:schemeClr val="bg1"/>
              </a:solidFill>
            </a:endParaRPr>
          </a:p>
          <a:p>
            <a:pPr marL="285750" lvl="1" indent="-285750">
              <a:buFont typeface="Arial"/>
              <a:buChar char="•"/>
            </a:pPr>
            <a:r>
              <a:rPr lang="en-US" sz="1400" dirty="0" smtClean="0">
                <a:solidFill>
                  <a:schemeClr val="bg1"/>
                </a:solidFill>
              </a:rPr>
              <a:t>Sedimentology</a:t>
            </a:r>
            <a:endParaRPr lang="en-US" sz="1400" dirty="0">
              <a:solidFill>
                <a:schemeClr val="bg1"/>
              </a:solidFill>
            </a:endParaRPr>
          </a:p>
          <a:p>
            <a:pPr marL="285750" lvl="1" indent="-285750">
              <a:buFont typeface="Arial"/>
              <a:buChar char="•"/>
            </a:pPr>
            <a:r>
              <a:rPr lang="en-US" sz="1400" dirty="0" smtClean="0">
                <a:solidFill>
                  <a:schemeClr val="bg1"/>
                </a:solidFill>
              </a:rPr>
              <a:t>Coastal </a:t>
            </a:r>
            <a:r>
              <a:rPr lang="en-US" sz="1400" dirty="0">
                <a:solidFill>
                  <a:schemeClr val="bg1"/>
                </a:solidFill>
              </a:rPr>
              <a:t>Processes</a:t>
            </a:r>
          </a:p>
          <a:p>
            <a:pPr marL="285750" lvl="1" indent="-285750">
              <a:buFont typeface="Arial"/>
              <a:buChar char="•"/>
            </a:pPr>
            <a:r>
              <a:rPr lang="en-US" sz="1400" dirty="0" smtClean="0">
                <a:solidFill>
                  <a:schemeClr val="bg1"/>
                </a:solidFill>
              </a:rPr>
              <a:t>Mineralogy</a:t>
            </a:r>
            <a:endParaRPr lang="en-US" sz="1400" dirty="0">
              <a:solidFill>
                <a:schemeClr val="bg1"/>
              </a:solidFill>
            </a:endParaRPr>
          </a:p>
          <a:p>
            <a:pPr marL="285750" lvl="1" indent="-285750">
              <a:buFont typeface="Arial"/>
              <a:buChar char="•"/>
            </a:pPr>
            <a:r>
              <a:rPr lang="en-US" sz="1400" dirty="0" smtClean="0">
                <a:solidFill>
                  <a:schemeClr val="bg1"/>
                </a:solidFill>
              </a:rPr>
              <a:t>Historical </a:t>
            </a:r>
            <a:r>
              <a:rPr lang="en-US" sz="1400" dirty="0">
                <a:solidFill>
                  <a:schemeClr val="bg1"/>
                </a:solidFill>
              </a:rPr>
              <a:t>Geology</a:t>
            </a:r>
          </a:p>
          <a:p>
            <a:pPr marL="285750" lvl="1" indent="-285750">
              <a:buFont typeface="Arial"/>
              <a:buChar char="•"/>
            </a:pPr>
            <a:r>
              <a:rPr lang="en-US" sz="1400" dirty="0" smtClean="0">
                <a:solidFill>
                  <a:schemeClr val="bg1"/>
                </a:solidFill>
              </a:rPr>
              <a:t>Physical Geology</a:t>
            </a:r>
          </a:p>
        </p:txBody>
      </p:sp>
      <p:sp>
        <p:nvSpPr>
          <p:cNvPr id="17" name="TextBox 16"/>
          <p:cNvSpPr txBox="1"/>
          <p:nvPr/>
        </p:nvSpPr>
        <p:spPr>
          <a:xfrm>
            <a:off x="4312835" y="3078037"/>
            <a:ext cx="2022115" cy="1600438"/>
          </a:xfrm>
          <a:prstGeom prst="rect">
            <a:avLst/>
          </a:prstGeom>
          <a:solidFill>
            <a:schemeClr val="tx1"/>
          </a:solidFill>
          <a:ln>
            <a:solidFill>
              <a:schemeClr val="tx1"/>
            </a:solidFill>
          </a:ln>
        </p:spPr>
        <p:txBody>
          <a:bodyPr wrap="square" rtlCol="0">
            <a:spAutoFit/>
          </a:bodyPr>
          <a:lstStyle/>
          <a:p>
            <a:pPr marL="0" lvl="1"/>
            <a:r>
              <a:rPr lang="en-US" sz="1400" b="1" u="sng" dirty="0" smtClean="0">
                <a:solidFill>
                  <a:schemeClr val="bg1"/>
                </a:solidFill>
              </a:rPr>
              <a:t>Science &amp; Math</a:t>
            </a:r>
            <a:endParaRPr lang="en-US" sz="1400" dirty="0" smtClean="0">
              <a:solidFill>
                <a:schemeClr val="bg1"/>
              </a:solidFill>
            </a:endParaRPr>
          </a:p>
          <a:p>
            <a:pPr marL="285750" lvl="1" indent="-285750">
              <a:buFont typeface="Arial"/>
              <a:buChar char="•"/>
            </a:pPr>
            <a:r>
              <a:rPr lang="en-US" sz="1400" dirty="0" smtClean="0">
                <a:solidFill>
                  <a:schemeClr val="bg1"/>
                </a:solidFill>
              </a:rPr>
              <a:t>Physics </a:t>
            </a:r>
          </a:p>
          <a:p>
            <a:pPr marL="285750" lvl="1" indent="-285750">
              <a:buFont typeface="Arial"/>
              <a:buChar char="•"/>
            </a:pPr>
            <a:r>
              <a:rPr lang="en-US" sz="1400" dirty="0" smtClean="0">
                <a:solidFill>
                  <a:schemeClr val="bg1"/>
                </a:solidFill>
              </a:rPr>
              <a:t>Chemistry</a:t>
            </a:r>
          </a:p>
          <a:p>
            <a:pPr marL="285750" lvl="1" indent="-285750">
              <a:buFont typeface="Arial"/>
              <a:buChar char="•"/>
            </a:pPr>
            <a:r>
              <a:rPr lang="en-US" sz="1400" dirty="0" smtClean="0">
                <a:solidFill>
                  <a:schemeClr val="bg1"/>
                </a:solidFill>
              </a:rPr>
              <a:t>Biology </a:t>
            </a:r>
          </a:p>
          <a:p>
            <a:pPr marL="285750" lvl="1" indent="-285750">
              <a:buFont typeface="Arial"/>
              <a:buChar char="•"/>
            </a:pPr>
            <a:r>
              <a:rPr lang="en-US" sz="1400" dirty="0" smtClean="0">
                <a:solidFill>
                  <a:schemeClr val="bg1"/>
                </a:solidFill>
              </a:rPr>
              <a:t>Introduction </a:t>
            </a:r>
            <a:r>
              <a:rPr lang="en-US" sz="1400" dirty="0">
                <a:solidFill>
                  <a:schemeClr val="bg1"/>
                </a:solidFill>
              </a:rPr>
              <a:t>&amp;</a:t>
            </a:r>
            <a:r>
              <a:rPr lang="en-US" sz="1400" dirty="0" smtClean="0">
                <a:solidFill>
                  <a:schemeClr val="bg1"/>
                </a:solidFill>
              </a:rPr>
              <a:t> Intermediate Calculus</a:t>
            </a:r>
          </a:p>
        </p:txBody>
      </p:sp>
      <p:sp>
        <p:nvSpPr>
          <p:cNvPr id="19" name="TextBox 18"/>
          <p:cNvSpPr txBox="1"/>
          <p:nvPr/>
        </p:nvSpPr>
        <p:spPr>
          <a:xfrm>
            <a:off x="6486176" y="3078037"/>
            <a:ext cx="2167963" cy="1815882"/>
          </a:xfrm>
          <a:prstGeom prst="rect">
            <a:avLst/>
          </a:prstGeom>
          <a:solidFill>
            <a:schemeClr val="tx1"/>
          </a:solidFill>
          <a:ln>
            <a:solidFill>
              <a:schemeClr val="tx1"/>
            </a:solidFill>
          </a:ln>
        </p:spPr>
        <p:txBody>
          <a:bodyPr wrap="square" rtlCol="0">
            <a:spAutoFit/>
          </a:bodyPr>
          <a:lstStyle/>
          <a:p>
            <a:pPr marL="0" lvl="1"/>
            <a:r>
              <a:rPr lang="en-US" sz="1400" b="1" u="sng" dirty="0" smtClean="0">
                <a:solidFill>
                  <a:schemeClr val="bg1"/>
                </a:solidFill>
              </a:rPr>
              <a:t>Liberal Arts</a:t>
            </a:r>
          </a:p>
          <a:p>
            <a:pPr marL="285750" lvl="1" indent="-285750">
              <a:buFont typeface="Arial"/>
              <a:buChar char="•"/>
            </a:pPr>
            <a:r>
              <a:rPr lang="en-US" sz="1400" dirty="0" smtClean="0">
                <a:solidFill>
                  <a:schemeClr val="bg1"/>
                </a:solidFill>
              </a:rPr>
              <a:t>Native American Religions </a:t>
            </a:r>
          </a:p>
          <a:p>
            <a:pPr marL="285750" lvl="1" indent="-285750">
              <a:buFont typeface="Arial"/>
              <a:buChar char="•"/>
            </a:pPr>
            <a:r>
              <a:rPr lang="en-US" sz="1400" dirty="0" smtClean="0">
                <a:solidFill>
                  <a:schemeClr val="bg1"/>
                </a:solidFill>
              </a:rPr>
              <a:t>Imperial Russia</a:t>
            </a:r>
            <a:endParaRPr lang="en-US" sz="1400" dirty="0">
              <a:solidFill>
                <a:schemeClr val="bg1"/>
              </a:solidFill>
            </a:endParaRPr>
          </a:p>
          <a:p>
            <a:pPr marL="285750" lvl="1" indent="-285750">
              <a:buFont typeface="Arial"/>
              <a:buChar char="•"/>
            </a:pPr>
            <a:r>
              <a:rPr lang="en-US" sz="1400" dirty="0">
                <a:solidFill>
                  <a:schemeClr val="bg1"/>
                </a:solidFill>
              </a:rPr>
              <a:t>Survey Art </a:t>
            </a:r>
            <a:r>
              <a:rPr lang="en-US" sz="1400" dirty="0" smtClean="0">
                <a:solidFill>
                  <a:schemeClr val="bg1"/>
                </a:solidFill>
              </a:rPr>
              <a:t>History</a:t>
            </a:r>
            <a:endParaRPr lang="en-US" sz="1400" dirty="0">
              <a:solidFill>
                <a:schemeClr val="bg1"/>
              </a:solidFill>
            </a:endParaRPr>
          </a:p>
          <a:p>
            <a:pPr marL="285750" lvl="1" indent="-285750">
              <a:buFont typeface="Arial"/>
              <a:buChar char="•"/>
            </a:pPr>
            <a:r>
              <a:rPr lang="en-US" sz="1400" dirty="0" smtClean="0">
                <a:solidFill>
                  <a:schemeClr val="bg1"/>
                </a:solidFill>
              </a:rPr>
              <a:t>French (3 years)</a:t>
            </a:r>
          </a:p>
          <a:p>
            <a:pPr marL="285750" lvl="1" indent="-285750">
              <a:buFont typeface="Arial"/>
              <a:buChar char="•"/>
            </a:pPr>
            <a:r>
              <a:rPr lang="en-US" sz="1400" dirty="0" smtClean="0">
                <a:solidFill>
                  <a:schemeClr val="bg1"/>
                </a:solidFill>
              </a:rPr>
              <a:t>Economics</a:t>
            </a:r>
          </a:p>
          <a:p>
            <a:pPr marL="285750" lvl="1" indent="-285750">
              <a:buFont typeface="Arial"/>
              <a:buChar char="•"/>
            </a:pPr>
            <a:endParaRPr lang="en-US" sz="1400" dirty="0" smtClean="0">
              <a:solidFill>
                <a:schemeClr val="bg1"/>
              </a:solidFill>
            </a:endParaRPr>
          </a:p>
        </p:txBody>
      </p:sp>
      <p:sp>
        <p:nvSpPr>
          <p:cNvPr id="20" name="TextBox 19"/>
          <p:cNvSpPr txBox="1"/>
          <p:nvPr/>
        </p:nvSpPr>
        <p:spPr>
          <a:xfrm>
            <a:off x="1942631" y="1309601"/>
            <a:ext cx="2218978" cy="1600438"/>
          </a:xfrm>
          <a:prstGeom prst="rect">
            <a:avLst/>
          </a:prstGeom>
          <a:solidFill>
            <a:srgbClr val="CCFFCC"/>
          </a:solidFill>
          <a:ln>
            <a:solidFill>
              <a:schemeClr val="tx1"/>
            </a:solidFill>
          </a:ln>
        </p:spPr>
        <p:txBody>
          <a:bodyPr wrap="square" rtlCol="0">
            <a:spAutoFit/>
          </a:bodyPr>
          <a:lstStyle/>
          <a:p>
            <a:pPr marL="285750" lvl="1" indent="-285750">
              <a:buFont typeface="Arial"/>
              <a:buChar char="•"/>
            </a:pPr>
            <a:r>
              <a:rPr lang="en-US" sz="1400" dirty="0" smtClean="0">
                <a:solidFill>
                  <a:schemeClr val="bg1"/>
                </a:solidFill>
              </a:rPr>
              <a:t>Geophysics</a:t>
            </a:r>
          </a:p>
          <a:p>
            <a:pPr marL="285750" lvl="1" indent="-285750">
              <a:buFont typeface="Arial"/>
              <a:buChar char="•"/>
            </a:pPr>
            <a:r>
              <a:rPr lang="en-US" sz="1400" dirty="0" smtClean="0">
                <a:solidFill>
                  <a:schemeClr val="bg1"/>
                </a:solidFill>
              </a:rPr>
              <a:t>Micropaleontology</a:t>
            </a:r>
          </a:p>
          <a:p>
            <a:pPr marL="285750" lvl="1" indent="-285750">
              <a:buFont typeface="Arial"/>
              <a:buChar char="•"/>
            </a:pPr>
            <a:r>
              <a:rPr lang="en-US" sz="1400" dirty="0" smtClean="0">
                <a:solidFill>
                  <a:schemeClr val="bg1"/>
                </a:solidFill>
              </a:rPr>
              <a:t>Geol. Oceanography</a:t>
            </a:r>
          </a:p>
          <a:p>
            <a:pPr marL="285750" lvl="1" indent="-285750">
              <a:buFont typeface="Arial"/>
              <a:buChar char="•"/>
            </a:pPr>
            <a:r>
              <a:rPr lang="en-US" sz="1400" dirty="0" smtClean="0">
                <a:solidFill>
                  <a:schemeClr val="bg1"/>
                </a:solidFill>
              </a:rPr>
              <a:t>Basin Analysis</a:t>
            </a:r>
          </a:p>
          <a:p>
            <a:pPr marL="285750" lvl="1" indent="-285750">
              <a:buFont typeface="Arial"/>
              <a:buChar char="•"/>
            </a:pPr>
            <a:r>
              <a:rPr lang="en-US" sz="1400" dirty="0" smtClean="0">
                <a:solidFill>
                  <a:schemeClr val="bg1"/>
                </a:solidFill>
              </a:rPr>
              <a:t>Seminars: </a:t>
            </a:r>
          </a:p>
          <a:p>
            <a:pPr marL="742950" lvl="2" indent="-285750">
              <a:buFont typeface="Arial"/>
              <a:buChar char="•"/>
            </a:pPr>
            <a:r>
              <a:rPr lang="en-US" sz="1400" dirty="0" smtClean="0">
                <a:solidFill>
                  <a:schemeClr val="bg1"/>
                </a:solidFill>
              </a:rPr>
              <a:t>Paleontology</a:t>
            </a:r>
          </a:p>
          <a:p>
            <a:pPr marL="742950" lvl="2" indent="-285750">
              <a:buFont typeface="Arial"/>
              <a:buChar char="•"/>
            </a:pPr>
            <a:r>
              <a:rPr lang="en-US" sz="1400" dirty="0" smtClean="0">
                <a:solidFill>
                  <a:schemeClr val="bg1"/>
                </a:solidFill>
              </a:rPr>
              <a:t>Geochemistry</a:t>
            </a:r>
            <a:endParaRPr lang="en-US" sz="1400" dirty="0">
              <a:solidFill>
                <a:schemeClr val="bg1"/>
              </a:solidFill>
            </a:endParaRPr>
          </a:p>
        </p:txBody>
      </p:sp>
      <p:sp>
        <p:nvSpPr>
          <p:cNvPr id="21" name="TextBox 20"/>
          <p:cNvSpPr txBox="1"/>
          <p:nvPr/>
        </p:nvSpPr>
        <p:spPr>
          <a:xfrm>
            <a:off x="4310136" y="1309601"/>
            <a:ext cx="2024814" cy="1384995"/>
          </a:xfrm>
          <a:prstGeom prst="rect">
            <a:avLst/>
          </a:prstGeom>
          <a:solidFill>
            <a:srgbClr val="CCFFCC"/>
          </a:solidFill>
          <a:ln>
            <a:solidFill>
              <a:schemeClr val="tx1"/>
            </a:solidFill>
          </a:ln>
        </p:spPr>
        <p:txBody>
          <a:bodyPr wrap="square" rtlCol="0">
            <a:spAutoFit/>
          </a:bodyPr>
          <a:lstStyle/>
          <a:p>
            <a:pPr marL="0" lvl="1"/>
            <a:r>
              <a:rPr lang="en-US" sz="1400" b="1" dirty="0" smtClean="0">
                <a:solidFill>
                  <a:schemeClr val="bg1"/>
                </a:solidFill>
              </a:rPr>
              <a:t>Thesis</a:t>
            </a:r>
            <a:r>
              <a:rPr lang="en-US" sz="1400" dirty="0" smtClean="0">
                <a:solidFill>
                  <a:schemeClr val="bg1"/>
                </a:solidFill>
              </a:rPr>
              <a:t>:  Fluctuations in the West Antarctic Ice Sheet during the Miocene:  Evidence from </a:t>
            </a:r>
            <a:r>
              <a:rPr lang="en-US" sz="1400" dirty="0">
                <a:solidFill>
                  <a:schemeClr val="bg1"/>
                </a:solidFill>
              </a:rPr>
              <a:t>i</a:t>
            </a:r>
            <a:r>
              <a:rPr lang="en-US" sz="1400" dirty="0" smtClean="0">
                <a:solidFill>
                  <a:schemeClr val="bg1"/>
                </a:solidFill>
              </a:rPr>
              <a:t>ce </a:t>
            </a:r>
            <a:r>
              <a:rPr lang="en-US" sz="1400" dirty="0">
                <a:solidFill>
                  <a:schemeClr val="bg1"/>
                </a:solidFill>
              </a:rPr>
              <a:t>r</a:t>
            </a:r>
            <a:r>
              <a:rPr lang="en-US" sz="1400" dirty="0" smtClean="0">
                <a:solidFill>
                  <a:schemeClr val="bg1"/>
                </a:solidFill>
              </a:rPr>
              <a:t>afted </a:t>
            </a:r>
            <a:r>
              <a:rPr lang="en-US" sz="1400" dirty="0">
                <a:solidFill>
                  <a:schemeClr val="bg1"/>
                </a:solidFill>
              </a:rPr>
              <a:t>s</a:t>
            </a:r>
            <a:r>
              <a:rPr lang="en-US" sz="1400" dirty="0" smtClean="0">
                <a:solidFill>
                  <a:schemeClr val="bg1"/>
                </a:solidFill>
              </a:rPr>
              <a:t>ediments </a:t>
            </a:r>
          </a:p>
        </p:txBody>
      </p:sp>
      <p:sp>
        <p:nvSpPr>
          <p:cNvPr id="3" name="TextBox 2"/>
          <p:cNvSpPr txBox="1"/>
          <p:nvPr/>
        </p:nvSpPr>
        <p:spPr>
          <a:xfrm rot="5400000">
            <a:off x="-220947" y="3276612"/>
            <a:ext cx="766481" cy="369332"/>
          </a:xfrm>
          <a:prstGeom prst="rect">
            <a:avLst/>
          </a:prstGeom>
          <a:noFill/>
        </p:spPr>
        <p:txBody>
          <a:bodyPr wrap="none" rtlCol="0">
            <a:spAutoFit/>
          </a:bodyPr>
          <a:lstStyle/>
          <a:p>
            <a:r>
              <a:rPr lang="en-US" dirty="0" smtClean="0"/>
              <a:t>Years </a:t>
            </a:r>
            <a:endParaRPr lang="en-US" dirty="0"/>
          </a:p>
        </p:txBody>
      </p:sp>
      <p:sp>
        <p:nvSpPr>
          <p:cNvPr id="12" name="TextBox 11"/>
          <p:cNvSpPr txBox="1"/>
          <p:nvPr/>
        </p:nvSpPr>
        <p:spPr>
          <a:xfrm>
            <a:off x="6486175" y="1309601"/>
            <a:ext cx="2167963" cy="738664"/>
          </a:xfrm>
          <a:prstGeom prst="rect">
            <a:avLst/>
          </a:prstGeom>
          <a:solidFill>
            <a:srgbClr val="CCFFCC"/>
          </a:solidFill>
          <a:ln>
            <a:solidFill>
              <a:schemeClr val="tx1"/>
            </a:solidFill>
          </a:ln>
        </p:spPr>
        <p:txBody>
          <a:bodyPr wrap="square" rtlCol="0">
            <a:spAutoFit/>
          </a:bodyPr>
          <a:lstStyle/>
          <a:p>
            <a:pPr marL="0" lvl="1"/>
            <a:r>
              <a:rPr lang="en-US" sz="1400" b="1" dirty="0" smtClean="0">
                <a:solidFill>
                  <a:schemeClr val="bg1"/>
                </a:solidFill>
              </a:rPr>
              <a:t>Teaching Assistant</a:t>
            </a:r>
          </a:p>
          <a:p>
            <a:pPr marL="0" lvl="1"/>
            <a:r>
              <a:rPr lang="en-US" sz="1400" dirty="0" smtClean="0">
                <a:solidFill>
                  <a:schemeClr val="bg1"/>
                </a:solidFill>
              </a:rPr>
              <a:t>Physical Geology and Mineralogy Labs</a:t>
            </a:r>
          </a:p>
        </p:txBody>
      </p:sp>
    </p:spTree>
    <p:extLst>
      <p:ext uri="{BB962C8B-B14F-4D97-AF65-F5344CB8AC3E}">
        <p14:creationId xmlns:p14="http://schemas.microsoft.com/office/powerpoint/2010/main" val="6612972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04" y="267111"/>
            <a:ext cx="8840536" cy="760069"/>
          </a:xfrm>
        </p:spPr>
        <p:txBody>
          <a:bodyPr>
            <a:noAutofit/>
          </a:bodyPr>
          <a:lstStyle/>
          <a:p>
            <a:pPr algn="l"/>
            <a:r>
              <a:rPr lang="en-US" sz="3000" dirty="0" smtClean="0">
                <a:effectLst>
                  <a:outerShdw blurRad="50800" dist="38100" dir="2700000" algn="tl" rotWithShape="0">
                    <a:srgbClr val="000000">
                      <a:alpha val="43000"/>
                    </a:srgbClr>
                  </a:outerShdw>
                </a:effectLst>
                <a:latin typeface="+mj-lt"/>
              </a:rPr>
              <a:t>Staying competitive throughout a career requires continuous growth</a:t>
            </a:r>
            <a:endParaRPr lang="en-US" sz="3000" dirty="0">
              <a:effectLst>
                <a:outerShdw blurRad="50800" dist="38100" dir="2700000" algn="tl" rotWithShape="0">
                  <a:srgbClr val="000000">
                    <a:alpha val="43000"/>
                  </a:srgbClr>
                </a:outerShdw>
              </a:effectLst>
              <a:latin typeface="+mj-l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14195162"/>
              </p:ext>
            </p:extLst>
          </p:nvPr>
        </p:nvGraphicFramePr>
        <p:xfrm>
          <a:off x="437474" y="1195943"/>
          <a:ext cx="8604366" cy="530726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034730" y="4733093"/>
            <a:ext cx="2223400" cy="1384995"/>
          </a:xfrm>
          <a:prstGeom prst="rect">
            <a:avLst/>
          </a:prstGeom>
          <a:solidFill>
            <a:srgbClr val="D9D9D9"/>
          </a:solidFill>
          <a:ln>
            <a:solidFill>
              <a:schemeClr val="tx1"/>
            </a:solidFill>
          </a:ln>
        </p:spPr>
        <p:txBody>
          <a:bodyPr wrap="square" rtlCol="0">
            <a:spAutoFit/>
          </a:bodyPr>
          <a:lstStyle/>
          <a:p>
            <a:pPr marL="0" lvl="1"/>
            <a:r>
              <a:rPr lang="en-US" sz="1200" b="1" u="sng" dirty="0" smtClean="0">
                <a:solidFill>
                  <a:srgbClr val="000000"/>
                </a:solidFill>
              </a:rPr>
              <a:t>Technical</a:t>
            </a:r>
          </a:p>
          <a:p>
            <a:pPr marL="0" lvl="1"/>
            <a:endParaRPr lang="en-US" sz="1200" b="1" u="sng" dirty="0">
              <a:solidFill>
                <a:srgbClr val="000000"/>
              </a:solidFill>
            </a:endParaRPr>
          </a:p>
          <a:p>
            <a:pPr marL="171450" lvl="1" indent="-171450">
              <a:buFont typeface="Arial"/>
              <a:buChar char="•"/>
            </a:pPr>
            <a:r>
              <a:rPr lang="en-US" sz="1200" dirty="0" smtClean="0">
                <a:solidFill>
                  <a:srgbClr val="000000"/>
                </a:solidFill>
              </a:rPr>
              <a:t>Lots of geology </a:t>
            </a:r>
            <a:r>
              <a:rPr lang="en-US" sz="1200" dirty="0">
                <a:solidFill>
                  <a:srgbClr val="000000"/>
                </a:solidFill>
              </a:rPr>
              <a:t>c</a:t>
            </a:r>
            <a:r>
              <a:rPr lang="en-US" sz="1200" dirty="0" smtClean="0">
                <a:solidFill>
                  <a:srgbClr val="000000"/>
                </a:solidFill>
              </a:rPr>
              <a:t>ourses</a:t>
            </a:r>
          </a:p>
          <a:p>
            <a:pPr marL="171450" lvl="1" indent="-171450">
              <a:buFont typeface="Arial"/>
              <a:buChar char="•"/>
            </a:pPr>
            <a:r>
              <a:rPr lang="en-US" sz="1200" dirty="0" smtClean="0">
                <a:solidFill>
                  <a:srgbClr val="000000"/>
                </a:solidFill>
              </a:rPr>
              <a:t>Drilling practices </a:t>
            </a:r>
          </a:p>
          <a:p>
            <a:pPr marL="171450" lvl="1" indent="-171450">
              <a:buFont typeface="Arial"/>
              <a:buChar char="•"/>
            </a:pPr>
            <a:r>
              <a:rPr lang="en-US" sz="1200" dirty="0" smtClean="0">
                <a:solidFill>
                  <a:srgbClr val="000000"/>
                </a:solidFill>
              </a:rPr>
              <a:t>Reservoir engineering</a:t>
            </a:r>
          </a:p>
          <a:p>
            <a:pPr marL="171450" lvl="1" indent="-171450">
              <a:buFont typeface="Arial"/>
              <a:buChar char="•"/>
            </a:pPr>
            <a:r>
              <a:rPr lang="en-US" sz="1200" dirty="0" smtClean="0">
                <a:solidFill>
                  <a:srgbClr val="000000"/>
                </a:solidFill>
              </a:rPr>
              <a:t>Petroleum economics</a:t>
            </a:r>
          </a:p>
          <a:p>
            <a:pPr marL="171450" lvl="1" indent="-171450">
              <a:buFont typeface="Arial"/>
              <a:buChar char="•"/>
            </a:pPr>
            <a:endParaRPr lang="en-US" sz="1200" dirty="0" smtClean="0">
              <a:solidFill>
                <a:srgbClr val="000000"/>
              </a:solidFill>
            </a:endParaRPr>
          </a:p>
        </p:txBody>
      </p:sp>
      <p:sp>
        <p:nvSpPr>
          <p:cNvPr id="17" name="TextBox 16"/>
          <p:cNvSpPr txBox="1"/>
          <p:nvPr/>
        </p:nvSpPr>
        <p:spPr>
          <a:xfrm>
            <a:off x="1047958" y="1994996"/>
            <a:ext cx="2223400" cy="2492990"/>
          </a:xfrm>
          <a:prstGeom prst="rect">
            <a:avLst/>
          </a:prstGeom>
          <a:solidFill>
            <a:srgbClr val="D9D9D9"/>
          </a:solidFill>
          <a:ln>
            <a:solidFill>
              <a:schemeClr val="tx1"/>
            </a:solidFill>
          </a:ln>
        </p:spPr>
        <p:txBody>
          <a:bodyPr wrap="square" rtlCol="0">
            <a:spAutoFit/>
          </a:bodyPr>
          <a:lstStyle/>
          <a:p>
            <a:pPr marL="0" lvl="1"/>
            <a:r>
              <a:rPr lang="en-US" sz="1200" b="1" u="sng" dirty="0" smtClean="0">
                <a:solidFill>
                  <a:srgbClr val="000000"/>
                </a:solidFill>
              </a:rPr>
              <a:t>Business School / Leadership </a:t>
            </a:r>
          </a:p>
          <a:p>
            <a:pPr marL="0" lvl="1"/>
            <a:endParaRPr lang="en-US" sz="1200" dirty="0" smtClean="0">
              <a:solidFill>
                <a:srgbClr val="000000"/>
              </a:solidFill>
            </a:endParaRPr>
          </a:p>
          <a:p>
            <a:pPr marL="171450" lvl="1" indent="-171450">
              <a:buFont typeface="Arial"/>
              <a:buChar char="•"/>
            </a:pPr>
            <a:r>
              <a:rPr lang="en-US" sz="1200" dirty="0">
                <a:solidFill>
                  <a:srgbClr val="000000"/>
                </a:solidFill>
              </a:rPr>
              <a:t>Manager of the Future</a:t>
            </a:r>
          </a:p>
          <a:p>
            <a:pPr marL="171450" lvl="1" indent="-171450">
              <a:buFont typeface="Arial"/>
              <a:buChar char="•"/>
            </a:pPr>
            <a:r>
              <a:rPr lang="en-US" sz="1200" dirty="0">
                <a:solidFill>
                  <a:srgbClr val="000000"/>
                </a:solidFill>
              </a:rPr>
              <a:t>Change management </a:t>
            </a:r>
          </a:p>
          <a:p>
            <a:pPr marL="171450" lvl="0" indent="-171450">
              <a:buFont typeface="Arial"/>
              <a:buChar char="•"/>
            </a:pPr>
            <a:r>
              <a:rPr lang="en-US" sz="1200" dirty="0" smtClean="0">
                <a:solidFill>
                  <a:srgbClr val="000000"/>
                </a:solidFill>
              </a:rPr>
              <a:t>The </a:t>
            </a:r>
            <a:r>
              <a:rPr lang="en-US" sz="1200" dirty="0">
                <a:solidFill>
                  <a:srgbClr val="000000"/>
                </a:solidFill>
              </a:rPr>
              <a:t>New Global Business Environment </a:t>
            </a:r>
          </a:p>
          <a:p>
            <a:pPr marL="171450" lvl="0" indent="-171450">
              <a:buFont typeface="Arial"/>
              <a:buChar char="•"/>
            </a:pPr>
            <a:r>
              <a:rPr lang="en-US" sz="1200" dirty="0" smtClean="0">
                <a:solidFill>
                  <a:srgbClr val="000000"/>
                </a:solidFill>
              </a:rPr>
              <a:t>Leading </a:t>
            </a:r>
            <a:r>
              <a:rPr lang="en-US" sz="1200" dirty="0">
                <a:solidFill>
                  <a:srgbClr val="000000"/>
                </a:solidFill>
              </a:rPr>
              <a:t>Innovative Organizations </a:t>
            </a:r>
          </a:p>
          <a:p>
            <a:pPr marL="171450" lvl="0" indent="-171450">
              <a:buFont typeface="Arial"/>
              <a:buChar char="•"/>
            </a:pPr>
            <a:r>
              <a:rPr lang="en-US" sz="1200" dirty="0" smtClean="0">
                <a:solidFill>
                  <a:srgbClr val="000000"/>
                </a:solidFill>
              </a:rPr>
              <a:t>Developing </a:t>
            </a:r>
            <a:r>
              <a:rPr lang="en-US" sz="1200" dirty="0">
                <a:solidFill>
                  <a:srgbClr val="000000"/>
                </a:solidFill>
              </a:rPr>
              <a:t>Managerial Excellence.</a:t>
            </a:r>
          </a:p>
          <a:p>
            <a:pPr marL="171450" lvl="0" indent="-171450">
              <a:buFont typeface="Arial"/>
              <a:buChar char="•"/>
            </a:pPr>
            <a:r>
              <a:rPr lang="en-US" sz="1200" dirty="0">
                <a:solidFill>
                  <a:srgbClr val="000000"/>
                </a:solidFill>
              </a:rPr>
              <a:t>Developing International Leadership </a:t>
            </a:r>
            <a:r>
              <a:rPr lang="en-US" sz="1200" dirty="0" smtClean="0">
                <a:solidFill>
                  <a:srgbClr val="000000"/>
                </a:solidFill>
              </a:rPr>
              <a:t>Skills</a:t>
            </a:r>
          </a:p>
        </p:txBody>
      </p:sp>
      <p:sp>
        <p:nvSpPr>
          <p:cNvPr id="21" name="TextBox 20"/>
          <p:cNvSpPr txBox="1"/>
          <p:nvPr/>
        </p:nvSpPr>
        <p:spPr>
          <a:xfrm>
            <a:off x="3644186" y="2282119"/>
            <a:ext cx="2100354" cy="2308324"/>
          </a:xfrm>
          <a:prstGeom prst="rect">
            <a:avLst/>
          </a:prstGeom>
          <a:solidFill>
            <a:srgbClr val="D9D9D9"/>
          </a:solidFill>
          <a:ln>
            <a:solidFill>
              <a:schemeClr val="tx1"/>
            </a:solidFill>
          </a:ln>
        </p:spPr>
        <p:txBody>
          <a:bodyPr wrap="square" rtlCol="0">
            <a:spAutoFit/>
          </a:bodyPr>
          <a:lstStyle/>
          <a:p>
            <a:pPr marL="0" lvl="1"/>
            <a:r>
              <a:rPr lang="en-US" sz="1200" b="1" u="sng" dirty="0" smtClean="0">
                <a:solidFill>
                  <a:srgbClr val="000000"/>
                </a:solidFill>
              </a:rPr>
              <a:t>Personal Development </a:t>
            </a:r>
          </a:p>
          <a:p>
            <a:pPr marL="0" lvl="1"/>
            <a:endParaRPr lang="en-US" sz="1200" dirty="0" smtClean="0">
              <a:solidFill>
                <a:srgbClr val="000000"/>
              </a:solidFill>
            </a:endParaRPr>
          </a:p>
          <a:p>
            <a:pPr marL="171450" lvl="1" indent="-171450">
              <a:buFont typeface="Arial"/>
              <a:buChar char="•"/>
            </a:pPr>
            <a:r>
              <a:rPr lang="en-US" sz="1200" dirty="0" smtClean="0">
                <a:solidFill>
                  <a:srgbClr val="000000"/>
                </a:solidFill>
              </a:rPr>
              <a:t>Ethics</a:t>
            </a:r>
          </a:p>
          <a:p>
            <a:pPr marL="171450" lvl="1" indent="-171450">
              <a:buFont typeface="Arial"/>
              <a:buChar char="•"/>
            </a:pPr>
            <a:r>
              <a:rPr lang="en-US" sz="1200" dirty="0" smtClean="0">
                <a:solidFill>
                  <a:srgbClr val="000000"/>
                </a:solidFill>
              </a:rPr>
              <a:t>Inclusion</a:t>
            </a:r>
            <a:endParaRPr lang="en-US" sz="1200" dirty="0">
              <a:solidFill>
                <a:srgbClr val="000000"/>
              </a:solidFill>
            </a:endParaRPr>
          </a:p>
          <a:p>
            <a:pPr marL="171450" lvl="0" indent="-171450">
              <a:buFont typeface="Arial"/>
              <a:buChar char="•"/>
            </a:pPr>
            <a:r>
              <a:rPr lang="en-US" sz="1200" dirty="0" smtClean="0">
                <a:solidFill>
                  <a:srgbClr val="000000"/>
                </a:solidFill>
              </a:rPr>
              <a:t>Breakthrough </a:t>
            </a:r>
            <a:r>
              <a:rPr lang="en-US" sz="1200" dirty="0">
                <a:solidFill>
                  <a:srgbClr val="000000"/>
                </a:solidFill>
              </a:rPr>
              <a:t>training</a:t>
            </a:r>
          </a:p>
          <a:p>
            <a:pPr marL="171450" lvl="0" indent="-171450">
              <a:buFont typeface="Arial"/>
              <a:buChar char="•"/>
            </a:pPr>
            <a:r>
              <a:rPr lang="en-US" sz="1200" dirty="0">
                <a:solidFill>
                  <a:srgbClr val="000000"/>
                </a:solidFill>
              </a:rPr>
              <a:t>Communicating e</a:t>
            </a:r>
            <a:r>
              <a:rPr lang="en-US" sz="1200" dirty="0" smtClean="0">
                <a:solidFill>
                  <a:srgbClr val="000000"/>
                </a:solidFill>
              </a:rPr>
              <a:t>ffectively under pressure</a:t>
            </a:r>
            <a:endParaRPr lang="en-US" sz="1200" dirty="0">
              <a:solidFill>
                <a:srgbClr val="000000"/>
              </a:solidFill>
            </a:endParaRPr>
          </a:p>
          <a:p>
            <a:pPr marL="171450" lvl="0" indent="-171450">
              <a:buFont typeface="Arial"/>
              <a:buChar char="•"/>
            </a:pPr>
            <a:r>
              <a:rPr lang="en-US" sz="1200" dirty="0">
                <a:solidFill>
                  <a:srgbClr val="000000"/>
                </a:solidFill>
              </a:rPr>
              <a:t>Basic and </a:t>
            </a:r>
            <a:r>
              <a:rPr lang="en-US" sz="1200" dirty="0" smtClean="0">
                <a:solidFill>
                  <a:srgbClr val="000000"/>
                </a:solidFill>
              </a:rPr>
              <a:t>advanced </a:t>
            </a:r>
            <a:r>
              <a:rPr lang="en-US" sz="1200" dirty="0">
                <a:solidFill>
                  <a:srgbClr val="000000"/>
                </a:solidFill>
              </a:rPr>
              <a:t>f</a:t>
            </a:r>
            <a:r>
              <a:rPr lang="en-US" sz="1200" dirty="0" smtClean="0">
                <a:solidFill>
                  <a:srgbClr val="000000"/>
                </a:solidFill>
              </a:rPr>
              <a:t>acilitation</a:t>
            </a:r>
            <a:endParaRPr lang="en-US" sz="1200" dirty="0">
              <a:solidFill>
                <a:srgbClr val="000000"/>
              </a:solidFill>
            </a:endParaRPr>
          </a:p>
          <a:p>
            <a:pPr marL="171450" lvl="0" indent="-171450">
              <a:buFont typeface="Arial"/>
              <a:buChar char="•"/>
            </a:pPr>
            <a:r>
              <a:rPr lang="en-US" sz="1200" dirty="0" smtClean="0">
                <a:solidFill>
                  <a:srgbClr val="000000"/>
                </a:solidFill>
              </a:rPr>
              <a:t>Diversity awareness </a:t>
            </a:r>
          </a:p>
          <a:p>
            <a:pPr marL="171450" lvl="0" indent="-171450">
              <a:buFont typeface="Arial"/>
              <a:buChar char="•"/>
            </a:pPr>
            <a:r>
              <a:rPr lang="en-US" sz="1200" dirty="0" smtClean="0">
                <a:solidFill>
                  <a:srgbClr val="000000"/>
                </a:solidFill>
              </a:rPr>
              <a:t>Facilitation</a:t>
            </a:r>
            <a:endParaRPr lang="en-US" sz="1200" dirty="0">
              <a:solidFill>
                <a:srgbClr val="000000"/>
              </a:solidFill>
            </a:endParaRPr>
          </a:p>
          <a:p>
            <a:pPr marL="0" lvl="1"/>
            <a:endParaRPr lang="en-US" sz="1200" dirty="0" smtClean="0">
              <a:solidFill>
                <a:srgbClr val="000000"/>
              </a:solidFill>
            </a:endParaRPr>
          </a:p>
        </p:txBody>
      </p:sp>
      <p:sp>
        <p:nvSpPr>
          <p:cNvPr id="12" name="TextBox 11"/>
          <p:cNvSpPr txBox="1"/>
          <p:nvPr/>
        </p:nvSpPr>
        <p:spPr>
          <a:xfrm>
            <a:off x="6162908" y="1999639"/>
            <a:ext cx="2779112" cy="3785651"/>
          </a:xfrm>
          <a:prstGeom prst="rect">
            <a:avLst/>
          </a:prstGeom>
          <a:solidFill>
            <a:srgbClr val="D9D9D9"/>
          </a:solidFill>
          <a:ln>
            <a:solidFill>
              <a:schemeClr val="tx1"/>
            </a:solidFill>
          </a:ln>
        </p:spPr>
        <p:txBody>
          <a:bodyPr wrap="square" rtlCol="0">
            <a:spAutoFit/>
          </a:bodyPr>
          <a:lstStyle/>
          <a:p>
            <a:pPr marL="0" lvl="1"/>
            <a:r>
              <a:rPr lang="en-US" sz="1200" b="1" dirty="0" smtClean="0">
                <a:solidFill>
                  <a:srgbClr val="000000"/>
                </a:solidFill>
              </a:rPr>
              <a:t>Professional Associations  / Community Involvement </a:t>
            </a:r>
          </a:p>
          <a:p>
            <a:pPr marL="0" lvl="1"/>
            <a:endParaRPr lang="en-US" sz="1200" dirty="0" smtClean="0">
              <a:solidFill>
                <a:srgbClr val="000000"/>
              </a:solidFill>
            </a:endParaRPr>
          </a:p>
          <a:p>
            <a:pPr hangingPunct="0"/>
            <a:r>
              <a:rPr lang="en-US" sz="1200" b="1" dirty="0" smtClean="0">
                <a:solidFill>
                  <a:srgbClr val="000000"/>
                </a:solidFill>
              </a:rPr>
              <a:t>BP </a:t>
            </a:r>
            <a:r>
              <a:rPr lang="en-US" sz="1200" b="1" dirty="0">
                <a:solidFill>
                  <a:srgbClr val="000000"/>
                </a:solidFill>
              </a:rPr>
              <a:t>Federal Activities</a:t>
            </a:r>
            <a:endParaRPr lang="en-US" sz="1200" dirty="0">
              <a:solidFill>
                <a:srgbClr val="000000"/>
              </a:solidFill>
            </a:endParaRPr>
          </a:p>
          <a:p>
            <a:pPr marL="171450" lvl="0" indent="-171450" hangingPunct="0">
              <a:buFont typeface="Arial"/>
              <a:buChar char="•"/>
            </a:pPr>
            <a:r>
              <a:rPr lang="en-US" sz="1200" dirty="0" smtClean="0">
                <a:solidFill>
                  <a:srgbClr val="000000"/>
                </a:solidFill>
              </a:rPr>
              <a:t>Global </a:t>
            </a:r>
            <a:r>
              <a:rPr lang="en-US" sz="1200" dirty="0">
                <a:solidFill>
                  <a:srgbClr val="000000"/>
                </a:solidFill>
              </a:rPr>
              <a:t>s</a:t>
            </a:r>
            <a:r>
              <a:rPr lang="en-US" sz="1200" dirty="0" smtClean="0">
                <a:solidFill>
                  <a:srgbClr val="000000"/>
                </a:solidFill>
              </a:rPr>
              <a:t>ubsurface </a:t>
            </a:r>
            <a:r>
              <a:rPr lang="en-US" sz="1200" dirty="0">
                <a:solidFill>
                  <a:srgbClr val="000000"/>
                </a:solidFill>
              </a:rPr>
              <a:t>t</a:t>
            </a:r>
            <a:r>
              <a:rPr lang="en-US" sz="1200" dirty="0" smtClean="0">
                <a:solidFill>
                  <a:srgbClr val="000000"/>
                </a:solidFill>
              </a:rPr>
              <a:t>echnology </a:t>
            </a:r>
            <a:r>
              <a:rPr lang="en-US" sz="1200" dirty="0">
                <a:solidFill>
                  <a:srgbClr val="000000"/>
                </a:solidFill>
              </a:rPr>
              <a:t>n</a:t>
            </a:r>
            <a:r>
              <a:rPr lang="en-US" sz="1200" dirty="0" smtClean="0">
                <a:solidFill>
                  <a:srgbClr val="000000"/>
                </a:solidFill>
              </a:rPr>
              <a:t>etwork</a:t>
            </a:r>
            <a:endParaRPr lang="en-US" sz="1200" dirty="0">
              <a:solidFill>
                <a:srgbClr val="000000"/>
              </a:solidFill>
            </a:endParaRPr>
          </a:p>
          <a:p>
            <a:pPr marL="171450" lvl="0" indent="-171450" hangingPunct="0">
              <a:buFont typeface="Arial"/>
              <a:buChar char="•"/>
            </a:pPr>
            <a:r>
              <a:rPr lang="en-US" sz="1200" dirty="0" smtClean="0">
                <a:solidFill>
                  <a:srgbClr val="000000"/>
                </a:solidFill>
              </a:rPr>
              <a:t>Global </a:t>
            </a:r>
            <a:r>
              <a:rPr lang="en-US" sz="1200" dirty="0">
                <a:solidFill>
                  <a:srgbClr val="000000"/>
                </a:solidFill>
              </a:rPr>
              <a:t>business initiative to improve the role of </a:t>
            </a:r>
            <a:r>
              <a:rPr lang="en-US" sz="1200" dirty="0" smtClean="0">
                <a:solidFill>
                  <a:srgbClr val="000000"/>
                </a:solidFill>
              </a:rPr>
              <a:t>women</a:t>
            </a:r>
            <a:endParaRPr lang="en-US" sz="1200" dirty="0">
              <a:solidFill>
                <a:srgbClr val="000000"/>
              </a:solidFill>
            </a:endParaRPr>
          </a:p>
          <a:p>
            <a:pPr marL="171450" lvl="0" indent="-171450" hangingPunct="0">
              <a:buFont typeface="Arial"/>
              <a:buChar char="•"/>
            </a:pPr>
            <a:r>
              <a:rPr lang="en-US" sz="1200" dirty="0" smtClean="0">
                <a:solidFill>
                  <a:srgbClr val="000000"/>
                </a:solidFill>
              </a:rPr>
              <a:t>University recruitment</a:t>
            </a:r>
            <a:endParaRPr lang="en-US" sz="1200" dirty="0">
              <a:solidFill>
                <a:srgbClr val="000000"/>
              </a:solidFill>
            </a:endParaRPr>
          </a:p>
          <a:p>
            <a:pPr marL="171450" indent="-171450" hangingPunct="0">
              <a:buFont typeface="Arial"/>
              <a:buChar char="•"/>
            </a:pPr>
            <a:endParaRPr lang="en-US" sz="1200" dirty="0">
              <a:solidFill>
                <a:srgbClr val="000000"/>
              </a:solidFill>
            </a:endParaRPr>
          </a:p>
          <a:p>
            <a:pPr hangingPunct="0"/>
            <a:r>
              <a:rPr lang="en-US" sz="1200" b="1" dirty="0">
                <a:solidFill>
                  <a:srgbClr val="000000"/>
                </a:solidFill>
              </a:rPr>
              <a:t>Community </a:t>
            </a:r>
            <a:r>
              <a:rPr lang="en-US" sz="1200" b="1" dirty="0" smtClean="0">
                <a:solidFill>
                  <a:srgbClr val="000000"/>
                </a:solidFill>
              </a:rPr>
              <a:t>Involvement</a:t>
            </a:r>
            <a:endParaRPr lang="en-US" sz="1200" dirty="0">
              <a:solidFill>
                <a:srgbClr val="000000"/>
              </a:solidFill>
            </a:endParaRPr>
          </a:p>
          <a:p>
            <a:pPr marL="171450" lvl="0" indent="-171450" hangingPunct="0">
              <a:buFont typeface="Arial"/>
              <a:buChar char="•"/>
            </a:pPr>
            <a:r>
              <a:rPr lang="en-US" sz="1200" dirty="0" smtClean="0">
                <a:solidFill>
                  <a:srgbClr val="000000"/>
                </a:solidFill>
              </a:rPr>
              <a:t>Science </a:t>
            </a:r>
            <a:r>
              <a:rPr lang="en-US" sz="1200" dirty="0">
                <a:solidFill>
                  <a:srgbClr val="000000"/>
                </a:solidFill>
              </a:rPr>
              <a:t>by Mail Program mentor Houston Children's Museum </a:t>
            </a:r>
            <a:endParaRPr lang="en-US" sz="1200" dirty="0" smtClean="0">
              <a:solidFill>
                <a:srgbClr val="000000"/>
              </a:solidFill>
            </a:endParaRPr>
          </a:p>
          <a:p>
            <a:pPr marL="171450" lvl="0" indent="-171450" hangingPunct="0">
              <a:buFont typeface="Arial"/>
              <a:buChar char="•"/>
            </a:pPr>
            <a:r>
              <a:rPr lang="en-US" sz="1200" dirty="0" smtClean="0">
                <a:solidFill>
                  <a:srgbClr val="000000"/>
                </a:solidFill>
              </a:rPr>
              <a:t>Career </a:t>
            </a:r>
            <a:r>
              <a:rPr lang="en-US" sz="1200" dirty="0">
                <a:solidFill>
                  <a:srgbClr val="000000"/>
                </a:solidFill>
              </a:rPr>
              <a:t>Mentor:  Booker T. Washington High </a:t>
            </a:r>
            <a:r>
              <a:rPr lang="en-US" sz="1200" dirty="0" smtClean="0">
                <a:solidFill>
                  <a:srgbClr val="000000"/>
                </a:solidFill>
              </a:rPr>
              <a:t>School</a:t>
            </a:r>
          </a:p>
          <a:p>
            <a:pPr marL="171450" lvl="0" indent="-171450" hangingPunct="0">
              <a:buFont typeface="Arial"/>
              <a:buChar char="•"/>
            </a:pPr>
            <a:r>
              <a:rPr lang="en-US" sz="1200" dirty="0" smtClean="0">
                <a:solidFill>
                  <a:srgbClr val="000000"/>
                </a:solidFill>
              </a:rPr>
              <a:t>Houston </a:t>
            </a:r>
            <a:r>
              <a:rPr lang="en-US" sz="1200" dirty="0">
                <a:solidFill>
                  <a:srgbClr val="000000"/>
                </a:solidFill>
              </a:rPr>
              <a:t>Geological Society:  Continuing Education Committee </a:t>
            </a:r>
          </a:p>
          <a:p>
            <a:pPr hangingPunct="0"/>
            <a:r>
              <a:rPr lang="en-US" sz="1200" dirty="0">
                <a:solidFill>
                  <a:srgbClr val="000000"/>
                </a:solidFill>
              </a:rPr>
              <a:t> </a:t>
            </a:r>
          </a:p>
          <a:p>
            <a:pPr hangingPunct="0"/>
            <a:r>
              <a:rPr lang="en-US" sz="1200" b="1" dirty="0">
                <a:solidFill>
                  <a:srgbClr val="000000"/>
                </a:solidFill>
              </a:rPr>
              <a:t>Professional Affiliations</a:t>
            </a:r>
          </a:p>
          <a:p>
            <a:pPr marL="171450" lvl="0" indent="-171450" hangingPunct="0">
              <a:buFont typeface="Arial"/>
              <a:buChar char="•"/>
            </a:pPr>
            <a:r>
              <a:rPr lang="en-US" sz="1200" dirty="0" smtClean="0">
                <a:solidFill>
                  <a:srgbClr val="000000"/>
                </a:solidFill>
              </a:rPr>
              <a:t>AAPG, local societies </a:t>
            </a:r>
          </a:p>
        </p:txBody>
      </p:sp>
      <p:sp>
        <p:nvSpPr>
          <p:cNvPr id="4" name="Oval Callout 3"/>
          <p:cNvSpPr/>
          <p:nvPr/>
        </p:nvSpPr>
        <p:spPr>
          <a:xfrm>
            <a:off x="1180647" y="1277937"/>
            <a:ext cx="2077483" cy="694325"/>
          </a:xfrm>
          <a:prstGeom prst="wedgeEllipseCallou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Stay technically relevant</a:t>
            </a:r>
            <a:endParaRPr lang="en-US" sz="1400" dirty="0">
              <a:solidFill>
                <a:schemeClr val="bg1"/>
              </a:solidFill>
            </a:endParaRPr>
          </a:p>
        </p:txBody>
      </p:sp>
      <p:sp>
        <p:nvSpPr>
          <p:cNvPr id="16" name="Oval Callout 15"/>
          <p:cNvSpPr/>
          <p:nvPr/>
        </p:nvSpPr>
        <p:spPr>
          <a:xfrm>
            <a:off x="3384336" y="1277938"/>
            <a:ext cx="2703165" cy="883237"/>
          </a:xfrm>
          <a:prstGeom prst="wedgeEllipseCallout">
            <a:avLst>
              <a:gd name="adj1" fmla="val -9088"/>
              <a:gd name="adj2" fmla="val 65376"/>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Develop your interpersonal and </a:t>
            </a:r>
          </a:p>
          <a:p>
            <a:pPr algn="ctr"/>
            <a:r>
              <a:rPr lang="en-US" sz="1400" dirty="0" smtClean="0">
                <a:solidFill>
                  <a:schemeClr val="bg1"/>
                </a:solidFill>
              </a:rPr>
              <a:t>communications skills </a:t>
            </a:r>
            <a:endParaRPr lang="en-US" sz="1400" dirty="0">
              <a:solidFill>
                <a:schemeClr val="bg1"/>
              </a:solidFill>
            </a:endParaRPr>
          </a:p>
        </p:txBody>
      </p:sp>
      <p:sp>
        <p:nvSpPr>
          <p:cNvPr id="18" name="Oval Callout 17"/>
          <p:cNvSpPr/>
          <p:nvPr/>
        </p:nvSpPr>
        <p:spPr>
          <a:xfrm>
            <a:off x="6468121" y="1405993"/>
            <a:ext cx="2359599" cy="475105"/>
          </a:xfrm>
          <a:prstGeom prst="wedgeEllipseCallout">
            <a:avLst>
              <a:gd name="adj1" fmla="val -18911"/>
              <a:gd name="adj2" fmla="val 84774"/>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Be involved</a:t>
            </a:r>
            <a:endParaRPr lang="en-US" sz="1400" dirty="0">
              <a:solidFill>
                <a:schemeClr val="bg1"/>
              </a:solidFill>
            </a:endParaRPr>
          </a:p>
        </p:txBody>
      </p:sp>
      <p:sp>
        <p:nvSpPr>
          <p:cNvPr id="13" name="Oval Callout 12"/>
          <p:cNvSpPr/>
          <p:nvPr/>
        </p:nvSpPr>
        <p:spPr>
          <a:xfrm>
            <a:off x="3303490" y="5019251"/>
            <a:ext cx="2648062" cy="1153168"/>
          </a:xfrm>
          <a:prstGeom prst="wedgeEllipseCallout">
            <a:avLst>
              <a:gd name="adj1" fmla="val -55618"/>
              <a:gd name="adj2" fmla="val 3148"/>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Keep your technical skills sharp and understand what other disciplines do</a:t>
            </a:r>
            <a:endParaRPr lang="en-US" sz="1400" dirty="0">
              <a:solidFill>
                <a:schemeClr val="bg1"/>
              </a:solidFill>
            </a:endParaRPr>
          </a:p>
        </p:txBody>
      </p:sp>
      <p:sp>
        <p:nvSpPr>
          <p:cNvPr id="3" name="TextBox 2"/>
          <p:cNvSpPr txBox="1"/>
          <p:nvPr/>
        </p:nvSpPr>
        <p:spPr>
          <a:xfrm rot="5400000">
            <a:off x="-569816" y="3492308"/>
            <a:ext cx="1532015" cy="369332"/>
          </a:xfrm>
          <a:prstGeom prst="rect">
            <a:avLst/>
          </a:prstGeom>
          <a:noFill/>
        </p:spPr>
        <p:txBody>
          <a:bodyPr wrap="none" rtlCol="0">
            <a:spAutoFit/>
          </a:bodyPr>
          <a:lstStyle/>
          <a:p>
            <a:r>
              <a:rPr lang="en-US" dirty="0" smtClean="0"/>
              <a:t>Career Years</a:t>
            </a:r>
            <a:endParaRPr lang="en-US" dirty="0"/>
          </a:p>
        </p:txBody>
      </p:sp>
    </p:spTree>
    <p:extLst>
      <p:ext uri="{BB962C8B-B14F-4D97-AF65-F5344CB8AC3E}">
        <p14:creationId xmlns:p14="http://schemas.microsoft.com/office/powerpoint/2010/main" val="147780212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13" y="351367"/>
            <a:ext cx="8229600" cy="635000"/>
          </a:xfrm>
        </p:spPr>
        <p:txBody>
          <a:bodyPr>
            <a:normAutofit/>
          </a:bodyPr>
          <a:lstStyle/>
          <a:p>
            <a:pPr lvl="0" algn="l"/>
            <a:r>
              <a:rPr lang="en-US" sz="3000" b="0" i="1" dirty="0" smtClean="0">
                <a:solidFill>
                  <a:srgbClr val="FFFFFF"/>
                </a:solidFill>
                <a:effectLst>
                  <a:outerShdw blurRad="50800" dist="38100" dir="2700000" algn="tl" rotWithShape="0">
                    <a:srgbClr val="000000">
                      <a:alpha val="43000"/>
                    </a:srgbClr>
                  </a:outerShdw>
                </a:effectLst>
              </a:rPr>
              <a:t>The start of my career !</a:t>
            </a:r>
            <a:endParaRPr lang="en-US" sz="3000" b="0" i="1" dirty="0">
              <a:solidFill>
                <a:srgbClr val="FFFFFF"/>
              </a:solidFill>
              <a:effectLst>
                <a:outerShdw blurRad="50800" dist="38100" dir="2700000" algn="tl" rotWithShape="0">
                  <a:srgbClr val="000000">
                    <a:alpha val="43000"/>
                  </a:srgbClr>
                </a:outerShdw>
              </a:effectLst>
            </a:endParaRPr>
          </a:p>
        </p:txBody>
      </p:sp>
      <p:pic>
        <p:nvPicPr>
          <p:cNvPr id="11" name="Picture 10"/>
          <p:cNvPicPr>
            <a:picLocks noChangeAspect="1"/>
          </p:cNvPicPr>
          <p:nvPr/>
        </p:nvPicPr>
        <p:blipFill>
          <a:blip r:embed="rId3"/>
          <a:stretch>
            <a:fillRect/>
          </a:stretch>
        </p:blipFill>
        <p:spPr>
          <a:xfrm rot="5400000">
            <a:off x="4877866" y="1275211"/>
            <a:ext cx="3126193" cy="4576125"/>
          </a:xfrm>
          <a:prstGeom prst="rect">
            <a:avLst/>
          </a:prstGeom>
          <a:ln w="12700">
            <a:solidFill>
              <a:schemeClr val="bg1"/>
            </a:solidFill>
          </a:ln>
          <a:effectLst>
            <a:outerShdw blurRad="50800" dist="38100" dir="2700000" algn="tl" rotWithShape="0">
              <a:srgbClr val="000000">
                <a:alpha val="43000"/>
              </a:srgbClr>
            </a:outerShdw>
          </a:effectLst>
        </p:spPr>
      </p:pic>
      <p:sp>
        <p:nvSpPr>
          <p:cNvPr id="13" name="TextBox 12"/>
          <p:cNvSpPr txBox="1"/>
          <p:nvPr/>
        </p:nvSpPr>
        <p:spPr>
          <a:xfrm>
            <a:off x="4787900" y="5337264"/>
            <a:ext cx="3843165" cy="584776"/>
          </a:xfrm>
          <a:prstGeom prst="rect">
            <a:avLst/>
          </a:prstGeom>
          <a:noFill/>
        </p:spPr>
        <p:txBody>
          <a:bodyPr wrap="square" rtlCol="0">
            <a:spAutoFit/>
          </a:bodyPr>
          <a:lstStyle/>
          <a:p>
            <a:pPr algn="ctr"/>
            <a:r>
              <a:rPr lang="en-US" sz="1600" dirty="0" smtClean="0"/>
              <a:t>1</a:t>
            </a:r>
            <a:r>
              <a:rPr lang="en-US" sz="1600" baseline="30000" dirty="0" smtClean="0"/>
              <a:t>st</a:t>
            </a:r>
            <a:r>
              <a:rPr lang="en-US" sz="1600" dirty="0" smtClean="0"/>
              <a:t> job as a well site geologist on the North slope of Alaska in 1981.</a:t>
            </a:r>
            <a:endParaRPr lang="en-US" sz="1600" dirty="0"/>
          </a:p>
        </p:txBody>
      </p:sp>
      <p:sp>
        <p:nvSpPr>
          <p:cNvPr id="14" name="TextBox 13"/>
          <p:cNvSpPr txBox="1"/>
          <p:nvPr/>
        </p:nvSpPr>
        <p:spPr>
          <a:xfrm>
            <a:off x="2833596" y="3094322"/>
            <a:ext cx="1319304" cy="646331"/>
          </a:xfrm>
          <a:prstGeom prst="rect">
            <a:avLst/>
          </a:prstGeom>
          <a:noFill/>
        </p:spPr>
        <p:txBody>
          <a:bodyPr wrap="square" rtlCol="0">
            <a:spAutoFit/>
          </a:bodyPr>
          <a:lstStyle/>
          <a:p>
            <a:r>
              <a:rPr lang="en-US" dirty="0" smtClean="0"/>
              <a:t>Wide eyed 24 year old</a:t>
            </a:r>
            <a:endParaRPr lang="en-US" dirty="0"/>
          </a:p>
        </p:txBody>
      </p:sp>
      <p:pic>
        <p:nvPicPr>
          <p:cNvPr id="3" name="Picture 2"/>
          <p:cNvPicPr>
            <a:picLocks noChangeAspect="1"/>
          </p:cNvPicPr>
          <p:nvPr/>
        </p:nvPicPr>
        <p:blipFill>
          <a:blip r:embed="rId4"/>
          <a:stretch>
            <a:fillRect/>
          </a:stretch>
        </p:blipFill>
        <p:spPr>
          <a:xfrm>
            <a:off x="800657" y="3778754"/>
            <a:ext cx="2945843" cy="2345208"/>
          </a:xfrm>
          <a:prstGeom prst="rect">
            <a:avLst/>
          </a:prstGeom>
          <a:ln>
            <a:solidFill>
              <a:schemeClr val="bg1"/>
            </a:solidFill>
          </a:ln>
          <a:effectLst>
            <a:outerShdw blurRad="50800" dist="38100" dir="2700000" algn="tl" rotWithShape="0">
              <a:srgbClr val="000000">
                <a:alpha val="43000"/>
              </a:srgbClr>
            </a:outerShdw>
          </a:effectLst>
        </p:spPr>
      </p:pic>
      <p:pic>
        <p:nvPicPr>
          <p:cNvPr id="8" name="Content Placeholder 7"/>
          <p:cNvPicPr>
            <a:picLocks noGrp="1" noChangeAspect="1"/>
          </p:cNvPicPr>
          <p:nvPr>
            <p:ph sz="quarter" idx="4294967295"/>
          </p:nvPr>
        </p:nvPicPr>
        <p:blipFill>
          <a:blip r:embed="rId5"/>
          <a:srcRect l="14607" r="14607"/>
          <a:stretch>
            <a:fillRect/>
          </a:stretch>
        </p:blipFill>
        <p:spPr>
          <a:xfrm>
            <a:off x="327463" y="1293313"/>
            <a:ext cx="2333988" cy="2345740"/>
          </a:xfrm>
          <a:ln>
            <a:solidFill>
              <a:schemeClr val="bg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591121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39340" y="54730"/>
            <a:ext cx="8893178" cy="6739770"/>
            <a:chOff x="2868610" y="118230"/>
            <a:chExt cx="8893178" cy="6739770"/>
          </a:xfrm>
        </p:grpSpPr>
        <p:pic>
          <p:nvPicPr>
            <p:cNvPr id="46" name="Picture 5"/>
            <p:cNvPicPr>
              <a:picLocks noChangeAspect="1" noChangeArrowheads="1"/>
            </p:cNvPicPr>
            <p:nvPr/>
          </p:nvPicPr>
          <p:blipFill>
            <a:blip r:embed="rId3">
              <a:extLst>
                <a:ext uri="{28A0092B-C50C-407E-A947-70E740481C1C}">
                  <a14:useLocalDpi xmlns:a14="http://schemas.microsoft.com/office/drawing/2010/main" val="0"/>
                </a:ext>
              </a:extLst>
            </a:blip>
            <a:srcRect l="12450" t="15953" r="10497" b="4860"/>
            <a:stretch>
              <a:fillRect/>
            </a:stretch>
          </p:blipFill>
          <p:spPr bwMode="auto">
            <a:xfrm flipH="1" flipV="1">
              <a:off x="2868611" y="118230"/>
              <a:ext cx="8893177" cy="6739770"/>
            </a:xfrm>
            <a:prstGeom prst="rect">
              <a:avLst/>
            </a:prstGeom>
            <a:solidFill>
              <a:srgbClr val="33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 name="Rectangle 46"/>
            <p:cNvSpPr/>
            <p:nvPr/>
          </p:nvSpPr>
          <p:spPr>
            <a:xfrm>
              <a:off x="10051521" y="5962651"/>
              <a:ext cx="1545166" cy="8953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868610" y="1003161"/>
              <a:ext cx="883711" cy="5689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52" name="Rectangle 4"/>
          <p:cNvSpPr>
            <a:spLocks noGrp="1" noChangeArrowheads="1"/>
          </p:cNvSpPr>
          <p:nvPr>
            <p:ph type="title"/>
          </p:nvPr>
        </p:nvSpPr>
        <p:spPr>
          <a:xfrm>
            <a:off x="295276" y="114300"/>
            <a:ext cx="8229600" cy="685800"/>
          </a:xfrm>
          <a:solidFill>
            <a:srgbClr val="FFFFFF"/>
          </a:solidFill>
        </p:spPr>
        <p:txBody>
          <a:bodyPr>
            <a:normAutofit/>
          </a:bodyPr>
          <a:lstStyle/>
          <a:p>
            <a:pPr algn="l"/>
            <a:r>
              <a:rPr lang="en-US" sz="2800" b="0" dirty="0">
                <a:solidFill>
                  <a:srgbClr val="3B3B4B"/>
                </a:solidFill>
              </a:rPr>
              <a:t>…..My Career Path    </a:t>
            </a:r>
            <a:endParaRPr lang="en-US" sz="2800" b="0" dirty="0">
              <a:latin typeface="+mn-lt"/>
            </a:endParaRPr>
          </a:p>
        </p:txBody>
      </p:sp>
      <p:sp>
        <p:nvSpPr>
          <p:cNvPr id="2058" name="Oval 10"/>
          <p:cNvSpPr>
            <a:spLocks noChangeArrowheads="1"/>
          </p:cNvSpPr>
          <p:nvPr/>
        </p:nvSpPr>
        <p:spPr bwMode="auto">
          <a:xfrm>
            <a:off x="2540000" y="6215585"/>
            <a:ext cx="2463800" cy="503238"/>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smtClean="0">
                <a:solidFill>
                  <a:srgbClr val="000000"/>
                </a:solidFill>
              </a:rPr>
              <a:t>Exploration Operations </a:t>
            </a:r>
            <a:r>
              <a:rPr lang="en-US" sz="1100" dirty="0">
                <a:solidFill>
                  <a:srgbClr val="000000"/>
                </a:solidFill>
              </a:rPr>
              <a:t>Geologist </a:t>
            </a:r>
          </a:p>
          <a:p>
            <a:pPr algn="ctr"/>
            <a:r>
              <a:rPr lang="en-US" sz="1100" dirty="0">
                <a:solidFill>
                  <a:srgbClr val="000000"/>
                </a:solidFill>
              </a:rPr>
              <a:t>Alaska North Slope</a:t>
            </a:r>
            <a:endParaRPr lang="en-GB" sz="1100" dirty="0">
              <a:solidFill>
                <a:srgbClr val="000000"/>
              </a:solidFill>
            </a:endParaRPr>
          </a:p>
        </p:txBody>
      </p:sp>
      <p:sp>
        <p:nvSpPr>
          <p:cNvPr id="2059" name="Oval 11"/>
          <p:cNvSpPr>
            <a:spLocks noChangeArrowheads="1"/>
          </p:cNvSpPr>
          <p:nvPr/>
        </p:nvSpPr>
        <p:spPr bwMode="auto">
          <a:xfrm>
            <a:off x="3428999" y="5351985"/>
            <a:ext cx="1863725" cy="503238"/>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a:solidFill>
                  <a:srgbClr val="000000"/>
                </a:solidFill>
              </a:rPr>
              <a:t>Exploration Geologist </a:t>
            </a:r>
          </a:p>
          <a:p>
            <a:pPr algn="ctr"/>
            <a:r>
              <a:rPr lang="en-US" sz="1100" dirty="0">
                <a:solidFill>
                  <a:srgbClr val="000000"/>
                </a:solidFill>
              </a:rPr>
              <a:t>Gulf of Mexico</a:t>
            </a:r>
            <a:endParaRPr lang="en-GB" sz="1100" dirty="0">
              <a:solidFill>
                <a:srgbClr val="000000"/>
              </a:solidFill>
            </a:endParaRPr>
          </a:p>
        </p:txBody>
      </p:sp>
      <p:sp>
        <p:nvSpPr>
          <p:cNvPr id="2060" name="Oval 12"/>
          <p:cNvSpPr>
            <a:spLocks noChangeArrowheads="1"/>
          </p:cNvSpPr>
          <p:nvPr/>
        </p:nvSpPr>
        <p:spPr bwMode="auto">
          <a:xfrm>
            <a:off x="4516437" y="5783785"/>
            <a:ext cx="2360613" cy="503238"/>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smtClean="0">
                <a:solidFill>
                  <a:srgbClr val="000000"/>
                </a:solidFill>
              </a:rPr>
              <a:t>Exploration / Appraisal Geologist  </a:t>
            </a:r>
            <a:endParaRPr lang="en-US" sz="1100" dirty="0">
              <a:solidFill>
                <a:srgbClr val="000000"/>
              </a:solidFill>
            </a:endParaRPr>
          </a:p>
          <a:p>
            <a:pPr algn="ctr"/>
            <a:r>
              <a:rPr lang="en-US" sz="1100" dirty="0">
                <a:solidFill>
                  <a:srgbClr val="000000"/>
                </a:solidFill>
              </a:rPr>
              <a:t>Alaska North Slope</a:t>
            </a:r>
            <a:endParaRPr lang="en-GB" sz="1100" dirty="0">
              <a:solidFill>
                <a:srgbClr val="000000"/>
              </a:solidFill>
            </a:endParaRPr>
          </a:p>
        </p:txBody>
      </p:sp>
      <p:sp>
        <p:nvSpPr>
          <p:cNvPr id="2061" name="Oval 13"/>
          <p:cNvSpPr>
            <a:spLocks noChangeArrowheads="1"/>
          </p:cNvSpPr>
          <p:nvPr/>
        </p:nvSpPr>
        <p:spPr bwMode="auto">
          <a:xfrm>
            <a:off x="6176963" y="5076283"/>
            <a:ext cx="1924050" cy="503238"/>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smtClean="0">
                <a:solidFill>
                  <a:srgbClr val="000000"/>
                </a:solidFill>
              </a:rPr>
              <a:t>Exploration Team Lead</a:t>
            </a:r>
          </a:p>
          <a:p>
            <a:pPr algn="ctr"/>
            <a:r>
              <a:rPr lang="en-US" sz="1100" dirty="0" smtClean="0">
                <a:solidFill>
                  <a:srgbClr val="000000"/>
                </a:solidFill>
              </a:rPr>
              <a:t> Gulf </a:t>
            </a:r>
            <a:r>
              <a:rPr lang="en-US" sz="1100" dirty="0">
                <a:solidFill>
                  <a:srgbClr val="000000"/>
                </a:solidFill>
              </a:rPr>
              <a:t>of Mexico</a:t>
            </a:r>
            <a:endParaRPr lang="en-GB" sz="1100" dirty="0">
              <a:solidFill>
                <a:srgbClr val="000000"/>
              </a:solidFill>
            </a:endParaRPr>
          </a:p>
        </p:txBody>
      </p:sp>
      <p:sp>
        <p:nvSpPr>
          <p:cNvPr id="2062" name="Oval 14"/>
          <p:cNvSpPr>
            <a:spLocks noChangeArrowheads="1"/>
          </p:cNvSpPr>
          <p:nvPr/>
        </p:nvSpPr>
        <p:spPr bwMode="auto">
          <a:xfrm>
            <a:off x="3556000" y="4793185"/>
            <a:ext cx="2905125" cy="469900"/>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a:solidFill>
                  <a:srgbClr val="000000"/>
                </a:solidFill>
              </a:rPr>
              <a:t>Development </a:t>
            </a:r>
            <a:r>
              <a:rPr lang="en-US" sz="1100" dirty="0" smtClean="0">
                <a:solidFill>
                  <a:srgbClr val="000000"/>
                </a:solidFill>
              </a:rPr>
              <a:t>Geologist Central</a:t>
            </a:r>
          </a:p>
          <a:p>
            <a:pPr algn="ctr"/>
            <a:r>
              <a:rPr lang="en-US" sz="1100" dirty="0" smtClean="0">
                <a:solidFill>
                  <a:srgbClr val="000000"/>
                </a:solidFill>
              </a:rPr>
              <a:t> </a:t>
            </a:r>
            <a:r>
              <a:rPr lang="en-US" sz="1100" dirty="0">
                <a:solidFill>
                  <a:srgbClr val="000000"/>
                </a:solidFill>
              </a:rPr>
              <a:t>North Sea</a:t>
            </a:r>
            <a:endParaRPr lang="en-GB" sz="1100" dirty="0">
              <a:solidFill>
                <a:srgbClr val="000000"/>
              </a:solidFill>
            </a:endParaRPr>
          </a:p>
        </p:txBody>
      </p:sp>
      <p:sp>
        <p:nvSpPr>
          <p:cNvPr id="2086" name="Line 38"/>
          <p:cNvSpPr>
            <a:spLocks noChangeShapeType="1"/>
          </p:cNvSpPr>
          <p:nvPr/>
        </p:nvSpPr>
        <p:spPr bwMode="auto">
          <a:xfrm flipH="1" flipV="1">
            <a:off x="5292725" y="2688160"/>
            <a:ext cx="1943100" cy="2873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100" dirty="0">
              <a:solidFill>
                <a:srgbClr val="000000"/>
              </a:solidFill>
            </a:endParaRPr>
          </a:p>
        </p:txBody>
      </p:sp>
      <p:sp>
        <p:nvSpPr>
          <p:cNvPr id="2087" name="Line 39"/>
          <p:cNvSpPr>
            <a:spLocks noChangeShapeType="1"/>
          </p:cNvSpPr>
          <p:nvPr/>
        </p:nvSpPr>
        <p:spPr bwMode="auto">
          <a:xfrm flipV="1">
            <a:off x="4859338" y="2254773"/>
            <a:ext cx="0" cy="43338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100" dirty="0">
              <a:solidFill>
                <a:srgbClr val="000000"/>
              </a:solidFill>
            </a:endParaRPr>
          </a:p>
        </p:txBody>
      </p:sp>
      <p:sp>
        <p:nvSpPr>
          <p:cNvPr id="2088" name="Line 40"/>
          <p:cNvSpPr>
            <a:spLocks noChangeShapeType="1"/>
          </p:cNvSpPr>
          <p:nvPr/>
        </p:nvSpPr>
        <p:spPr bwMode="auto">
          <a:xfrm flipV="1">
            <a:off x="4859338" y="1751535"/>
            <a:ext cx="0" cy="431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100" dirty="0">
              <a:solidFill>
                <a:srgbClr val="000000"/>
              </a:solidFill>
            </a:endParaRPr>
          </a:p>
        </p:txBody>
      </p:sp>
      <p:sp>
        <p:nvSpPr>
          <p:cNvPr id="2089" name="Line 41"/>
          <p:cNvSpPr>
            <a:spLocks noChangeShapeType="1"/>
          </p:cNvSpPr>
          <p:nvPr/>
        </p:nvSpPr>
        <p:spPr bwMode="auto">
          <a:xfrm flipH="1" flipV="1">
            <a:off x="4859338" y="1103835"/>
            <a:ext cx="0" cy="2873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100" dirty="0">
              <a:solidFill>
                <a:srgbClr val="000000"/>
              </a:solidFill>
            </a:endParaRPr>
          </a:p>
        </p:txBody>
      </p:sp>
      <p:sp>
        <p:nvSpPr>
          <p:cNvPr id="2063" name="Oval 15"/>
          <p:cNvSpPr>
            <a:spLocks noChangeArrowheads="1"/>
          </p:cNvSpPr>
          <p:nvPr/>
        </p:nvSpPr>
        <p:spPr bwMode="auto">
          <a:xfrm>
            <a:off x="7019925" y="4558235"/>
            <a:ext cx="1438275" cy="394765"/>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a:solidFill>
                  <a:srgbClr val="000000"/>
                </a:solidFill>
              </a:rPr>
              <a:t>Planning Analyst </a:t>
            </a:r>
            <a:endParaRPr lang="en-GB" sz="1100" dirty="0">
              <a:solidFill>
                <a:srgbClr val="000000"/>
              </a:solidFill>
            </a:endParaRPr>
          </a:p>
        </p:txBody>
      </p:sp>
      <p:sp>
        <p:nvSpPr>
          <p:cNvPr id="2070" name="Oval 22"/>
          <p:cNvSpPr>
            <a:spLocks noChangeArrowheads="1"/>
          </p:cNvSpPr>
          <p:nvPr/>
        </p:nvSpPr>
        <p:spPr bwMode="auto">
          <a:xfrm>
            <a:off x="6732588" y="4093098"/>
            <a:ext cx="1725612" cy="288925"/>
          </a:xfrm>
          <a:prstGeom prst="ellipse">
            <a:avLst/>
          </a:prstGeom>
          <a:solidFill>
            <a:schemeClr val="bg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Business </a:t>
            </a:r>
            <a:r>
              <a:rPr lang="en-US" sz="1100" dirty="0" smtClean="0">
                <a:solidFill>
                  <a:srgbClr val="000000"/>
                </a:solidFill>
              </a:rPr>
              <a:t>Development</a:t>
            </a:r>
            <a:endParaRPr lang="en-GB" sz="1100" dirty="0">
              <a:solidFill>
                <a:srgbClr val="000000"/>
              </a:solidFill>
            </a:endParaRPr>
          </a:p>
        </p:txBody>
      </p:sp>
      <p:sp>
        <p:nvSpPr>
          <p:cNvPr id="2071" name="Oval 23"/>
          <p:cNvSpPr>
            <a:spLocks noChangeArrowheads="1"/>
          </p:cNvSpPr>
          <p:nvPr/>
        </p:nvSpPr>
        <p:spPr bwMode="auto">
          <a:xfrm>
            <a:off x="6189129" y="3839099"/>
            <a:ext cx="2557996" cy="254000"/>
          </a:xfrm>
          <a:prstGeom prst="ellipse">
            <a:avLst/>
          </a:prstGeom>
          <a:solidFill>
            <a:schemeClr val="bg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Appraisal </a:t>
            </a:r>
            <a:r>
              <a:rPr lang="en-US" sz="1100" dirty="0" smtClean="0">
                <a:solidFill>
                  <a:srgbClr val="000000"/>
                </a:solidFill>
              </a:rPr>
              <a:t>Team Lead Gulf of Mexico</a:t>
            </a:r>
            <a:endParaRPr lang="en-GB" sz="1100" dirty="0">
              <a:solidFill>
                <a:srgbClr val="000000"/>
              </a:solidFill>
            </a:endParaRPr>
          </a:p>
        </p:txBody>
      </p:sp>
      <p:sp>
        <p:nvSpPr>
          <p:cNvPr id="2072" name="Oval 24"/>
          <p:cNvSpPr>
            <a:spLocks noChangeArrowheads="1"/>
          </p:cNvSpPr>
          <p:nvPr/>
        </p:nvSpPr>
        <p:spPr bwMode="auto">
          <a:xfrm>
            <a:off x="5854701" y="3551760"/>
            <a:ext cx="2965450" cy="287338"/>
          </a:xfrm>
          <a:prstGeom prst="ellipse">
            <a:avLst/>
          </a:prstGeom>
          <a:solidFill>
            <a:schemeClr val="bg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Exploration Group </a:t>
            </a:r>
            <a:r>
              <a:rPr lang="en-US" sz="1100" dirty="0" smtClean="0">
                <a:solidFill>
                  <a:srgbClr val="000000"/>
                </a:solidFill>
              </a:rPr>
              <a:t>Lead Gulf of Mexico</a:t>
            </a:r>
            <a:endParaRPr lang="en-GB" sz="1100" dirty="0">
              <a:solidFill>
                <a:srgbClr val="000000"/>
              </a:solidFill>
            </a:endParaRPr>
          </a:p>
        </p:txBody>
      </p:sp>
      <p:sp>
        <p:nvSpPr>
          <p:cNvPr id="2074" name="Oval 26"/>
          <p:cNvSpPr>
            <a:spLocks noChangeArrowheads="1"/>
          </p:cNvSpPr>
          <p:nvPr/>
        </p:nvSpPr>
        <p:spPr bwMode="auto">
          <a:xfrm>
            <a:off x="5765801" y="3238613"/>
            <a:ext cx="2801938" cy="314735"/>
          </a:xfrm>
          <a:prstGeom prst="ellipse">
            <a:avLst/>
          </a:prstGeom>
          <a:solidFill>
            <a:schemeClr val="bg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Resource </a:t>
            </a:r>
            <a:r>
              <a:rPr lang="en-US" sz="1100" dirty="0" smtClean="0">
                <a:solidFill>
                  <a:srgbClr val="000000"/>
                </a:solidFill>
              </a:rPr>
              <a:t>Manager North American Gas</a:t>
            </a:r>
            <a:endParaRPr lang="en-GB" sz="1100" dirty="0">
              <a:solidFill>
                <a:srgbClr val="000000"/>
              </a:solidFill>
            </a:endParaRPr>
          </a:p>
        </p:txBody>
      </p:sp>
      <p:sp>
        <p:nvSpPr>
          <p:cNvPr id="2076" name="Oval 28"/>
          <p:cNvSpPr>
            <a:spLocks noChangeArrowheads="1"/>
          </p:cNvSpPr>
          <p:nvPr/>
        </p:nvSpPr>
        <p:spPr bwMode="auto">
          <a:xfrm>
            <a:off x="7127875" y="3012010"/>
            <a:ext cx="1876425" cy="288925"/>
          </a:xfrm>
          <a:prstGeom prst="ellipse">
            <a:avLst/>
          </a:prstGeom>
          <a:solidFill>
            <a:schemeClr val="bg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Innovation Project</a:t>
            </a:r>
            <a:endParaRPr lang="en-GB" sz="1100" dirty="0">
              <a:solidFill>
                <a:srgbClr val="000000"/>
              </a:solidFill>
            </a:endParaRPr>
          </a:p>
        </p:txBody>
      </p:sp>
      <p:sp>
        <p:nvSpPr>
          <p:cNvPr id="2077" name="Oval 29"/>
          <p:cNvSpPr>
            <a:spLocks noChangeArrowheads="1"/>
          </p:cNvSpPr>
          <p:nvPr/>
        </p:nvSpPr>
        <p:spPr bwMode="auto">
          <a:xfrm>
            <a:off x="3429000" y="2399235"/>
            <a:ext cx="3448050" cy="503238"/>
          </a:xfrm>
          <a:prstGeom prst="ellipse">
            <a:avLst/>
          </a:prstGeom>
          <a:solidFill>
            <a:srgbClr val="CCFFCC"/>
          </a:solidFill>
          <a:ln w="9525">
            <a:solidFill>
              <a:schemeClr val="bg1"/>
            </a:solidFill>
            <a:round/>
            <a:headEnd/>
            <a:tailEnd/>
          </a:ln>
          <a:effectLst/>
        </p:spPr>
        <p:txBody>
          <a:bodyPr wrap="none" anchor="ctr"/>
          <a:lstStyle/>
          <a:p>
            <a:pPr algn="ctr"/>
            <a:r>
              <a:rPr lang="en-US" sz="1100" dirty="0" smtClean="0">
                <a:solidFill>
                  <a:srgbClr val="000000"/>
                </a:solidFill>
              </a:rPr>
              <a:t>Director Subsalt Technology Leadership Area  </a:t>
            </a:r>
            <a:endParaRPr lang="en-US" sz="1100" dirty="0">
              <a:solidFill>
                <a:srgbClr val="000000"/>
              </a:solidFill>
            </a:endParaRPr>
          </a:p>
          <a:p>
            <a:pPr algn="ctr"/>
            <a:r>
              <a:rPr lang="en-US" sz="1100" dirty="0">
                <a:solidFill>
                  <a:srgbClr val="000000"/>
                </a:solidFill>
              </a:rPr>
              <a:t>E&amp;P Technology</a:t>
            </a:r>
            <a:endParaRPr lang="en-GB" sz="1100" dirty="0">
              <a:solidFill>
                <a:srgbClr val="000000"/>
              </a:solidFill>
            </a:endParaRPr>
          </a:p>
        </p:txBody>
      </p:sp>
      <p:sp>
        <p:nvSpPr>
          <p:cNvPr id="2078" name="Oval 30"/>
          <p:cNvSpPr>
            <a:spLocks noChangeArrowheads="1"/>
          </p:cNvSpPr>
          <p:nvPr/>
        </p:nvSpPr>
        <p:spPr bwMode="auto">
          <a:xfrm>
            <a:off x="3870850" y="1991248"/>
            <a:ext cx="2572813" cy="503237"/>
          </a:xfrm>
          <a:prstGeom prst="ellipse">
            <a:avLst/>
          </a:prstGeom>
          <a:solidFill>
            <a:srgbClr val="CCFFCC"/>
          </a:solidFill>
          <a:ln w="9525">
            <a:solidFill>
              <a:schemeClr val="bg1"/>
            </a:solidFill>
            <a:round/>
            <a:headEnd/>
            <a:tailEnd/>
          </a:ln>
          <a:effectLst/>
        </p:spPr>
        <p:txBody>
          <a:bodyPr wrap="none" anchor="ctr"/>
          <a:lstStyle/>
          <a:p>
            <a:pPr algn="ctr"/>
            <a:r>
              <a:rPr lang="en-US" sz="1100" dirty="0">
                <a:solidFill>
                  <a:srgbClr val="000000"/>
                </a:solidFill>
              </a:rPr>
              <a:t>Geoscience Technology Unit Leader</a:t>
            </a:r>
          </a:p>
          <a:p>
            <a:pPr algn="ctr"/>
            <a:r>
              <a:rPr lang="en-US" sz="1100" dirty="0">
                <a:solidFill>
                  <a:srgbClr val="000000"/>
                </a:solidFill>
              </a:rPr>
              <a:t>E&amp;P </a:t>
            </a:r>
            <a:r>
              <a:rPr lang="en-US" sz="1100" dirty="0" smtClean="0">
                <a:solidFill>
                  <a:srgbClr val="000000"/>
                </a:solidFill>
              </a:rPr>
              <a:t>Technology</a:t>
            </a:r>
            <a:endParaRPr lang="en-GB" sz="1100" dirty="0">
              <a:solidFill>
                <a:srgbClr val="000000"/>
              </a:solidFill>
            </a:endParaRPr>
          </a:p>
        </p:txBody>
      </p:sp>
      <p:sp>
        <p:nvSpPr>
          <p:cNvPr id="2080" name="Oval 32"/>
          <p:cNvSpPr>
            <a:spLocks noChangeArrowheads="1"/>
          </p:cNvSpPr>
          <p:nvPr/>
        </p:nvSpPr>
        <p:spPr bwMode="auto">
          <a:xfrm>
            <a:off x="3870850" y="1566326"/>
            <a:ext cx="2318279" cy="503238"/>
          </a:xfrm>
          <a:prstGeom prst="ellipse">
            <a:avLst/>
          </a:prstGeom>
          <a:solidFill>
            <a:srgbClr val="CCFFCC"/>
          </a:solidFill>
          <a:ln w="9525">
            <a:solidFill>
              <a:schemeClr val="bg1"/>
            </a:solidFill>
            <a:round/>
            <a:headEnd/>
            <a:tailEnd/>
          </a:ln>
          <a:effectLst/>
        </p:spPr>
        <p:txBody>
          <a:bodyPr wrap="none" anchor="ctr"/>
          <a:lstStyle/>
          <a:p>
            <a:pPr algn="ctr"/>
            <a:r>
              <a:rPr lang="en-US" sz="1100" dirty="0">
                <a:solidFill>
                  <a:srgbClr val="000000"/>
                </a:solidFill>
              </a:rPr>
              <a:t>VP Paleogene </a:t>
            </a:r>
          </a:p>
          <a:p>
            <a:pPr algn="ctr"/>
            <a:r>
              <a:rPr lang="en-US" sz="1100" dirty="0">
                <a:solidFill>
                  <a:srgbClr val="000000"/>
                </a:solidFill>
              </a:rPr>
              <a:t>Technology Flagship</a:t>
            </a:r>
            <a:endParaRPr lang="en-GB" sz="1100" dirty="0">
              <a:solidFill>
                <a:srgbClr val="000000"/>
              </a:solidFill>
            </a:endParaRPr>
          </a:p>
        </p:txBody>
      </p:sp>
      <p:sp>
        <p:nvSpPr>
          <p:cNvPr id="2090" name="Line 42"/>
          <p:cNvSpPr>
            <a:spLocks noChangeShapeType="1"/>
          </p:cNvSpPr>
          <p:nvPr/>
        </p:nvSpPr>
        <p:spPr bwMode="auto">
          <a:xfrm>
            <a:off x="358775" y="4486798"/>
            <a:ext cx="8388350" cy="0"/>
          </a:xfrm>
          <a:prstGeom prst="line">
            <a:avLst/>
          </a:prstGeom>
          <a:noFill/>
          <a:ln w="28575" cmpd="sng">
            <a:solidFill>
              <a:schemeClr val="bg2">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3B3B4B"/>
              </a:solidFill>
            </a:endParaRPr>
          </a:p>
        </p:txBody>
      </p:sp>
      <p:sp>
        <p:nvSpPr>
          <p:cNvPr id="2091" name="Line 43"/>
          <p:cNvSpPr>
            <a:spLocks noChangeShapeType="1"/>
          </p:cNvSpPr>
          <p:nvPr/>
        </p:nvSpPr>
        <p:spPr bwMode="auto">
          <a:xfrm>
            <a:off x="468313" y="2975498"/>
            <a:ext cx="8388350" cy="0"/>
          </a:xfrm>
          <a:prstGeom prst="line">
            <a:avLst/>
          </a:prstGeom>
          <a:noFill/>
          <a:ln w="28575" cmpd="sng">
            <a:solidFill>
              <a:schemeClr val="bg2">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3B3B4B"/>
              </a:solidFill>
            </a:endParaRPr>
          </a:p>
        </p:txBody>
      </p:sp>
      <p:sp>
        <p:nvSpPr>
          <p:cNvPr id="2092" name="Line 44"/>
          <p:cNvSpPr>
            <a:spLocks noChangeShapeType="1"/>
          </p:cNvSpPr>
          <p:nvPr/>
        </p:nvSpPr>
        <p:spPr bwMode="auto">
          <a:xfrm>
            <a:off x="395288" y="1248298"/>
            <a:ext cx="8388350" cy="0"/>
          </a:xfrm>
          <a:prstGeom prst="line">
            <a:avLst/>
          </a:prstGeom>
          <a:noFill/>
          <a:ln w="28575" cmpd="sng">
            <a:solidFill>
              <a:schemeClr val="bg2">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3B3B4B"/>
              </a:solidFill>
            </a:endParaRPr>
          </a:p>
        </p:txBody>
      </p:sp>
      <p:sp>
        <p:nvSpPr>
          <p:cNvPr id="2093" name="Text Box 45"/>
          <p:cNvSpPr txBox="1">
            <a:spLocks noChangeArrowheads="1"/>
          </p:cNvSpPr>
          <p:nvPr/>
        </p:nvSpPr>
        <p:spPr bwMode="auto">
          <a:xfrm>
            <a:off x="1069974" y="5076283"/>
            <a:ext cx="1495426" cy="523220"/>
          </a:xfrm>
          <a:prstGeom prst="rect">
            <a:avLst/>
          </a:prstGeom>
          <a:solidFill>
            <a:srgbClr val="FFFF99"/>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400" b="1" dirty="0">
                <a:solidFill>
                  <a:srgbClr val="000000"/>
                </a:solidFill>
              </a:rPr>
              <a:t>Learning a trade</a:t>
            </a:r>
            <a:endParaRPr lang="en-GB" sz="1400" b="1" dirty="0">
              <a:solidFill>
                <a:srgbClr val="000000"/>
              </a:solidFill>
            </a:endParaRPr>
          </a:p>
        </p:txBody>
      </p:sp>
      <p:sp>
        <p:nvSpPr>
          <p:cNvPr id="2094" name="Text Box 46"/>
          <p:cNvSpPr txBox="1">
            <a:spLocks noChangeArrowheads="1"/>
          </p:cNvSpPr>
          <p:nvPr/>
        </p:nvSpPr>
        <p:spPr bwMode="auto">
          <a:xfrm>
            <a:off x="1069974" y="3403713"/>
            <a:ext cx="1495426" cy="523220"/>
          </a:xfrm>
          <a:prstGeom prst="rect">
            <a:avLst/>
          </a:prstGeom>
          <a:solidFill>
            <a:schemeClr val="bg2">
              <a:lumMod val="40000"/>
              <a:lumOff val="60000"/>
            </a:schemeClr>
          </a:solidFill>
          <a:ln w="9525">
            <a:solidFill>
              <a:schemeClr val="bg1"/>
            </a:solidFill>
            <a:miter lim="800000"/>
            <a:headEnd/>
            <a:tailEnd/>
          </a:ln>
          <a:effectLst/>
        </p:spPr>
        <p:txBody>
          <a:bodyPr wrap="square">
            <a:spAutoFit/>
          </a:bodyPr>
          <a:lstStyle/>
          <a:p>
            <a:pPr algn="ctr"/>
            <a:r>
              <a:rPr lang="en-US" sz="1400" b="1" dirty="0" smtClean="0">
                <a:solidFill>
                  <a:srgbClr val="000000"/>
                </a:solidFill>
              </a:rPr>
              <a:t>Expanding</a:t>
            </a:r>
          </a:p>
          <a:p>
            <a:pPr algn="ctr"/>
            <a:r>
              <a:rPr lang="en-US" sz="1400" b="1" dirty="0" smtClean="0">
                <a:solidFill>
                  <a:srgbClr val="000000"/>
                </a:solidFill>
              </a:rPr>
              <a:t> Horizons </a:t>
            </a:r>
            <a:endParaRPr lang="en-GB" sz="1400" b="1" dirty="0">
              <a:solidFill>
                <a:srgbClr val="000000"/>
              </a:solidFill>
            </a:endParaRPr>
          </a:p>
        </p:txBody>
      </p:sp>
      <p:sp>
        <p:nvSpPr>
          <p:cNvPr id="2095" name="Text Box 47"/>
          <p:cNvSpPr txBox="1">
            <a:spLocks noChangeArrowheads="1"/>
          </p:cNvSpPr>
          <p:nvPr/>
        </p:nvSpPr>
        <p:spPr bwMode="auto">
          <a:xfrm>
            <a:off x="1069974" y="984773"/>
            <a:ext cx="1495426" cy="523220"/>
          </a:xfrm>
          <a:prstGeom prst="rect">
            <a:avLst/>
          </a:prstGeom>
          <a:solidFill>
            <a:srgbClr val="E6B9B8"/>
          </a:solidFill>
          <a:ln w="9525">
            <a:solidFill>
              <a:schemeClr val="bg1"/>
            </a:solidFill>
            <a:miter lim="800000"/>
            <a:headEnd/>
            <a:tailEnd/>
          </a:ln>
          <a:effectLst/>
        </p:spPr>
        <p:txBody>
          <a:bodyPr wrap="square">
            <a:spAutoFit/>
          </a:bodyPr>
          <a:lstStyle/>
          <a:p>
            <a:pPr algn="ctr"/>
            <a:r>
              <a:rPr lang="en-US" sz="1400" b="1" dirty="0" smtClean="0">
                <a:solidFill>
                  <a:srgbClr val="000000"/>
                </a:solidFill>
              </a:rPr>
              <a:t>Leveraging all the pieces</a:t>
            </a:r>
            <a:endParaRPr lang="en-GB" sz="1400" b="1" dirty="0">
              <a:solidFill>
                <a:srgbClr val="000000"/>
              </a:solidFill>
            </a:endParaRPr>
          </a:p>
        </p:txBody>
      </p:sp>
      <p:sp>
        <p:nvSpPr>
          <p:cNvPr id="43" name="Text Box 47"/>
          <p:cNvSpPr txBox="1">
            <a:spLocks noChangeArrowheads="1"/>
          </p:cNvSpPr>
          <p:nvPr/>
        </p:nvSpPr>
        <p:spPr bwMode="auto">
          <a:xfrm>
            <a:off x="1069974" y="1957429"/>
            <a:ext cx="1495426" cy="738664"/>
          </a:xfrm>
          <a:prstGeom prst="rect">
            <a:avLst/>
          </a:prstGeom>
          <a:solidFill>
            <a:srgbClr val="CCFFCC"/>
          </a:solidFill>
          <a:ln w="9525">
            <a:solidFill>
              <a:schemeClr val="bg1"/>
            </a:solidFill>
            <a:miter lim="800000"/>
            <a:headEnd/>
            <a:tailEnd/>
          </a:ln>
          <a:effectLst/>
        </p:spPr>
        <p:txBody>
          <a:bodyPr wrap="square">
            <a:spAutoFit/>
          </a:bodyPr>
          <a:lstStyle/>
          <a:p>
            <a:pPr algn="ctr"/>
            <a:r>
              <a:rPr lang="en-US" sz="1400" b="1" dirty="0">
                <a:solidFill>
                  <a:srgbClr val="000000"/>
                </a:solidFill>
              </a:rPr>
              <a:t>Finding </a:t>
            </a:r>
            <a:r>
              <a:rPr lang="en-US" sz="1400" b="1" dirty="0" smtClean="0">
                <a:solidFill>
                  <a:srgbClr val="000000"/>
                </a:solidFill>
              </a:rPr>
              <a:t>my </a:t>
            </a:r>
            <a:r>
              <a:rPr lang="en-US" sz="1400" b="1" dirty="0">
                <a:solidFill>
                  <a:srgbClr val="000000"/>
                </a:solidFill>
              </a:rPr>
              <a:t>leadership voice</a:t>
            </a:r>
            <a:endParaRPr lang="en-GB" sz="1400" b="1" dirty="0">
              <a:solidFill>
                <a:srgbClr val="000000"/>
              </a:solidFill>
            </a:endParaRPr>
          </a:p>
        </p:txBody>
      </p:sp>
      <p:sp>
        <p:nvSpPr>
          <p:cNvPr id="2079" name="Oval 31"/>
          <p:cNvSpPr>
            <a:spLocks noChangeArrowheads="1"/>
          </p:cNvSpPr>
          <p:nvPr/>
        </p:nvSpPr>
        <p:spPr bwMode="auto">
          <a:xfrm>
            <a:off x="3652838" y="935024"/>
            <a:ext cx="4448175" cy="622300"/>
          </a:xfrm>
          <a:prstGeom prst="ellipse">
            <a:avLst/>
          </a:prstGeom>
          <a:solidFill>
            <a:schemeClr val="accent2">
              <a:lumMod val="40000"/>
              <a:lumOff val="60000"/>
            </a:schemeClr>
          </a:solidFill>
          <a:ln w="9525">
            <a:solidFill>
              <a:schemeClr val="bg1"/>
            </a:solidFill>
            <a:round/>
            <a:headEnd/>
            <a:tailEnd/>
          </a:ln>
          <a:effectLst/>
        </p:spPr>
        <p:txBody>
          <a:bodyPr wrap="none" anchor="ctr"/>
          <a:lstStyle/>
          <a:p>
            <a:pPr algn="ctr"/>
            <a:r>
              <a:rPr lang="en-US" sz="1100" dirty="0">
                <a:solidFill>
                  <a:srgbClr val="000000"/>
                </a:solidFill>
              </a:rPr>
              <a:t>VP Resource </a:t>
            </a:r>
            <a:r>
              <a:rPr lang="en-US" sz="1100" dirty="0" smtClean="0">
                <a:solidFill>
                  <a:srgbClr val="000000"/>
                </a:solidFill>
              </a:rPr>
              <a:t>Appraisal – Exploration Division</a:t>
            </a:r>
          </a:p>
          <a:p>
            <a:pPr algn="ctr"/>
            <a:r>
              <a:rPr lang="en-US" sz="1100" dirty="0" smtClean="0">
                <a:solidFill>
                  <a:srgbClr val="000000"/>
                </a:solidFill>
              </a:rPr>
              <a:t>Dream Job !</a:t>
            </a:r>
            <a:endParaRPr lang="en-GB" sz="1100" dirty="0">
              <a:solidFill>
                <a:srgbClr val="000000"/>
              </a:solidFill>
            </a:endParaRPr>
          </a:p>
        </p:txBody>
      </p:sp>
      <p:sp>
        <p:nvSpPr>
          <p:cNvPr id="2069" name="Oval 21"/>
          <p:cNvSpPr>
            <a:spLocks noChangeArrowheads="1"/>
          </p:cNvSpPr>
          <p:nvPr/>
        </p:nvSpPr>
        <p:spPr bwMode="auto">
          <a:xfrm>
            <a:off x="3556000" y="4282531"/>
            <a:ext cx="2633129" cy="397941"/>
          </a:xfrm>
          <a:prstGeom prst="ellipse">
            <a:avLst/>
          </a:prstGeom>
          <a:solidFill>
            <a:srgbClr val="FFFF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100" dirty="0" err="1" smtClean="0">
                <a:solidFill>
                  <a:srgbClr val="000000"/>
                </a:solidFill>
              </a:rPr>
              <a:t>Snr</a:t>
            </a:r>
            <a:r>
              <a:rPr lang="en-US" sz="1100" dirty="0" smtClean="0">
                <a:solidFill>
                  <a:srgbClr val="000000"/>
                </a:solidFill>
              </a:rPr>
              <a:t>. Development Geologist </a:t>
            </a:r>
          </a:p>
          <a:p>
            <a:pPr algn="ctr"/>
            <a:r>
              <a:rPr lang="en-US" sz="1100" dirty="0" smtClean="0">
                <a:solidFill>
                  <a:srgbClr val="000000"/>
                </a:solidFill>
              </a:rPr>
              <a:t>Azerbaijan</a:t>
            </a:r>
            <a:endParaRPr lang="en-GB" sz="1100" dirty="0">
              <a:solidFill>
                <a:srgbClr val="000000"/>
              </a:solidFill>
            </a:endParaRPr>
          </a:p>
        </p:txBody>
      </p:sp>
      <p:sp>
        <p:nvSpPr>
          <p:cNvPr id="2075" name="Oval 27"/>
          <p:cNvSpPr>
            <a:spLocks noChangeArrowheads="1"/>
          </p:cNvSpPr>
          <p:nvPr/>
        </p:nvSpPr>
        <p:spPr bwMode="auto">
          <a:xfrm>
            <a:off x="6159501" y="2626770"/>
            <a:ext cx="2701924" cy="410865"/>
          </a:xfrm>
          <a:prstGeom prst="ellipse">
            <a:avLst/>
          </a:prstGeom>
          <a:solidFill>
            <a:srgbClr val="CCFFCC"/>
          </a:solidFill>
          <a:ln w="9525">
            <a:solidFill>
              <a:schemeClr val="bg1"/>
            </a:solidFill>
            <a:round/>
            <a:headEnd/>
            <a:tailEnd/>
          </a:ln>
          <a:effectLst/>
        </p:spPr>
        <p:txBody>
          <a:bodyPr wrap="none" anchor="ctr"/>
          <a:lstStyle/>
          <a:p>
            <a:pPr algn="ctr"/>
            <a:r>
              <a:rPr lang="en-US" sz="1100" dirty="0">
                <a:solidFill>
                  <a:srgbClr val="000000"/>
                </a:solidFill>
              </a:rPr>
              <a:t>Growth </a:t>
            </a:r>
            <a:r>
              <a:rPr lang="en-US" sz="1100" dirty="0" smtClean="0">
                <a:solidFill>
                  <a:srgbClr val="000000"/>
                </a:solidFill>
              </a:rPr>
              <a:t>Performance Unit </a:t>
            </a:r>
            <a:r>
              <a:rPr lang="en-US" sz="1100" dirty="0" err="1" smtClean="0">
                <a:solidFill>
                  <a:srgbClr val="000000"/>
                </a:solidFill>
              </a:rPr>
              <a:t>Ldr</a:t>
            </a:r>
            <a:r>
              <a:rPr lang="en-US" sz="1100" dirty="0" smtClean="0">
                <a:solidFill>
                  <a:srgbClr val="000000"/>
                </a:solidFill>
              </a:rPr>
              <a:t>.</a:t>
            </a:r>
          </a:p>
          <a:p>
            <a:pPr algn="ctr"/>
            <a:r>
              <a:rPr lang="en-US" sz="1100" dirty="0" smtClean="0">
                <a:solidFill>
                  <a:srgbClr val="000000"/>
                </a:solidFill>
              </a:rPr>
              <a:t> </a:t>
            </a:r>
            <a:r>
              <a:rPr lang="en-US" sz="1100" dirty="0">
                <a:solidFill>
                  <a:srgbClr val="000000"/>
                </a:solidFill>
              </a:rPr>
              <a:t>Canada</a:t>
            </a:r>
            <a:endParaRPr lang="en-GB" sz="1100" dirty="0">
              <a:solidFill>
                <a:srgbClr val="000000"/>
              </a:solidFill>
            </a:endParaRPr>
          </a:p>
        </p:txBody>
      </p:sp>
      <p:sp>
        <p:nvSpPr>
          <p:cNvPr id="2054" name="Text Box 6"/>
          <p:cNvSpPr txBox="1">
            <a:spLocks noChangeArrowheads="1"/>
          </p:cNvSpPr>
          <p:nvPr/>
        </p:nvSpPr>
        <p:spPr bwMode="auto">
          <a:xfrm>
            <a:off x="212365" y="851945"/>
            <a:ext cx="800820" cy="461665"/>
          </a:xfrm>
          <a:prstGeom prst="rect">
            <a:avLst/>
          </a:prstGeom>
          <a:solidFill>
            <a:srgbClr val="FFFFFF"/>
          </a:solidFill>
          <a:ln w="9525">
            <a:solidFill>
              <a:schemeClr val="tx1"/>
            </a:solidFill>
            <a:miter lim="800000"/>
            <a:headEnd/>
            <a:tailEnd/>
          </a:ln>
          <a:effectLst/>
          <a:extLst/>
        </p:spPr>
        <p:txBody>
          <a:bodyPr wrap="none">
            <a:spAutoFit/>
          </a:bodyPr>
          <a:lstStyle/>
          <a:p>
            <a:pPr algn="ctr"/>
            <a:r>
              <a:rPr lang="en-US" sz="1200" b="1" dirty="0">
                <a:solidFill>
                  <a:srgbClr val="000000"/>
                </a:solidFill>
              </a:rPr>
              <a:t>30 years</a:t>
            </a:r>
          </a:p>
          <a:p>
            <a:pPr algn="ctr"/>
            <a:r>
              <a:rPr lang="en-GB" sz="1200" b="1" dirty="0">
                <a:solidFill>
                  <a:srgbClr val="000000"/>
                </a:solidFill>
              </a:rPr>
              <a:t>2011</a:t>
            </a:r>
          </a:p>
        </p:txBody>
      </p:sp>
      <p:sp>
        <p:nvSpPr>
          <p:cNvPr id="2055" name="Text Box 7"/>
          <p:cNvSpPr txBox="1">
            <a:spLocks noChangeArrowheads="1"/>
          </p:cNvSpPr>
          <p:nvPr/>
        </p:nvSpPr>
        <p:spPr bwMode="auto">
          <a:xfrm>
            <a:off x="139340" y="4307932"/>
            <a:ext cx="800820" cy="461665"/>
          </a:xfrm>
          <a:prstGeom prst="rect">
            <a:avLst/>
          </a:prstGeom>
          <a:solidFill>
            <a:srgbClr val="FFFFFF"/>
          </a:solidFill>
          <a:ln w="9525">
            <a:solidFill>
              <a:schemeClr val="tx1"/>
            </a:solidFill>
            <a:miter lim="800000"/>
            <a:headEnd/>
            <a:tailEnd/>
          </a:ln>
          <a:effectLst/>
          <a:extLst/>
        </p:spPr>
        <p:txBody>
          <a:bodyPr wrap="none">
            <a:spAutoFit/>
          </a:bodyPr>
          <a:lstStyle/>
          <a:p>
            <a:pPr algn="ctr"/>
            <a:r>
              <a:rPr lang="en-US" sz="1200" b="1" dirty="0">
                <a:solidFill>
                  <a:srgbClr val="000000"/>
                </a:solidFill>
              </a:rPr>
              <a:t>10 years</a:t>
            </a:r>
          </a:p>
          <a:p>
            <a:pPr algn="ctr"/>
            <a:r>
              <a:rPr lang="en-US" sz="1200" b="1" dirty="0">
                <a:solidFill>
                  <a:srgbClr val="000000"/>
                </a:solidFill>
              </a:rPr>
              <a:t>1991</a:t>
            </a:r>
            <a:endParaRPr lang="en-GB" sz="1200" b="1" dirty="0">
              <a:solidFill>
                <a:srgbClr val="000000"/>
              </a:solidFill>
            </a:endParaRPr>
          </a:p>
        </p:txBody>
      </p:sp>
      <p:sp>
        <p:nvSpPr>
          <p:cNvPr id="2056" name="Text Box 8"/>
          <p:cNvSpPr txBox="1">
            <a:spLocks noChangeArrowheads="1"/>
          </p:cNvSpPr>
          <p:nvPr/>
        </p:nvSpPr>
        <p:spPr bwMode="auto">
          <a:xfrm>
            <a:off x="212365" y="2626770"/>
            <a:ext cx="800820" cy="461665"/>
          </a:xfrm>
          <a:prstGeom prst="rect">
            <a:avLst/>
          </a:prstGeom>
          <a:solidFill>
            <a:srgbClr val="FFFFFF"/>
          </a:solidFill>
          <a:ln w="9525">
            <a:solidFill>
              <a:schemeClr val="tx1"/>
            </a:solidFill>
            <a:miter lim="800000"/>
            <a:headEnd/>
            <a:tailEnd/>
          </a:ln>
          <a:effectLst/>
          <a:extLst/>
        </p:spPr>
        <p:txBody>
          <a:bodyPr wrap="none">
            <a:spAutoFit/>
          </a:bodyPr>
          <a:lstStyle/>
          <a:p>
            <a:pPr algn="ctr"/>
            <a:r>
              <a:rPr lang="en-US" sz="1200" b="1" dirty="0">
                <a:solidFill>
                  <a:srgbClr val="000000"/>
                </a:solidFill>
              </a:rPr>
              <a:t>20 years</a:t>
            </a:r>
          </a:p>
          <a:p>
            <a:pPr algn="ctr"/>
            <a:r>
              <a:rPr lang="en-GB" sz="1200" b="1" dirty="0">
                <a:solidFill>
                  <a:srgbClr val="000000"/>
                </a:solidFill>
              </a:rPr>
              <a:t>2001</a:t>
            </a:r>
          </a:p>
        </p:txBody>
      </p:sp>
      <p:sp>
        <p:nvSpPr>
          <p:cNvPr id="2057" name="Text Box 9"/>
          <p:cNvSpPr txBox="1">
            <a:spLocks noChangeArrowheads="1"/>
          </p:cNvSpPr>
          <p:nvPr/>
        </p:nvSpPr>
        <p:spPr bwMode="auto">
          <a:xfrm>
            <a:off x="213089" y="6036720"/>
            <a:ext cx="715235" cy="461665"/>
          </a:xfrm>
          <a:prstGeom prst="rect">
            <a:avLst/>
          </a:prstGeom>
          <a:solidFill>
            <a:srgbClr val="FFFFFF"/>
          </a:solidFill>
          <a:ln w="9525">
            <a:solidFill>
              <a:schemeClr val="tx1"/>
            </a:solidFill>
            <a:miter lim="800000"/>
            <a:headEnd/>
            <a:tailEnd/>
          </a:ln>
          <a:effectLst/>
          <a:extLst/>
        </p:spPr>
        <p:txBody>
          <a:bodyPr wrap="none">
            <a:spAutoFit/>
          </a:bodyPr>
          <a:lstStyle/>
          <a:p>
            <a:pPr algn="ctr"/>
            <a:r>
              <a:rPr lang="en-US" sz="1200" b="1" dirty="0">
                <a:solidFill>
                  <a:srgbClr val="000000"/>
                </a:solidFill>
              </a:rPr>
              <a:t>0 years</a:t>
            </a:r>
          </a:p>
          <a:p>
            <a:pPr algn="ctr"/>
            <a:r>
              <a:rPr lang="en-US" sz="1200" b="1" dirty="0">
                <a:solidFill>
                  <a:srgbClr val="000000"/>
                </a:solidFill>
              </a:rPr>
              <a:t>1981</a:t>
            </a:r>
            <a:endParaRPr lang="en-GB" sz="1200" b="1" dirty="0">
              <a:solidFill>
                <a:srgbClr val="000000"/>
              </a:solidFill>
            </a:endParaRPr>
          </a:p>
        </p:txBody>
      </p:sp>
      <p:sp>
        <p:nvSpPr>
          <p:cNvPr id="2" name="Rectangle 1"/>
          <p:cNvSpPr/>
          <p:nvPr/>
        </p:nvSpPr>
        <p:spPr>
          <a:xfrm>
            <a:off x="5266465" y="6486722"/>
            <a:ext cx="3722819" cy="276999"/>
          </a:xfrm>
          <a:prstGeom prst="rect">
            <a:avLst/>
          </a:prstGeom>
        </p:spPr>
        <p:txBody>
          <a:bodyPr wrap="none">
            <a:spAutoFit/>
          </a:bodyPr>
          <a:lstStyle/>
          <a:p>
            <a:r>
              <a:rPr lang="en-US" sz="1200" dirty="0" smtClean="0">
                <a:solidFill>
                  <a:srgbClr val="000000"/>
                </a:solidFill>
              </a:rPr>
              <a:t>Historical BP </a:t>
            </a:r>
            <a:r>
              <a:rPr lang="en-US" sz="1200" dirty="0">
                <a:solidFill>
                  <a:srgbClr val="000000"/>
                </a:solidFill>
              </a:rPr>
              <a:t>Geoscience Career Development Map</a:t>
            </a:r>
            <a:endParaRPr lang="en-US" sz="1200" dirty="0"/>
          </a:p>
        </p:txBody>
      </p:sp>
    </p:spTree>
    <p:extLst>
      <p:ext uri="{BB962C8B-B14F-4D97-AF65-F5344CB8AC3E}">
        <p14:creationId xmlns:p14="http://schemas.microsoft.com/office/powerpoint/2010/main" val="24502109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19" y="110069"/>
            <a:ext cx="8824381" cy="538697"/>
          </a:xfrm>
          <a:noFill/>
          <a:ln>
            <a:noFill/>
          </a:ln>
        </p:spPr>
        <p:txBody>
          <a:bodyPr>
            <a:noAutofit/>
          </a:bodyPr>
          <a:lstStyle/>
          <a:p>
            <a:pPr algn="l"/>
            <a:r>
              <a:rPr lang="en-US" sz="3000" dirty="0">
                <a:solidFill>
                  <a:srgbClr val="FFFFFF"/>
                </a:solidFill>
                <a:effectLst>
                  <a:outerShdw blurRad="50800" dist="38100" dir="2700000" algn="tl" rotWithShape="0">
                    <a:srgbClr val="000000">
                      <a:alpha val="43000"/>
                    </a:srgbClr>
                  </a:outerShdw>
                </a:effectLst>
                <a:latin typeface="+mj-lt"/>
              </a:rPr>
              <a:t>E</a:t>
            </a:r>
            <a:r>
              <a:rPr lang="en-US" sz="3000" dirty="0" smtClean="0">
                <a:solidFill>
                  <a:srgbClr val="FFFFFF"/>
                </a:solidFill>
                <a:effectLst>
                  <a:outerShdw blurRad="50800" dist="38100" dir="2700000" algn="tl" rotWithShape="0">
                    <a:srgbClr val="000000">
                      <a:alpha val="43000"/>
                    </a:srgbClr>
                  </a:outerShdw>
                </a:effectLst>
                <a:latin typeface="+mj-lt"/>
              </a:rPr>
              <a:t>vents that rocked my world and shifted my path.</a:t>
            </a:r>
            <a:endParaRPr lang="en-US" sz="3000" dirty="0">
              <a:solidFill>
                <a:srgbClr val="FFFFFF"/>
              </a:solidFill>
              <a:effectLst>
                <a:outerShdw blurRad="50800" dist="38100" dir="2700000" algn="tl" rotWithShape="0">
                  <a:srgbClr val="000000">
                    <a:alpha val="43000"/>
                  </a:srgbClr>
                </a:outerShdw>
              </a:effectLst>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445619533"/>
              </p:ext>
            </p:extLst>
          </p:nvPr>
        </p:nvGraphicFramePr>
        <p:xfrm>
          <a:off x="192618" y="708595"/>
          <a:ext cx="8671981" cy="5986751"/>
        </p:xfrm>
        <a:graphic>
          <a:graphicData uri="http://schemas.openxmlformats.org/drawingml/2006/table">
            <a:tbl>
              <a:tblPr firstRow="1" bandRow="1">
                <a:tableStyleId>{5940675A-B579-460E-94D1-54222C63F5DA}</a:tableStyleId>
              </a:tblPr>
              <a:tblGrid>
                <a:gridCol w="2317337"/>
                <a:gridCol w="2191300"/>
                <a:gridCol w="1929074"/>
                <a:gridCol w="2234270"/>
              </a:tblGrid>
              <a:tr h="322138">
                <a:tc>
                  <a:txBody>
                    <a:bodyPr/>
                    <a:lstStyle/>
                    <a:p>
                      <a:pPr algn="ctr"/>
                      <a:r>
                        <a:rPr lang="en-US" sz="1100" b="1" dirty="0" smtClean="0">
                          <a:solidFill>
                            <a:srgbClr val="000000"/>
                          </a:solidFill>
                        </a:rPr>
                        <a:t>Geoscience</a:t>
                      </a:r>
                      <a:endParaRPr lang="en-US" sz="1100" b="1"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000000"/>
                          </a:solidFill>
                        </a:rPr>
                        <a:t>Commercial </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algn="ctr"/>
                      <a:r>
                        <a:rPr lang="en-US" sz="1100" b="1" dirty="0" smtClean="0">
                          <a:solidFill>
                            <a:srgbClr val="000000"/>
                          </a:solidFill>
                        </a:rPr>
                        <a:t>Technology Leadership</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algn="ctr"/>
                      <a:r>
                        <a:rPr lang="en-US" sz="1100" b="1" dirty="0" smtClean="0">
                          <a:solidFill>
                            <a:srgbClr val="000000"/>
                          </a:solidFill>
                        </a:rPr>
                        <a:t>Asset Leadership </a:t>
                      </a:r>
                      <a:endParaRPr lang="en-US" sz="1100" b="1"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r>
              <a:tr h="449673">
                <a:tc gridSpan="4">
                  <a:txBody>
                    <a:bodyPr/>
                    <a:lstStyle/>
                    <a:p>
                      <a:pPr algn="ctr"/>
                      <a:r>
                        <a:rPr lang="en-US" sz="1100" dirty="0" smtClean="0">
                          <a:solidFill>
                            <a:srgbClr val="000000"/>
                          </a:solidFill>
                        </a:rPr>
                        <a:t>VP Resource</a:t>
                      </a:r>
                      <a:r>
                        <a:rPr lang="en-US" sz="1100" baseline="0" dirty="0" smtClean="0">
                          <a:solidFill>
                            <a:srgbClr val="000000"/>
                          </a:solidFill>
                        </a:rPr>
                        <a:t> Appraisal </a:t>
                      </a:r>
                      <a:endParaRPr lang="en-US" sz="11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83106">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VP Paleogene Technology Flagship</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r>
              <a:tr h="406095">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Geoscience Technology</a:t>
                      </a:r>
                      <a:r>
                        <a:rPr lang="en-US" sz="1000" baseline="0" dirty="0" smtClean="0">
                          <a:solidFill>
                            <a:srgbClr val="000000"/>
                          </a:solidFill>
                        </a:rPr>
                        <a:t> U</a:t>
                      </a:r>
                      <a:r>
                        <a:rPr lang="en-US" sz="1000" dirty="0" smtClean="0">
                          <a:solidFill>
                            <a:srgbClr val="000000"/>
                          </a:solidFill>
                        </a:rPr>
                        <a:t>nit</a:t>
                      </a:r>
                      <a:r>
                        <a:rPr lang="en-US" sz="1000" baseline="0" dirty="0" smtClean="0">
                          <a:solidFill>
                            <a:srgbClr val="000000"/>
                          </a:solidFill>
                        </a:rPr>
                        <a:t> Leader</a:t>
                      </a:r>
                      <a:endParaRPr lang="en-US" sz="1000" dirty="0" smtClean="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r>
              <a:tr h="530454">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pPr algn="ctr"/>
                      <a:r>
                        <a:rPr lang="en-US" sz="1000" dirty="0" smtClean="0">
                          <a:solidFill>
                            <a:srgbClr val="000000"/>
                          </a:solidFill>
                        </a:rPr>
                        <a:t>Sub Salt Imaging Technology</a:t>
                      </a:r>
                      <a:r>
                        <a:rPr lang="en-US" sz="1000" baseline="0" dirty="0" smtClean="0">
                          <a:solidFill>
                            <a:srgbClr val="000000"/>
                          </a:solidFill>
                        </a:rPr>
                        <a:t> Leadership Director </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r>
              <a:tr h="442154">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c>
                  <a:txBody>
                    <a:bodyPr/>
                    <a:lstStyle/>
                    <a:p>
                      <a:pPr algn="ctr"/>
                      <a:r>
                        <a:rPr lang="en-US" sz="1000" dirty="0" smtClean="0">
                          <a:solidFill>
                            <a:srgbClr val="000000"/>
                          </a:solidFill>
                        </a:rPr>
                        <a:t>Performance Unit Leader</a:t>
                      </a:r>
                      <a:r>
                        <a:rPr lang="en-US" sz="1000" baseline="0" dirty="0" smtClean="0">
                          <a:solidFill>
                            <a:srgbClr val="000000"/>
                          </a:solidFill>
                        </a:rPr>
                        <a:t>  Canada Gas Business</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CCFFCC"/>
                    </a:solidFill>
                  </a:tcPr>
                </a:tc>
              </a:tr>
              <a:tr h="365246">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gridSpan="3">
                  <a:txBody>
                    <a:bodyPr/>
                    <a:lstStyle/>
                    <a:p>
                      <a:pPr algn="ctr"/>
                      <a:r>
                        <a:rPr lang="en-US" sz="1000" dirty="0" smtClean="0">
                          <a:solidFill>
                            <a:srgbClr val="000000"/>
                          </a:solidFill>
                        </a:rPr>
                        <a:t>Innovation</a:t>
                      </a:r>
                      <a:r>
                        <a:rPr lang="en-US" sz="1000" baseline="0" dirty="0" smtClean="0">
                          <a:solidFill>
                            <a:srgbClr val="000000"/>
                          </a:solidFill>
                        </a:rPr>
                        <a:t> Manager – Mid Continent Business</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hMerge="1">
                  <a:txBody>
                    <a:bodyPr/>
                    <a:lstStyle/>
                    <a:p>
                      <a:endParaRPr lang="en-US" dirty="0"/>
                    </a:p>
                  </a:txBody>
                  <a:tcPr anchor="ctr"/>
                </a:tc>
                <a:tc hMerge="1">
                  <a:txBody>
                    <a:bodyPr/>
                    <a:lstStyle/>
                    <a:p>
                      <a:endParaRPr lang="en-US" dirty="0"/>
                    </a:p>
                  </a:txBody>
                  <a:tcPr anchor="ctr"/>
                </a:tc>
              </a:tr>
              <a:tr h="383106">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pPr algn="ctr"/>
                      <a:r>
                        <a:rPr lang="en-US" sz="1000" dirty="0" smtClean="0">
                          <a:solidFill>
                            <a:srgbClr val="000000"/>
                          </a:solidFill>
                        </a:rPr>
                        <a:t>Resource Manager </a:t>
                      </a:r>
                    </a:p>
                    <a:p>
                      <a:pPr algn="ctr"/>
                      <a:r>
                        <a:rPr lang="en-US" sz="1000" dirty="0" smtClean="0">
                          <a:solidFill>
                            <a:srgbClr val="000000"/>
                          </a:solidFill>
                        </a:rPr>
                        <a:t> North American Gas</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r>
              <a:tr h="442154">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pPr algn="ctr"/>
                      <a:r>
                        <a:rPr lang="en-US" sz="1000" dirty="0" smtClean="0">
                          <a:solidFill>
                            <a:srgbClr val="000000"/>
                          </a:solidFill>
                        </a:rPr>
                        <a:t>Exploration</a:t>
                      </a:r>
                      <a:r>
                        <a:rPr lang="en-US" sz="1000" baseline="0" dirty="0" smtClean="0">
                          <a:solidFill>
                            <a:srgbClr val="000000"/>
                          </a:solidFill>
                        </a:rPr>
                        <a:t> Group Ldr</a:t>
                      </a:r>
                    </a:p>
                    <a:p>
                      <a:pPr algn="ctr"/>
                      <a:r>
                        <a:rPr lang="en-US" sz="1000" baseline="0" dirty="0" smtClean="0">
                          <a:solidFill>
                            <a:srgbClr val="000000"/>
                          </a:solidFill>
                        </a:rPr>
                        <a:t> Gulf of Mexico</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r>
              <a:tr h="365246">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pPr algn="ctr"/>
                      <a:r>
                        <a:rPr lang="en-US" sz="1000" dirty="0" smtClean="0">
                          <a:solidFill>
                            <a:srgbClr val="000000"/>
                          </a:solidFill>
                        </a:rPr>
                        <a:t>Business Development GoM </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2">
                        <a:lumMod val="40000"/>
                        <a:lumOff val="60000"/>
                      </a:schemeClr>
                    </a:solidFill>
                  </a:tcPr>
                </a:tc>
              </a:tr>
              <a:tr h="405771">
                <a:tc>
                  <a:txBody>
                    <a:bodyPr/>
                    <a:lstStyle/>
                    <a:p>
                      <a:pPr algn="ctr"/>
                      <a:r>
                        <a:rPr lang="en-US" sz="1000" dirty="0" smtClean="0">
                          <a:solidFill>
                            <a:srgbClr val="000000"/>
                          </a:solidFill>
                        </a:rPr>
                        <a:t>Snr. Development Geologist </a:t>
                      </a:r>
                      <a:r>
                        <a:rPr lang="en-US" sz="1000" baseline="0" dirty="0" smtClean="0">
                          <a:solidFill>
                            <a:srgbClr val="000000"/>
                          </a:solidFill>
                        </a:rPr>
                        <a:t>Azerbaijan</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r>
              <a:tr h="235757">
                <a:tc>
                  <a:txBody>
                    <a:bodyPr/>
                    <a:lstStyle/>
                    <a:p>
                      <a:pPr algn="ct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pPr algn="ctr"/>
                      <a:r>
                        <a:rPr lang="en-US" sz="1000" dirty="0" smtClean="0">
                          <a:solidFill>
                            <a:srgbClr val="000000"/>
                          </a:solidFill>
                        </a:rPr>
                        <a:t>Commercial / Planning Analyst</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r>
              <a:tr h="383106">
                <a:tc>
                  <a:txBody>
                    <a:bodyPr/>
                    <a:lstStyle/>
                    <a:p>
                      <a:pPr algn="ctr"/>
                      <a:r>
                        <a:rPr lang="en-US" sz="1000" dirty="0" smtClean="0">
                          <a:solidFill>
                            <a:srgbClr val="000000"/>
                          </a:solidFill>
                        </a:rPr>
                        <a:t>Development Geologist  </a:t>
                      </a:r>
                    </a:p>
                    <a:p>
                      <a:pPr algn="ctr"/>
                      <a:r>
                        <a:rPr lang="en-US" sz="1000" dirty="0" smtClean="0">
                          <a:solidFill>
                            <a:srgbClr val="000000"/>
                          </a:solidFill>
                        </a:rPr>
                        <a:t>North Sea </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r>
              <a:tr h="442154">
                <a:tc>
                  <a:txBody>
                    <a:bodyPr/>
                    <a:lstStyle/>
                    <a:p>
                      <a:pPr algn="ctr"/>
                      <a:r>
                        <a:rPr lang="en-US" sz="1000" dirty="0" smtClean="0">
                          <a:solidFill>
                            <a:srgbClr val="000000"/>
                          </a:solidFill>
                        </a:rPr>
                        <a:t>Exploration Geologist</a:t>
                      </a:r>
                    </a:p>
                    <a:p>
                      <a:pPr algn="ctr"/>
                      <a:r>
                        <a:rPr lang="en-US" sz="1000" dirty="0" smtClean="0">
                          <a:solidFill>
                            <a:srgbClr val="000000"/>
                          </a:solidFill>
                        </a:rPr>
                        <a:t> Gulf of Mexico</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r>
              <a:tr h="383106">
                <a:tc>
                  <a:txBody>
                    <a:bodyPr/>
                    <a:lstStyle/>
                    <a:p>
                      <a:pPr algn="ctr"/>
                      <a:r>
                        <a:rPr lang="en-US" sz="1000" dirty="0" smtClean="0">
                          <a:solidFill>
                            <a:srgbClr val="000000"/>
                          </a:solidFill>
                        </a:rPr>
                        <a:t>Operations / E&amp;A Geologist Alaska</a:t>
                      </a:r>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c>
                  <a:txBody>
                    <a:bodyPr/>
                    <a:lstStyle/>
                    <a:p>
                      <a:endParaRPr lang="en-US" sz="1000" dirty="0">
                        <a:solidFill>
                          <a:srgbClr val="000000"/>
                        </a:solidFill>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99"/>
                    </a:solidFill>
                  </a:tcPr>
                </a:tc>
              </a:tr>
            </a:tbl>
          </a:graphicData>
        </a:graphic>
      </p:graphicFrame>
      <p:sp>
        <p:nvSpPr>
          <p:cNvPr id="6" name="Oval Callout 5"/>
          <p:cNvSpPr/>
          <p:nvPr/>
        </p:nvSpPr>
        <p:spPr>
          <a:xfrm>
            <a:off x="192618" y="3558117"/>
            <a:ext cx="2946523" cy="1132131"/>
          </a:xfrm>
          <a:prstGeom prst="wedgeEllipseCallout">
            <a:avLst>
              <a:gd name="adj1" fmla="val 22258"/>
              <a:gd name="adj2" fmla="val 68718"/>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Career disappointment /  Not getting what I wanted forced me to broaden my skills to be more competitive</a:t>
            </a:r>
            <a:endParaRPr lang="en-US" sz="1200" dirty="0">
              <a:solidFill>
                <a:srgbClr val="000000"/>
              </a:solidFill>
            </a:endParaRPr>
          </a:p>
        </p:txBody>
      </p:sp>
      <p:sp>
        <p:nvSpPr>
          <p:cNvPr id="15" name="Oval Callout 14"/>
          <p:cNvSpPr/>
          <p:nvPr/>
        </p:nvSpPr>
        <p:spPr>
          <a:xfrm>
            <a:off x="3166036" y="3314701"/>
            <a:ext cx="3227171" cy="850900"/>
          </a:xfrm>
          <a:prstGeom prst="wedgeEllipseCallout">
            <a:avLst>
              <a:gd name="adj1" fmla="val 55803"/>
              <a:gd name="adj2" fmla="val -8294"/>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Personal illness</a:t>
            </a:r>
          </a:p>
          <a:p>
            <a:pPr algn="ctr"/>
            <a:r>
              <a:rPr lang="en-US" sz="1200" dirty="0" smtClean="0">
                <a:solidFill>
                  <a:srgbClr val="000000"/>
                </a:solidFill>
              </a:rPr>
              <a:t>Learned not to be afraid to fail </a:t>
            </a:r>
          </a:p>
          <a:p>
            <a:pPr algn="ctr"/>
            <a:r>
              <a:rPr lang="en-US" sz="1200" dirty="0" smtClean="0">
                <a:solidFill>
                  <a:srgbClr val="000000"/>
                </a:solidFill>
              </a:rPr>
              <a:t>Found love</a:t>
            </a:r>
            <a:endParaRPr lang="en-US" sz="1200" dirty="0">
              <a:solidFill>
                <a:srgbClr val="000000"/>
              </a:solidFill>
            </a:endParaRPr>
          </a:p>
        </p:txBody>
      </p:sp>
      <p:sp>
        <p:nvSpPr>
          <p:cNvPr id="16" name="Oval Callout 15"/>
          <p:cNvSpPr/>
          <p:nvPr/>
        </p:nvSpPr>
        <p:spPr>
          <a:xfrm>
            <a:off x="660400" y="2284203"/>
            <a:ext cx="3881716" cy="612772"/>
          </a:xfrm>
          <a:prstGeom prst="wedgeEllipseCallout">
            <a:avLst>
              <a:gd name="adj1" fmla="val 56912"/>
              <a:gd name="adj2" fmla="val 19934"/>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Taking a career risk led to </a:t>
            </a:r>
          </a:p>
          <a:p>
            <a:pPr algn="ctr"/>
            <a:r>
              <a:rPr lang="en-US" sz="1200" dirty="0">
                <a:solidFill>
                  <a:srgbClr val="000000"/>
                </a:solidFill>
              </a:rPr>
              <a:t>d</a:t>
            </a:r>
            <a:r>
              <a:rPr lang="en-US" sz="1200" dirty="0" smtClean="0">
                <a:solidFill>
                  <a:srgbClr val="000000"/>
                </a:solidFill>
              </a:rPr>
              <a:t>elivering something extraordinary</a:t>
            </a:r>
            <a:endParaRPr lang="en-US" sz="1200" dirty="0">
              <a:solidFill>
                <a:srgbClr val="000000"/>
              </a:solidFill>
            </a:endParaRPr>
          </a:p>
        </p:txBody>
      </p:sp>
      <p:sp>
        <p:nvSpPr>
          <p:cNvPr id="17" name="Oval Callout 16"/>
          <p:cNvSpPr/>
          <p:nvPr/>
        </p:nvSpPr>
        <p:spPr>
          <a:xfrm>
            <a:off x="341032" y="1073877"/>
            <a:ext cx="3275230" cy="727290"/>
          </a:xfrm>
          <a:prstGeom prst="wedgeEllipseCallout">
            <a:avLst>
              <a:gd name="adj1" fmla="val 53994"/>
              <a:gd name="adj2" fmla="val -1529"/>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Creating my own future – </a:t>
            </a:r>
          </a:p>
          <a:p>
            <a:pPr algn="ctr"/>
            <a:r>
              <a:rPr lang="en-US" sz="1200" dirty="0" smtClean="0">
                <a:solidFill>
                  <a:srgbClr val="000000"/>
                </a:solidFill>
              </a:rPr>
              <a:t>Declaring what I wanted to do landed my dream job</a:t>
            </a:r>
          </a:p>
        </p:txBody>
      </p:sp>
      <p:sp>
        <p:nvSpPr>
          <p:cNvPr id="23" name="Oval Callout 22"/>
          <p:cNvSpPr/>
          <p:nvPr/>
        </p:nvSpPr>
        <p:spPr>
          <a:xfrm>
            <a:off x="3444685" y="6108418"/>
            <a:ext cx="2708338" cy="516650"/>
          </a:xfrm>
          <a:prstGeom prst="wedgeEllipseCallout">
            <a:avLst>
              <a:gd name="adj1" fmla="val -56826"/>
              <a:gd name="adj2" fmla="val 12360"/>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Embracing the unknown.</a:t>
            </a:r>
          </a:p>
          <a:p>
            <a:pPr algn="ctr"/>
            <a:r>
              <a:rPr lang="en-US" sz="1200" dirty="0" smtClean="0">
                <a:solidFill>
                  <a:srgbClr val="000000"/>
                </a:solidFill>
              </a:rPr>
              <a:t>Be flexible</a:t>
            </a:r>
          </a:p>
        </p:txBody>
      </p:sp>
      <p:sp>
        <p:nvSpPr>
          <p:cNvPr id="24" name="Oval Callout 23"/>
          <p:cNvSpPr/>
          <p:nvPr/>
        </p:nvSpPr>
        <p:spPr>
          <a:xfrm>
            <a:off x="2724525" y="5557900"/>
            <a:ext cx="2829487" cy="507901"/>
          </a:xfrm>
          <a:prstGeom prst="wedgeEllipseCallout">
            <a:avLst>
              <a:gd name="adj1" fmla="val -56826"/>
              <a:gd name="adj2" fmla="val 12360"/>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Going on an adventure</a:t>
            </a:r>
          </a:p>
          <a:p>
            <a:pPr algn="ctr"/>
            <a:r>
              <a:rPr lang="en-US" sz="1200" dirty="0" smtClean="0">
                <a:solidFill>
                  <a:srgbClr val="000000"/>
                </a:solidFill>
              </a:rPr>
              <a:t>Seeing the world </a:t>
            </a:r>
            <a:endParaRPr lang="en-US" sz="1200" dirty="0">
              <a:solidFill>
                <a:srgbClr val="000000"/>
              </a:solidFill>
            </a:endParaRPr>
          </a:p>
        </p:txBody>
      </p:sp>
      <p:sp>
        <p:nvSpPr>
          <p:cNvPr id="19" name="Oval Callout 18"/>
          <p:cNvSpPr/>
          <p:nvPr/>
        </p:nvSpPr>
        <p:spPr>
          <a:xfrm>
            <a:off x="6799355" y="1193267"/>
            <a:ext cx="1912845" cy="607899"/>
          </a:xfrm>
          <a:prstGeom prst="wedgeEllipseCallout">
            <a:avLst>
              <a:gd name="adj1" fmla="val -54735"/>
              <a:gd name="adj2" fmla="val -21918"/>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Gulf of Mexico Oil Spill</a:t>
            </a:r>
            <a:endParaRPr lang="en-US" sz="1200" dirty="0">
              <a:solidFill>
                <a:srgbClr val="000000"/>
              </a:solidFill>
            </a:endParaRPr>
          </a:p>
        </p:txBody>
      </p:sp>
      <p:sp>
        <p:nvSpPr>
          <p:cNvPr id="7" name="5-Point Star 6"/>
          <p:cNvSpPr/>
          <p:nvPr/>
        </p:nvSpPr>
        <p:spPr>
          <a:xfrm>
            <a:off x="6438900" y="1282700"/>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5-Point Star 20"/>
          <p:cNvSpPr/>
          <p:nvPr/>
        </p:nvSpPr>
        <p:spPr>
          <a:xfrm>
            <a:off x="3708400" y="1333500"/>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4813300" y="2642975"/>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6587377" y="3558117"/>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5-Point Star 26"/>
          <p:cNvSpPr/>
          <p:nvPr/>
        </p:nvSpPr>
        <p:spPr>
          <a:xfrm>
            <a:off x="2311400" y="4813300"/>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5-Point Star 27"/>
          <p:cNvSpPr/>
          <p:nvPr/>
        </p:nvSpPr>
        <p:spPr>
          <a:xfrm>
            <a:off x="2311400" y="5702300"/>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3017558" y="6345668"/>
            <a:ext cx="296955" cy="254000"/>
          </a:xfrm>
          <a:prstGeom prst="star5">
            <a:avLst/>
          </a:prstGeom>
          <a:solidFill>
            <a:srgbClr val="2929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74239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78" y="332316"/>
            <a:ext cx="8534431" cy="757767"/>
          </a:xfrm>
        </p:spPr>
        <p:txBody>
          <a:bodyPr>
            <a:noAutofit/>
          </a:bodyPr>
          <a:lstStyle/>
          <a:p>
            <a:r>
              <a:rPr lang="en-US" sz="3000" dirty="0" smtClean="0">
                <a:solidFill>
                  <a:srgbClr val="FFFFFF"/>
                </a:solidFill>
                <a:effectLst>
                  <a:outerShdw blurRad="50800" dist="38100" dir="2700000" algn="tl" rotWithShape="0">
                    <a:srgbClr val="000000">
                      <a:alpha val="43000"/>
                    </a:srgbClr>
                  </a:outerShdw>
                </a:effectLst>
                <a:latin typeface="+mj-lt"/>
              </a:rPr>
              <a:t>A sense of adventure</a:t>
            </a:r>
            <a:r>
              <a:rPr lang="en-US" sz="3000" baseline="0" dirty="0" smtClean="0">
                <a:solidFill>
                  <a:srgbClr val="FFFFFF"/>
                </a:solidFill>
                <a:effectLst>
                  <a:outerShdw blurRad="50800" dist="38100" dir="2700000" algn="tl" rotWithShape="0">
                    <a:srgbClr val="000000">
                      <a:alpha val="43000"/>
                    </a:srgbClr>
                  </a:outerShdw>
                </a:effectLst>
                <a:latin typeface="+mj-lt"/>
              </a:rPr>
              <a:t> &amp;</a:t>
            </a:r>
            <a:r>
              <a:rPr lang="en-US" sz="3000" dirty="0" smtClean="0">
                <a:solidFill>
                  <a:srgbClr val="FFFFFF"/>
                </a:solidFill>
                <a:effectLst>
                  <a:outerShdw blurRad="50800" dist="38100" dir="2700000" algn="tl" rotWithShape="0">
                    <a:srgbClr val="000000">
                      <a:alpha val="43000"/>
                    </a:srgbClr>
                  </a:outerShdw>
                </a:effectLst>
                <a:latin typeface="+mj-lt"/>
              </a:rPr>
              <a:t> a </a:t>
            </a:r>
            <a:r>
              <a:rPr lang="en-US" sz="3000" baseline="0" dirty="0" smtClean="0">
                <a:solidFill>
                  <a:srgbClr val="FFFFFF"/>
                </a:solidFill>
                <a:effectLst>
                  <a:outerShdw blurRad="50800" dist="38100" dir="2700000" algn="tl" rotWithShape="0">
                    <a:srgbClr val="000000">
                      <a:alpha val="43000"/>
                    </a:srgbClr>
                  </a:outerShdw>
                </a:effectLst>
                <a:latin typeface="+mj-lt"/>
              </a:rPr>
              <a:t>desire to see the world </a:t>
            </a:r>
            <a:endParaRPr lang="en-US" sz="3000" dirty="0">
              <a:solidFill>
                <a:srgbClr val="FFFFFF"/>
              </a:solidFill>
              <a:effectLst>
                <a:outerShdw blurRad="50800" dist="38100" dir="2700000" algn="tl" rotWithShape="0">
                  <a:srgbClr val="000000">
                    <a:alpha val="43000"/>
                  </a:srgbClr>
                </a:outerShdw>
              </a:effectLst>
              <a:latin typeface="+mj-lt"/>
            </a:endParaRPr>
          </a:p>
        </p:txBody>
      </p:sp>
      <p:pic>
        <p:nvPicPr>
          <p:cNvPr id="5" name="Picture 3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66" y="1434337"/>
            <a:ext cx="7890248" cy="456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Oval 21"/>
          <p:cNvSpPr>
            <a:spLocks noChangeArrowheads="1"/>
          </p:cNvSpPr>
          <p:nvPr/>
        </p:nvSpPr>
        <p:spPr bwMode="auto">
          <a:xfrm>
            <a:off x="1732267" y="2681591"/>
            <a:ext cx="218966" cy="233645"/>
          </a:xfrm>
          <a:prstGeom prst="ellipse">
            <a:avLst/>
          </a:prstGeom>
          <a:solidFill>
            <a:srgbClr val="3366FF"/>
          </a:solidFill>
          <a:ln>
            <a:solidFill>
              <a:srgbClr val="FFFFFF"/>
            </a:solidFill>
          </a:ln>
          <a:effectLst/>
          <a:extLst/>
        </p:spPr>
        <p:txBody>
          <a:bodyPr wrap="none" anchor="ctr"/>
          <a:lstStyle/>
          <a:p>
            <a:endParaRPr lang="en-US" dirty="0">
              <a:solidFill>
                <a:srgbClr val="FFFFFF"/>
              </a:solidFill>
            </a:endParaRPr>
          </a:p>
        </p:txBody>
      </p:sp>
      <p:cxnSp>
        <p:nvCxnSpPr>
          <p:cNvPr id="13" name="AutoShape 25"/>
          <p:cNvCxnSpPr>
            <a:cxnSpLocks noChangeShapeType="1"/>
          </p:cNvCxnSpPr>
          <p:nvPr/>
        </p:nvCxnSpPr>
        <p:spPr bwMode="auto">
          <a:xfrm rot="10800000" flipV="1">
            <a:off x="1097522" y="2091139"/>
            <a:ext cx="148124" cy="2596"/>
          </a:xfrm>
          <a:prstGeom prst="bentConnector3">
            <a:avLst>
              <a:gd name="adj1" fmla="val 50421"/>
            </a:avLst>
          </a:prstGeom>
          <a:noFill/>
          <a:ln w="19050">
            <a:solidFill>
              <a:schemeClr val="bg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AutoShape 28"/>
          <p:cNvCxnSpPr>
            <a:cxnSpLocks noChangeShapeType="1"/>
          </p:cNvCxnSpPr>
          <p:nvPr/>
        </p:nvCxnSpPr>
        <p:spPr bwMode="auto">
          <a:xfrm rot="5400000">
            <a:off x="1511216" y="2868358"/>
            <a:ext cx="106438" cy="34348"/>
          </a:xfrm>
          <a:prstGeom prst="bentConnector3">
            <a:avLst>
              <a:gd name="adj1" fmla="val 50000"/>
            </a:avLst>
          </a:prstGeom>
          <a:noFill/>
          <a:ln w="19050">
            <a:solidFill>
              <a:schemeClr val="bg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Oval 31"/>
          <p:cNvSpPr>
            <a:spLocks noChangeAspect="1" noChangeArrowheads="1"/>
          </p:cNvSpPr>
          <p:nvPr/>
        </p:nvSpPr>
        <p:spPr bwMode="auto">
          <a:xfrm>
            <a:off x="3976815" y="2489497"/>
            <a:ext cx="242580" cy="257009"/>
          </a:xfrm>
          <a:prstGeom prst="ellipse">
            <a:avLst/>
          </a:prstGeom>
          <a:solidFill>
            <a:srgbClr val="3366FF"/>
          </a:solidFill>
          <a:ln>
            <a:solidFill>
              <a:srgbClr val="FFFFFF"/>
            </a:solidFill>
          </a:ln>
          <a:effectLst/>
          <a:extLst/>
        </p:spPr>
        <p:txBody>
          <a:bodyPr wrap="none" lIns="95767" tIns="47885" rIns="95767" bIns="47885" anchor="ctr"/>
          <a:lstStyle/>
          <a:p>
            <a:pPr defTabSz="957263"/>
            <a:endParaRPr lang="en-GB" sz="2100" dirty="0">
              <a:solidFill>
                <a:srgbClr val="FFFFFF"/>
              </a:solidFill>
              <a:latin typeface="Univers 45 Light" charset="0"/>
              <a:ea typeface="MS PGothic" charset="0"/>
              <a:cs typeface="MS PGothic" charset="0"/>
            </a:endParaRPr>
          </a:p>
        </p:txBody>
      </p:sp>
      <p:sp>
        <p:nvSpPr>
          <p:cNvPr id="19" name="Oval 5"/>
          <p:cNvSpPr>
            <a:spLocks noChangeArrowheads="1"/>
          </p:cNvSpPr>
          <p:nvPr/>
        </p:nvSpPr>
        <p:spPr bwMode="auto">
          <a:xfrm>
            <a:off x="330770" y="5343841"/>
            <a:ext cx="163151" cy="171340"/>
          </a:xfrm>
          <a:prstGeom prst="ellipse">
            <a:avLst/>
          </a:prstGeom>
          <a:solidFill>
            <a:srgbClr val="FF6600"/>
          </a:solidFill>
          <a:ln w="9525">
            <a:solidFill>
              <a:schemeClr val="tx1"/>
            </a:solidFill>
            <a:round/>
            <a:headEnd/>
            <a:tailEnd/>
          </a:ln>
          <a:effectLst/>
          <a:extLst/>
        </p:spPr>
        <p:txBody>
          <a:bodyPr wrap="none" lIns="95767" tIns="47885" rIns="95767" bIns="47885" anchor="ctr"/>
          <a:lstStyle/>
          <a:p>
            <a:pPr defTabSz="957263"/>
            <a:endParaRPr lang="en-GB" sz="1400" dirty="0">
              <a:solidFill>
                <a:srgbClr val="007833"/>
              </a:solidFill>
              <a:latin typeface="Univers 45 Light" charset="0"/>
              <a:ea typeface="MS PGothic" charset="0"/>
              <a:cs typeface="MS PGothic" charset="0"/>
            </a:endParaRPr>
          </a:p>
        </p:txBody>
      </p:sp>
      <p:sp>
        <p:nvSpPr>
          <p:cNvPr id="20" name="Text Box 6"/>
          <p:cNvSpPr txBox="1">
            <a:spLocks noChangeArrowheads="1"/>
          </p:cNvSpPr>
          <p:nvPr/>
        </p:nvSpPr>
        <p:spPr bwMode="auto">
          <a:xfrm>
            <a:off x="531898" y="4953518"/>
            <a:ext cx="622608" cy="312149"/>
          </a:xfrm>
          <a:prstGeom prst="rect">
            <a:avLst/>
          </a:prstGeom>
          <a:noFill/>
          <a:ln w="9525">
            <a:noFill/>
            <a:miter lim="800000"/>
            <a:headEnd/>
            <a:tailEnd/>
          </a:ln>
          <a:effectLst/>
          <a:extLst/>
        </p:spPr>
        <p:txBody>
          <a:bodyPr wrap="none" lIns="95767" tIns="47885" rIns="95767" bIns="47885">
            <a:spAutoFit/>
          </a:bodyPr>
          <a:lstStyle>
            <a:lvl1pPr algn="l" defTabSz="957263">
              <a:defRPr>
                <a:solidFill>
                  <a:schemeClr val="tx1"/>
                </a:solidFill>
                <a:latin typeface="Arial" charset="0"/>
                <a:ea typeface="ＭＳ Ｐゴシック" charset="0"/>
                <a:cs typeface="Arial" charset="0"/>
              </a:defRPr>
            </a:lvl1pPr>
            <a:lvl2pPr marL="477838" algn="l" defTabSz="957263">
              <a:defRPr>
                <a:solidFill>
                  <a:schemeClr val="tx1"/>
                </a:solidFill>
                <a:latin typeface="Arial" charset="0"/>
                <a:ea typeface="Arial" charset="0"/>
                <a:cs typeface="Arial" charset="0"/>
              </a:defRPr>
            </a:lvl2pPr>
            <a:lvl3pPr marL="957263" algn="l" defTabSz="957263">
              <a:defRPr>
                <a:solidFill>
                  <a:schemeClr val="tx1"/>
                </a:solidFill>
                <a:latin typeface="Arial" charset="0"/>
                <a:ea typeface="Arial" charset="0"/>
                <a:cs typeface="Arial" charset="0"/>
              </a:defRPr>
            </a:lvl3pPr>
            <a:lvl4pPr marL="1436688" algn="l" defTabSz="957263">
              <a:defRPr>
                <a:solidFill>
                  <a:schemeClr val="tx1"/>
                </a:solidFill>
                <a:latin typeface="Arial" charset="0"/>
                <a:ea typeface="Arial" charset="0"/>
                <a:cs typeface="Arial" charset="0"/>
              </a:defRPr>
            </a:lvl4pPr>
            <a:lvl5pPr marL="1916113" algn="l" defTabSz="957263">
              <a:defRPr>
                <a:solidFill>
                  <a:schemeClr val="tx1"/>
                </a:solidFill>
                <a:latin typeface="Arial" charset="0"/>
                <a:ea typeface="Arial" charset="0"/>
                <a:cs typeface="Arial" charset="0"/>
              </a:defRPr>
            </a:lvl5pPr>
            <a:lvl6pPr marL="2373313" defTabSz="957263" fontAlgn="base">
              <a:spcBef>
                <a:spcPct val="0"/>
              </a:spcBef>
              <a:spcAft>
                <a:spcPct val="0"/>
              </a:spcAft>
              <a:defRPr>
                <a:solidFill>
                  <a:schemeClr val="tx1"/>
                </a:solidFill>
                <a:latin typeface="Arial" charset="0"/>
                <a:ea typeface="Arial" charset="0"/>
                <a:cs typeface="Arial" charset="0"/>
              </a:defRPr>
            </a:lvl6pPr>
            <a:lvl7pPr marL="2830513" defTabSz="957263" fontAlgn="base">
              <a:spcBef>
                <a:spcPct val="0"/>
              </a:spcBef>
              <a:spcAft>
                <a:spcPct val="0"/>
              </a:spcAft>
              <a:defRPr>
                <a:solidFill>
                  <a:schemeClr val="tx1"/>
                </a:solidFill>
                <a:latin typeface="Arial" charset="0"/>
                <a:ea typeface="Arial" charset="0"/>
                <a:cs typeface="Arial" charset="0"/>
              </a:defRPr>
            </a:lvl7pPr>
            <a:lvl8pPr marL="3287713" defTabSz="957263" fontAlgn="base">
              <a:spcBef>
                <a:spcPct val="0"/>
              </a:spcBef>
              <a:spcAft>
                <a:spcPct val="0"/>
              </a:spcAft>
              <a:defRPr>
                <a:solidFill>
                  <a:schemeClr val="tx1"/>
                </a:solidFill>
                <a:latin typeface="Arial" charset="0"/>
                <a:ea typeface="Arial" charset="0"/>
                <a:cs typeface="Arial" charset="0"/>
              </a:defRPr>
            </a:lvl8pPr>
            <a:lvl9pPr marL="3744913" defTabSz="957263" fontAlgn="base">
              <a:spcBef>
                <a:spcPct val="0"/>
              </a:spcBef>
              <a:spcAft>
                <a:spcPct val="0"/>
              </a:spcAft>
              <a:defRPr>
                <a:solidFill>
                  <a:schemeClr val="tx1"/>
                </a:solidFill>
                <a:latin typeface="Arial" charset="0"/>
                <a:ea typeface="Arial" charset="0"/>
                <a:cs typeface="Arial" charset="0"/>
              </a:defRPr>
            </a:lvl9pPr>
          </a:lstStyle>
          <a:p>
            <a:r>
              <a:rPr lang="en-GB" sz="1400" dirty="0" smtClean="0">
                <a:solidFill>
                  <a:srgbClr val="FFFFFF"/>
                </a:solidFill>
                <a:latin typeface="Univers 45 Light" charset="0"/>
                <a:ea typeface="MS PGothic" charset="0"/>
                <a:cs typeface="MS PGothic" charset="0"/>
              </a:rPr>
              <a:t>Lived</a:t>
            </a:r>
            <a:endParaRPr lang="en-GB" sz="1400" dirty="0">
              <a:solidFill>
                <a:srgbClr val="FFFFFF"/>
              </a:solidFill>
              <a:latin typeface="Univers 45 Light" charset="0"/>
              <a:ea typeface="MS PGothic" charset="0"/>
              <a:cs typeface="MS PGothic" charset="0"/>
            </a:endParaRPr>
          </a:p>
        </p:txBody>
      </p:sp>
      <p:sp>
        <p:nvSpPr>
          <p:cNvPr id="21" name="Oval 14"/>
          <p:cNvSpPr>
            <a:spLocks noChangeAspect="1" noChangeArrowheads="1"/>
          </p:cNvSpPr>
          <p:nvPr/>
        </p:nvSpPr>
        <p:spPr bwMode="auto">
          <a:xfrm>
            <a:off x="332916" y="5031040"/>
            <a:ext cx="158858" cy="173936"/>
          </a:xfrm>
          <a:prstGeom prst="ellipse">
            <a:avLst/>
          </a:prstGeom>
          <a:solidFill>
            <a:srgbClr val="3366FF"/>
          </a:solidFill>
          <a:ln w="9525">
            <a:solidFill>
              <a:schemeClr val="tx1"/>
            </a:solidFill>
            <a:round/>
            <a:headEnd/>
            <a:tailEnd/>
          </a:ln>
          <a:effectLst/>
          <a:extLst/>
        </p:spPr>
        <p:txBody>
          <a:bodyPr wrap="none" lIns="95767" tIns="47885" rIns="95767" bIns="47885" anchor="ctr"/>
          <a:lstStyle/>
          <a:p>
            <a:pPr defTabSz="957263"/>
            <a:endParaRPr lang="en-GB" sz="1400" dirty="0">
              <a:solidFill>
                <a:srgbClr val="007833"/>
              </a:solidFill>
              <a:latin typeface="Univers 45 Light" charset="0"/>
              <a:ea typeface="MS PGothic" charset="0"/>
              <a:cs typeface="MS PGothic" charset="0"/>
            </a:endParaRPr>
          </a:p>
        </p:txBody>
      </p:sp>
      <p:sp>
        <p:nvSpPr>
          <p:cNvPr id="22" name="Text Box 15"/>
          <p:cNvSpPr txBox="1">
            <a:spLocks noChangeArrowheads="1"/>
          </p:cNvSpPr>
          <p:nvPr/>
        </p:nvSpPr>
        <p:spPr bwMode="auto">
          <a:xfrm>
            <a:off x="531898" y="5264587"/>
            <a:ext cx="1437335" cy="312149"/>
          </a:xfrm>
          <a:prstGeom prst="rect">
            <a:avLst/>
          </a:prstGeom>
          <a:noFill/>
          <a:ln w="9525">
            <a:noFill/>
            <a:miter lim="800000"/>
            <a:headEnd/>
            <a:tailEnd/>
          </a:ln>
          <a:effectLst/>
          <a:extLst/>
        </p:spPr>
        <p:txBody>
          <a:bodyPr wrap="none" lIns="95767" tIns="47885" rIns="95767" bIns="47885">
            <a:spAutoFit/>
          </a:bodyPr>
          <a:lstStyle>
            <a:lvl1pPr algn="l" defTabSz="957263">
              <a:defRPr>
                <a:solidFill>
                  <a:schemeClr val="tx1"/>
                </a:solidFill>
                <a:latin typeface="Arial" charset="0"/>
                <a:ea typeface="ＭＳ Ｐゴシック" charset="0"/>
                <a:cs typeface="Arial" charset="0"/>
              </a:defRPr>
            </a:lvl1pPr>
            <a:lvl2pPr marL="477838" algn="l" defTabSz="957263">
              <a:defRPr>
                <a:solidFill>
                  <a:schemeClr val="tx1"/>
                </a:solidFill>
                <a:latin typeface="Arial" charset="0"/>
                <a:ea typeface="Arial" charset="0"/>
                <a:cs typeface="Arial" charset="0"/>
              </a:defRPr>
            </a:lvl2pPr>
            <a:lvl3pPr marL="957263" algn="l" defTabSz="957263">
              <a:defRPr>
                <a:solidFill>
                  <a:schemeClr val="tx1"/>
                </a:solidFill>
                <a:latin typeface="Arial" charset="0"/>
                <a:ea typeface="Arial" charset="0"/>
                <a:cs typeface="Arial" charset="0"/>
              </a:defRPr>
            </a:lvl3pPr>
            <a:lvl4pPr marL="1436688" algn="l" defTabSz="957263">
              <a:defRPr>
                <a:solidFill>
                  <a:schemeClr val="tx1"/>
                </a:solidFill>
                <a:latin typeface="Arial" charset="0"/>
                <a:ea typeface="Arial" charset="0"/>
                <a:cs typeface="Arial" charset="0"/>
              </a:defRPr>
            </a:lvl4pPr>
            <a:lvl5pPr marL="1916113" algn="l" defTabSz="957263">
              <a:defRPr>
                <a:solidFill>
                  <a:schemeClr val="tx1"/>
                </a:solidFill>
                <a:latin typeface="Arial" charset="0"/>
                <a:ea typeface="Arial" charset="0"/>
                <a:cs typeface="Arial" charset="0"/>
              </a:defRPr>
            </a:lvl5pPr>
            <a:lvl6pPr marL="2373313" defTabSz="957263" fontAlgn="base">
              <a:spcBef>
                <a:spcPct val="0"/>
              </a:spcBef>
              <a:spcAft>
                <a:spcPct val="0"/>
              </a:spcAft>
              <a:defRPr>
                <a:solidFill>
                  <a:schemeClr val="tx1"/>
                </a:solidFill>
                <a:latin typeface="Arial" charset="0"/>
                <a:ea typeface="Arial" charset="0"/>
                <a:cs typeface="Arial" charset="0"/>
              </a:defRPr>
            </a:lvl6pPr>
            <a:lvl7pPr marL="2830513" defTabSz="957263" fontAlgn="base">
              <a:spcBef>
                <a:spcPct val="0"/>
              </a:spcBef>
              <a:spcAft>
                <a:spcPct val="0"/>
              </a:spcAft>
              <a:defRPr>
                <a:solidFill>
                  <a:schemeClr val="tx1"/>
                </a:solidFill>
                <a:latin typeface="Arial" charset="0"/>
                <a:ea typeface="Arial" charset="0"/>
                <a:cs typeface="Arial" charset="0"/>
              </a:defRPr>
            </a:lvl7pPr>
            <a:lvl8pPr marL="3287713" defTabSz="957263" fontAlgn="base">
              <a:spcBef>
                <a:spcPct val="0"/>
              </a:spcBef>
              <a:spcAft>
                <a:spcPct val="0"/>
              </a:spcAft>
              <a:defRPr>
                <a:solidFill>
                  <a:schemeClr val="tx1"/>
                </a:solidFill>
                <a:latin typeface="Arial" charset="0"/>
                <a:ea typeface="Arial" charset="0"/>
                <a:cs typeface="Arial" charset="0"/>
              </a:defRPr>
            </a:lvl8pPr>
            <a:lvl9pPr marL="3744913" defTabSz="957263" fontAlgn="base">
              <a:spcBef>
                <a:spcPct val="0"/>
              </a:spcBef>
              <a:spcAft>
                <a:spcPct val="0"/>
              </a:spcAft>
              <a:defRPr>
                <a:solidFill>
                  <a:schemeClr val="tx1"/>
                </a:solidFill>
                <a:latin typeface="Arial" charset="0"/>
                <a:ea typeface="Arial" charset="0"/>
                <a:cs typeface="Arial" charset="0"/>
              </a:defRPr>
            </a:lvl9pPr>
          </a:lstStyle>
          <a:p>
            <a:r>
              <a:rPr lang="en-US" sz="1400" dirty="0" smtClean="0">
                <a:solidFill>
                  <a:srgbClr val="FFFFFF"/>
                </a:solidFill>
                <a:latin typeface="Univers 45 Light" charset="0"/>
                <a:ea typeface="MS PGothic" charset="0"/>
                <a:cs typeface="MS PGothic" charset="0"/>
              </a:rPr>
              <a:t>Visited for work</a:t>
            </a:r>
            <a:endParaRPr lang="en-GB" sz="1400" dirty="0">
              <a:solidFill>
                <a:srgbClr val="FFFFFF"/>
              </a:solidFill>
              <a:latin typeface="Univers 45 Light" charset="0"/>
              <a:ea typeface="MS PGothic" charset="0"/>
              <a:cs typeface="MS PGothic" charset="0"/>
            </a:endParaRPr>
          </a:p>
        </p:txBody>
      </p:sp>
      <p:sp>
        <p:nvSpPr>
          <p:cNvPr id="26" name="Oval 31"/>
          <p:cNvSpPr>
            <a:spLocks noChangeAspect="1" noChangeArrowheads="1"/>
          </p:cNvSpPr>
          <p:nvPr/>
        </p:nvSpPr>
        <p:spPr bwMode="auto">
          <a:xfrm>
            <a:off x="854896" y="2350744"/>
            <a:ext cx="242580" cy="257009"/>
          </a:xfrm>
          <a:prstGeom prst="ellipse">
            <a:avLst/>
          </a:prstGeom>
          <a:solidFill>
            <a:srgbClr val="3366FF"/>
          </a:solidFill>
          <a:ln>
            <a:solidFill>
              <a:srgbClr val="FFFFFF"/>
            </a:solidFill>
          </a:ln>
          <a:effectLst/>
          <a:extLst/>
        </p:spPr>
        <p:txBody>
          <a:bodyPr wrap="none" lIns="95767" tIns="47885" rIns="95767" bIns="47885" anchor="ctr"/>
          <a:lstStyle/>
          <a:p>
            <a:pPr defTabSz="957263"/>
            <a:endParaRPr lang="en-GB" sz="2100" dirty="0">
              <a:solidFill>
                <a:srgbClr val="FFFFFF"/>
              </a:solidFill>
              <a:latin typeface="Univers 45 Light" charset="0"/>
              <a:ea typeface="MS PGothic" charset="0"/>
              <a:cs typeface="MS PGothic" charset="0"/>
            </a:endParaRPr>
          </a:p>
        </p:txBody>
      </p:sp>
      <p:sp>
        <p:nvSpPr>
          <p:cNvPr id="27" name="Oval 21"/>
          <p:cNvSpPr>
            <a:spLocks noChangeArrowheads="1"/>
          </p:cNvSpPr>
          <p:nvPr/>
        </p:nvSpPr>
        <p:spPr bwMode="auto">
          <a:xfrm>
            <a:off x="2000081" y="3376186"/>
            <a:ext cx="218966" cy="233645"/>
          </a:xfrm>
          <a:prstGeom prst="ellipse">
            <a:avLst/>
          </a:prstGeom>
          <a:solidFill>
            <a:srgbClr val="3366FF"/>
          </a:solidFill>
          <a:ln>
            <a:solidFill>
              <a:srgbClr val="FFFFFF"/>
            </a:solidFill>
          </a:ln>
          <a:effectLst/>
          <a:extLst/>
        </p:spPr>
        <p:txBody>
          <a:bodyPr wrap="none" anchor="ctr"/>
          <a:lstStyle/>
          <a:p>
            <a:pPr algn="ctr"/>
            <a:r>
              <a:rPr lang="en-US" sz="1400" dirty="0" smtClean="0">
                <a:solidFill>
                  <a:srgbClr val="FFFFFF"/>
                </a:solidFill>
              </a:rPr>
              <a:t>3</a:t>
            </a:r>
            <a:endParaRPr lang="en-US" sz="1400" dirty="0">
              <a:solidFill>
                <a:srgbClr val="FFFFFF"/>
              </a:solidFill>
            </a:endParaRPr>
          </a:p>
        </p:txBody>
      </p:sp>
      <p:sp>
        <p:nvSpPr>
          <p:cNvPr id="28" name="Oval 34"/>
          <p:cNvSpPr>
            <a:spLocks noChangeArrowheads="1"/>
          </p:cNvSpPr>
          <p:nvPr/>
        </p:nvSpPr>
        <p:spPr bwMode="auto">
          <a:xfrm>
            <a:off x="5360757" y="2340817"/>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29" name="Oval 34"/>
          <p:cNvSpPr>
            <a:spLocks noChangeArrowheads="1"/>
          </p:cNvSpPr>
          <p:nvPr/>
        </p:nvSpPr>
        <p:spPr bwMode="auto">
          <a:xfrm>
            <a:off x="6204613" y="2373603"/>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0" name="Oval 34"/>
          <p:cNvSpPr>
            <a:spLocks noChangeArrowheads="1"/>
          </p:cNvSpPr>
          <p:nvPr/>
        </p:nvSpPr>
        <p:spPr bwMode="auto">
          <a:xfrm>
            <a:off x="6423579" y="4110102"/>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1" name="Oval 34"/>
          <p:cNvSpPr>
            <a:spLocks noChangeArrowheads="1"/>
          </p:cNvSpPr>
          <p:nvPr/>
        </p:nvSpPr>
        <p:spPr bwMode="auto">
          <a:xfrm>
            <a:off x="5788476" y="3726653"/>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2" name="Oval 34"/>
          <p:cNvSpPr>
            <a:spLocks noChangeArrowheads="1"/>
          </p:cNvSpPr>
          <p:nvPr/>
        </p:nvSpPr>
        <p:spPr bwMode="auto">
          <a:xfrm>
            <a:off x="6642545" y="4456675"/>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3" name="Oval 34"/>
          <p:cNvSpPr>
            <a:spLocks noChangeArrowheads="1"/>
          </p:cNvSpPr>
          <p:nvPr/>
        </p:nvSpPr>
        <p:spPr bwMode="auto">
          <a:xfrm>
            <a:off x="4713503" y="3337320"/>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4" name="Oval 34"/>
          <p:cNvSpPr>
            <a:spLocks noChangeArrowheads="1"/>
          </p:cNvSpPr>
          <p:nvPr/>
        </p:nvSpPr>
        <p:spPr bwMode="auto">
          <a:xfrm>
            <a:off x="2960776" y="5144790"/>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5" name="Oval 34"/>
          <p:cNvSpPr>
            <a:spLocks noChangeArrowheads="1"/>
          </p:cNvSpPr>
          <p:nvPr/>
        </p:nvSpPr>
        <p:spPr bwMode="auto">
          <a:xfrm>
            <a:off x="4406829" y="2235219"/>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6" name="Oval 34"/>
          <p:cNvSpPr>
            <a:spLocks noChangeArrowheads="1"/>
          </p:cNvSpPr>
          <p:nvPr/>
        </p:nvSpPr>
        <p:spPr bwMode="auto">
          <a:xfrm>
            <a:off x="824988" y="1975614"/>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37" name="Oval 21"/>
          <p:cNvSpPr>
            <a:spLocks noChangeArrowheads="1"/>
          </p:cNvSpPr>
          <p:nvPr/>
        </p:nvSpPr>
        <p:spPr bwMode="auto">
          <a:xfrm>
            <a:off x="1473899" y="3021654"/>
            <a:ext cx="218966" cy="233645"/>
          </a:xfrm>
          <a:prstGeom prst="ellipse">
            <a:avLst/>
          </a:prstGeom>
          <a:solidFill>
            <a:srgbClr val="3366FF"/>
          </a:solidFill>
          <a:ln>
            <a:solidFill>
              <a:srgbClr val="FFFFFF"/>
            </a:solidFill>
          </a:ln>
          <a:effectLst/>
          <a:extLst/>
        </p:spPr>
        <p:txBody>
          <a:bodyPr wrap="none" anchor="ctr"/>
          <a:lstStyle/>
          <a:p>
            <a:endParaRPr lang="en-US" dirty="0">
              <a:solidFill>
                <a:srgbClr val="FFFFFF"/>
              </a:solidFill>
            </a:endParaRPr>
          </a:p>
        </p:txBody>
      </p:sp>
      <p:sp>
        <p:nvSpPr>
          <p:cNvPr id="39" name="Oval 31"/>
          <p:cNvSpPr>
            <a:spLocks noChangeAspect="1" noChangeArrowheads="1"/>
          </p:cNvSpPr>
          <p:nvPr/>
        </p:nvSpPr>
        <p:spPr bwMode="auto">
          <a:xfrm>
            <a:off x="5118177" y="3015259"/>
            <a:ext cx="242580" cy="257009"/>
          </a:xfrm>
          <a:prstGeom prst="ellipse">
            <a:avLst/>
          </a:prstGeom>
          <a:solidFill>
            <a:srgbClr val="FF6600"/>
          </a:solidFill>
          <a:ln>
            <a:solidFill>
              <a:srgbClr val="FFFFFF"/>
            </a:solidFill>
          </a:ln>
          <a:effectLst/>
          <a:extLst/>
        </p:spPr>
        <p:txBody>
          <a:bodyPr wrap="none" lIns="95767" tIns="47885" rIns="95767" bIns="47885" anchor="ctr"/>
          <a:lstStyle/>
          <a:p>
            <a:pPr defTabSz="957263"/>
            <a:endParaRPr lang="en-GB" sz="2100" dirty="0">
              <a:solidFill>
                <a:srgbClr val="FFFFFF"/>
              </a:solidFill>
              <a:latin typeface="Univers 45 Light" charset="0"/>
              <a:ea typeface="MS PGothic" charset="0"/>
              <a:cs typeface="MS PGothic" charset="0"/>
            </a:endParaRPr>
          </a:p>
        </p:txBody>
      </p:sp>
      <p:sp>
        <p:nvSpPr>
          <p:cNvPr id="40" name="Oval 31"/>
          <p:cNvSpPr>
            <a:spLocks noChangeAspect="1" noChangeArrowheads="1"/>
          </p:cNvSpPr>
          <p:nvPr/>
        </p:nvSpPr>
        <p:spPr bwMode="auto">
          <a:xfrm>
            <a:off x="4115539" y="2703930"/>
            <a:ext cx="242580" cy="257009"/>
          </a:xfrm>
          <a:prstGeom prst="ellipse">
            <a:avLst/>
          </a:prstGeom>
          <a:solidFill>
            <a:srgbClr val="3366FF"/>
          </a:solidFill>
          <a:ln>
            <a:solidFill>
              <a:srgbClr val="FFFFFF"/>
            </a:solidFill>
          </a:ln>
          <a:effectLst/>
          <a:extLst/>
        </p:spPr>
        <p:txBody>
          <a:bodyPr wrap="none" lIns="95767" tIns="47885" rIns="95767" bIns="47885" anchor="ctr"/>
          <a:lstStyle/>
          <a:p>
            <a:pPr algn="ctr" defTabSz="957263"/>
            <a:r>
              <a:rPr lang="en-GB" sz="1400" dirty="0">
                <a:solidFill>
                  <a:srgbClr val="FFFFFF"/>
                </a:solidFill>
                <a:latin typeface="Univers 45 Light" charset="0"/>
                <a:ea typeface="MS PGothic" charset="0"/>
                <a:cs typeface="MS PGothic" charset="0"/>
              </a:rPr>
              <a:t>2</a:t>
            </a:r>
          </a:p>
        </p:txBody>
      </p:sp>
      <p:sp>
        <p:nvSpPr>
          <p:cNvPr id="41" name="Oval 34"/>
          <p:cNvSpPr>
            <a:spLocks noChangeArrowheads="1"/>
          </p:cNvSpPr>
          <p:nvPr/>
        </p:nvSpPr>
        <p:spPr bwMode="auto">
          <a:xfrm>
            <a:off x="2588044" y="3879053"/>
            <a:ext cx="218966" cy="231049"/>
          </a:xfrm>
          <a:prstGeom prst="ellipse">
            <a:avLst/>
          </a:prstGeom>
          <a:solidFill>
            <a:srgbClr val="FF6600"/>
          </a:solidFill>
          <a:ln w="9525">
            <a:solidFill>
              <a:srgbClr val="FFFFFF"/>
            </a:solidFill>
            <a:round/>
            <a:headEnd/>
            <a:tailEnd/>
          </a:ln>
          <a:effectLst/>
          <a:extLst/>
        </p:spPr>
        <p:txBody>
          <a:bodyPr wrap="none" anchor="ctr"/>
          <a:lstStyle/>
          <a:p>
            <a:endParaRPr lang="en-US" dirty="0">
              <a:solidFill>
                <a:srgbClr val="FFFFFF"/>
              </a:solidFill>
            </a:endParaRPr>
          </a:p>
        </p:txBody>
      </p:sp>
      <p:sp>
        <p:nvSpPr>
          <p:cNvPr id="42" name="Oval 21"/>
          <p:cNvSpPr>
            <a:spLocks noChangeArrowheads="1"/>
          </p:cNvSpPr>
          <p:nvPr/>
        </p:nvSpPr>
        <p:spPr bwMode="auto">
          <a:xfrm>
            <a:off x="2572209" y="2968606"/>
            <a:ext cx="218966" cy="233645"/>
          </a:xfrm>
          <a:prstGeom prst="ellipse">
            <a:avLst/>
          </a:prstGeom>
          <a:solidFill>
            <a:srgbClr val="FFFF00"/>
          </a:solidFill>
          <a:ln>
            <a:solidFill>
              <a:srgbClr val="FFFFFF"/>
            </a:solidFill>
          </a:ln>
          <a:effectLst/>
          <a:extLst/>
        </p:spPr>
        <p:txBody>
          <a:bodyPr wrap="none" anchor="ctr"/>
          <a:lstStyle/>
          <a:p>
            <a:endParaRPr lang="en-US" dirty="0">
              <a:solidFill>
                <a:srgbClr val="FFFFFF"/>
              </a:solidFill>
            </a:endParaRPr>
          </a:p>
        </p:txBody>
      </p:sp>
      <p:sp>
        <p:nvSpPr>
          <p:cNvPr id="43" name="Oval 21"/>
          <p:cNvSpPr>
            <a:spLocks noChangeArrowheads="1"/>
          </p:cNvSpPr>
          <p:nvPr/>
        </p:nvSpPr>
        <p:spPr bwMode="auto">
          <a:xfrm>
            <a:off x="2353243" y="3202164"/>
            <a:ext cx="218966" cy="233645"/>
          </a:xfrm>
          <a:prstGeom prst="ellipse">
            <a:avLst/>
          </a:prstGeom>
          <a:solidFill>
            <a:srgbClr val="008000"/>
          </a:solidFill>
          <a:ln>
            <a:solidFill>
              <a:srgbClr val="FFFFFF"/>
            </a:solidFill>
          </a:ln>
          <a:effectLst/>
          <a:extLst/>
        </p:spPr>
        <p:txBody>
          <a:bodyPr wrap="none" anchor="ctr"/>
          <a:lstStyle/>
          <a:p>
            <a:endParaRPr lang="en-US" dirty="0">
              <a:solidFill>
                <a:srgbClr val="FFFFFF"/>
              </a:solidFill>
            </a:endParaRPr>
          </a:p>
        </p:txBody>
      </p:sp>
      <p:sp>
        <p:nvSpPr>
          <p:cNvPr id="38" name="Oval 21"/>
          <p:cNvSpPr>
            <a:spLocks noChangeArrowheads="1"/>
          </p:cNvSpPr>
          <p:nvPr/>
        </p:nvSpPr>
        <p:spPr bwMode="auto">
          <a:xfrm>
            <a:off x="2514319" y="2821485"/>
            <a:ext cx="218966" cy="233645"/>
          </a:xfrm>
          <a:prstGeom prst="ellipse">
            <a:avLst/>
          </a:prstGeom>
          <a:solidFill>
            <a:srgbClr val="008000"/>
          </a:solidFill>
          <a:ln>
            <a:solidFill>
              <a:srgbClr val="FFFFFF"/>
            </a:solidFill>
          </a:ln>
          <a:effectLst/>
          <a:extLst/>
        </p:spPr>
        <p:txBody>
          <a:bodyPr wrap="none" anchor="ctr"/>
          <a:lstStyle/>
          <a:p>
            <a:endParaRPr lang="en-US" dirty="0">
              <a:solidFill>
                <a:srgbClr val="FFFFFF"/>
              </a:solidFill>
            </a:endParaRPr>
          </a:p>
        </p:txBody>
      </p:sp>
      <p:sp>
        <p:nvSpPr>
          <p:cNvPr id="44" name="Oval 5"/>
          <p:cNvSpPr>
            <a:spLocks noChangeArrowheads="1"/>
          </p:cNvSpPr>
          <p:nvPr/>
        </p:nvSpPr>
        <p:spPr bwMode="auto">
          <a:xfrm>
            <a:off x="330770" y="4720836"/>
            <a:ext cx="163151" cy="171340"/>
          </a:xfrm>
          <a:prstGeom prst="ellipse">
            <a:avLst/>
          </a:prstGeom>
          <a:solidFill>
            <a:srgbClr val="008000"/>
          </a:solidFill>
          <a:ln w="9525">
            <a:solidFill>
              <a:schemeClr val="tx1"/>
            </a:solidFill>
            <a:round/>
            <a:headEnd/>
            <a:tailEnd/>
          </a:ln>
          <a:effectLst/>
          <a:extLst/>
        </p:spPr>
        <p:txBody>
          <a:bodyPr wrap="none" lIns="95767" tIns="47885" rIns="95767" bIns="47885" anchor="ctr"/>
          <a:lstStyle/>
          <a:p>
            <a:pPr defTabSz="957263"/>
            <a:endParaRPr lang="en-GB" sz="1400" dirty="0">
              <a:solidFill>
                <a:srgbClr val="007833"/>
              </a:solidFill>
              <a:latin typeface="Univers 45 Light" charset="0"/>
              <a:ea typeface="MS PGothic" charset="0"/>
              <a:cs typeface="MS PGothic" charset="0"/>
            </a:endParaRPr>
          </a:p>
        </p:txBody>
      </p:sp>
      <p:sp>
        <p:nvSpPr>
          <p:cNvPr id="45" name="Text Box 15"/>
          <p:cNvSpPr txBox="1">
            <a:spLocks noChangeArrowheads="1"/>
          </p:cNvSpPr>
          <p:nvPr/>
        </p:nvSpPr>
        <p:spPr bwMode="auto">
          <a:xfrm>
            <a:off x="531898" y="4642448"/>
            <a:ext cx="988494" cy="312149"/>
          </a:xfrm>
          <a:prstGeom prst="rect">
            <a:avLst/>
          </a:prstGeom>
          <a:noFill/>
          <a:ln w="9525">
            <a:noFill/>
            <a:miter lim="800000"/>
            <a:headEnd/>
            <a:tailEnd/>
          </a:ln>
          <a:effectLst/>
          <a:extLst/>
        </p:spPr>
        <p:txBody>
          <a:bodyPr wrap="none" lIns="95767" tIns="47885" rIns="95767" bIns="47885">
            <a:spAutoFit/>
          </a:bodyPr>
          <a:lstStyle>
            <a:lvl1pPr algn="l" defTabSz="957263">
              <a:defRPr>
                <a:solidFill>
                  <a:schemeClr val="tx1"/>
                </a:solidFill>
                <a:latin typeface="Arial" charset="0"/>
                <a:ea typeface="ＭＳ Ｐゴシック" charset="0"/>
                <a:cs typeface="Arial" charset="0"/>
              </a:defRPr>
            </a:lvl1pPr>
            <a:lvl2pPr marL="477838" algn="l" defTabSz="957263">
              <a:defRPr>
                <a:solidFill>
                  <a:schemeClr val="tx1"/>
                </a:solidFill>
                <a:latin typeface="Arial" charset="0"/>
                <a:ea typeface="Arial" charset="0"/>
                <a:cs typeface="Arial" charset="0"/>
              </a:defRPr>
            </a:lvl2pPr>
            <a:lvl3pPr marL="957263" algn="l" defTabSz="957263">
              <a:defRPr>
                <a:solidFill>
                  <a:schemeClr val="tx1"/>
                </a:solidFill>
                <a:latin typeface="Arial" charset="0"/>
                <a:ea typeface="Arial" charset="0"/>
                <a:cs typeface="Arial" charset="0"/>
              </a:defRPr>
            </a:lvl3pPr>
            <a:lvl4pPr marL="1436688" algn="l" defTabSz="957263">
              <a:defRPr>
                <a:solidFill>
                  <a:schemeClr val="tx1"/>
                </a:solidFill>
                <a:latin typeface="Arial" charset="0"/>
                <a:ea typeface="Arial" charset="0"/>
                <a:cs typeface="Arial" charset="0"/>
              </a:defRPr>
            </a:lvl4pPr>
            <a:lvl5pPr marL="1916113" algn="l" defTabSz="957263">
              <a:defRPr>
                <a:solidFill>
                  <a:schemeClr val="tx1"/>
                </a:solidFill>
                <a:latin typeface="Arial" charset="0"/>
                <a:ea typeface="Arial" charset="0"/>
                <a:cs typeface="Arial" charset="0"/>
              </a:defRPr>
            </a:lvl5pPr>
            <a:lvl6pPr marL="2373313" defTabSz="957263" fontAlgn="base">
              <a:spcBef>
                <a:spcPct val="0"/>
              </a:spcBef>
              <a:spcAft>
                <a:spcPct val="0"/>
              </a:spcAft>
              <a:defRPr>
                <a:solidFill>
                  <a:schemeClr val="tx1"/>
                </a:solidFill>
                <a:latin typeface="Arial" charset="0"/>
                <a:ea typeface="Arial" charset="0"/>
                <a:cs typeface="Arial" charset="0"/>
              </a:defRPr>
            </a:lvl6pPr>
            <a:lvl7pPr marL="2830513" defTabSz="957263" fontAlgn="base">
              <a:spcBef>
                <a:spcPct val="0"/>
              </a:spcBef>
              <a:spcAft>
                <a:spcPct val="0"/>
              </a:spcAft>
              <a:defRPr>
                <a:solidFill>
                  <a:schemeClr val="tx1"/>
                </a:solidFill>
                <a:latin typeface="Arial" charset="0"/>
                <a:ea typeface="Arial" charset="0"/>
                <a:cs typeface="Arial" charset="0"/>
              </a:defRPr>
            </a:lvl7pPr>
            <a:lvl8pPr marL="3287713" defTabSz="957263" fontAlgn="base">
              <a:spcBef>
                <a:spcPct val="0"/>
              </a:spcBef>
              <a:spcAft>
                <a:spcPct val="0"/>
              </a:spcAft>
              <a:defRPr>
                <a:solidFill>
                  <a:schemeClr val="tx1"/>
                </a:solidFill>
                <a:latin typeface="Arial" charset="0"/>
                <a:ea typeface="Arial" charset="0"/>
                <a:cs typeface="Arial" charset="0"/>
              </a:defRPr>
            </a:lvl8pPr>
            <a:lvl9pPr marL="3744913" defTabSz="957263" fontAlgn="base">
              <a:spcBef>
                <a:spcPct val="0"/>
              </a:spcBef>
              <a:spcAft>
                <a:spcPct val="0"/>
              </a:spcAft>
              <a:defRPr>
                <a:solidFill>
                  <a:schemeClr val="tx1"/>
                </a:solidFill>
                <a:latin typeface="Arial" charset="0"/>
                <a:ea typeface="Arial" charset="0"/>
                <a:cs typeface="Arial" charset="0"/>
              </a:defRPr>
            </a:lvl9pPr>
          </a:lstStyle>
          <a:p>
            <a:r>
              <a:rPr lang="en-US" sz="1400" dirty="0" smtClean="0">
                <a:solidFill>
                  <a:srgbClr val="FFFFFF"/>
                </a:solidFill>
                <a:latin typeface="Univers 45 Light" charset="0"/>
                <a:ea typeface="MS PGothic" charset="0"/>
                <a:cs typeface="MS PGothic" charset="0"/>
              </a:rPr>
              <a:t>University</a:t>
            </a:r>
            <a:endParaRPr lang="en-GB" sz="1400" dirty="0">
              <a:solidFill>
                <a:srgbClr val="FFFFFF"/>
              </a:solidFill>
              <a:latin typeface="Univers 45 Light" charset="0"/>
              <a:ea typeface="MS PGothic" charset="0"/>
              <a:cs typeface="MS PGothic" charset="0"/>
            </a:endParaRPr>
          </a:p>
        </p:txBody>
      </p:sp>
      <p:sp>
        <p:nvSpPr>
          <p:cNvPr id="46" name="Oval 5"/>
          <p:cNvSpPr>
            <a:spLocks noChangeArrowheads="1"/>
          </p:cNvSpPr>
          <p:nvPr/>
        </p:nvSpPr>
        <p:spPr bwMode="auto">
          <a:xfrm>
            <a:off x="330770" y="4410632"/>
            <a:ext cx="163151" cy="171340"/>
          </a:xfrm>
          <a:prstGeom prst="ellipse">
            <a:avLst/>
          </a:prstGeom>
          <a:solidFill>
            <a:srgbClr val="FFFF00"/>
          </a:solidFill>
          <a:ln w="9525">
            <a:solidFill>
              <a:schemeClr val="tx1"/>
            </a:solidFill>
            <a:round/>
            <a:headEnd/>
            <a:tailEnd/>
          </a:ln>
          <a:effectLst/>
          <a:extLst/>
        </p:spPr>
        <p:txBody>
          <a:bodyPr wrap="none" lIns="95767" tIns="47885" rIns="95767" bIns="47885" anchor="ctr"/>
          <a:lstStyle/>
          <a:p>
            <a:pPr defTabSz="957263"/>
            <a:endParaRPr lang="en-GB" sz="1400" dirty="0">
              <a:solidFill>
                <a:srgbClr val="007833"/>
              </a:solidFill>
              <a:latin typeface="Univers 45 Light" charset="0"/>
              <a:ea typeface="MS PGothic" charset="0"/>
              <a:cs typeface="MS PGothic" charset="0"/>
            </a:endParaRPr>
          </a:p>
        </p:txBody>
      </p:sp>
      <p:sp>
        <p:nvSpPr>
          <p:cNvPr id="47" name="Text Box 15"/>
          <p:cNvSpPr txBox="1">
            <a:spLocks noChangeArrowheads="1"/>
          </p:cNvSpPr>
          <p:nvPr/>
        </p:nvSpPr>
        <p:spPr bwMode="auto">
          <a:xfrm>
            <a:off x="531898" y="4331378"/>
            <a:ext cx="1111512" cy="312149"/>
          </a:xfrm>
          <a:prstGeom prst="rect">
            <a:avLst/>
          </a:prstGeom>
          <a:noFill/>
          <a:ln w="9525">
            <a:noFill/>
            <a:miter lim="800000"/>
            <a:headEnd/>
            <a:tailEnd/>
          </a:ln>
          <a:effectLst/>
          <a:extLst/>
        </p:spPr>
        <p:txBody>
          <a:bodyPr wrap="none" lIns="95767" tIns="47885" rIns="95767" bIns="47885">
            <a:spAutoFit/>
          </a:bodyPr>
          <a:lstStyle>
            <a:lvl1pPr algn="l" defTabSz="957263">
              <a:defRPr>
                <a:solidFill>
                  <a:schemeClr val="tx1"/>
                </a:solidFill>
                <a:latin typeface="Arial" charset="0"/>
                <a:ea typeface="ＭＳ Ｐゴシック" charset="0"/>
                <a:cs typeface="Arial" charset="0"/>
              </a:defRPr>
            </a:lvl1pPr>
            <a:lvl2pPr marL="477838" algn="l" defTabSz="957263">
              <a:defRPr>
                <a:solidFill>
                  <a:schemeClr val="tx1"/>
                </a:solidFill>
                <a:latin typeface="Arial" charset="0"/>
                <a:ea typeface="Arial" charset="0"/>
                <a:cs typeface="Arial" charset="0"/>
              </a:defRPr>
            </a:lvl2pPr>
            <a:lvl3pPr marL="957263" algn="l" defTabSz="957263">
              <a:defRPr>
                <a:solidFill>
                  <a:schemeClr val="tx1"/>
                </a:solidFill>
                <a:latin typeface="Arial" charset="0"/>
                <a:ea typeface="Arial" charset="0"/>
                <a:cs typeface="Arial" charset="0"/>
              </a:defRPr>
            </a:lvl3pPr>
            <a:lvl4pPr marL="1436688" algn="l" defTabSz="957263">
              <a:defRPr>
                <a:solidFill>
                  <a:schemeClr val="tx1"/>
                </a:solidFill>
                <a:latin typeface="Arial" charset="0"/>
                <a:ea typeface="Arial" charset="0"/>
                <a:cs typeface="Arial" charset="0"/>
              </a:defRPr>
            </a:lvl4pPr>
            <a:lvl5pPr marL="1916113" algn="l" defTabSz="957263">
              <a:defRPr>
                <a:solidFill>
                  <a:schemeClr val="tx1"/>
                </a:solidFill>
                <a:latin typeface="Arial" charset="0"/>
                <a:ea typeface="Arial" charset="0"/>
                <a:cs typeface="Arial" charset="0"/>
              </a:defRPr>
            </a:lvl5pPr>
            <a:lvl6pPr marL="2373313" defTabSz="957263" fontAlgn="base">
              <a:spcBef>
                <a:spcPct val="0"/>
              </a:spcBef>
              <a:spcAft>
                <a:spcPct val="0"/>
              </a:spcAft>
              <a:defRPr>
                <a:solidFill>
                  <a:schemeClr val="tx1"/>
                </a:solidFill>
                <a:latin typeface="Arial" charset="0"/>
                <a:ea typeface="Arial" charset="0"/>
                <a:cs typeface="Arial" charset="0"/>
              </a:defRPr>
            </a:lvl6pPr>
            <a:lvl7pPr marL="2830513" defTabSz="957263" fontAlgn="base">
              <a:spcBef>
                <a:spcPct val="0"/>
              </a:spcBef>
              <a:spcAft>
                <a:spcPct val="0"/>
              </a:spcAft>
              <a:defRPr>
                <a:solidFill>
                  <a:schemeClr val="tx1"/>
                </a:solidFill>
                <a:latin typeface="Arial" charset="0"/>
                <a:ea typeface="Arial" charset="0"/>
                <a:cs typeface="Arial" charset="0"/>
              </a:defRPr>
            </a:lvl7pPr>
            <a:lvl8pPr marL="3287713" defTabSz="957263" fontAlgn="base">
              <a:spcBef>
                <a:spcPct val="0"/>
              </a:spcBef>
              <a:spcAft>
                <a:spcPct val="0"/>
              </a:spcAft>
              <a:defRPr>
                <a:solidFill>
                  <a:schemeClr val="tx1"/>
                </a:solidFill>
                <a:latin typeface="Arial" charset="0"/>
                <a:ea typeface="Arial" charset="0"/>
                <a:cs typeface="Arial" charset="0"/>
              </a:defRPr>
            </a:lvl8pPr>
            <a:lvl9pPr marL="3744913" defTabSz="957263" fontAlgn="base">
              <a:spcBef>
                <a:spcPct val="0"/>
              </a:spcBef>
              <a:spcAft>
                <a:spcPct val="0"/>
              </a:spcAft>
              <a:defRPr>
                <a:solidFill>
                  <a:schemeClr val="tx1"/>
                </a:solidFill>
                <a:latin typeface="Arial" charset="0"/>
                <a:ea typeface="Arial" charset="0"/>
                <a:cs typeface="Arial" charset="0"/>
              </a:defRPr>
            </a:lvl9pPr>
          </a:lstStyle>
          <a:p>
            <a:r>
              <a:rPr lang="en-US" sz="1400" dirty="0" smtClean="0">
                <a:solidFill>
                  <a:srgbClr val="FFFFFF"/>
                </a:solidFill>
                <a:latin typeface="Univers 45 Light" charset="0"/>
                <a:ea typeface="MS PGothic" charset="0"/>
                <a:cs typeface="MS PGothic" charset="0"/>
              </a:rPr>
              <a:t>Growing up</a:t>
            </a:r>
            <a:endParaRPr lang="en-GB" sz="1400" dirty="0">
              <a:solidFill>
                <a:srgbClr val="FFFFFF"/>
              </a:solidFill>
              <a:latin typeface="Univers 45 Light" charset="0"/>
              <a:ea typeface="MS PGothic" charset="0"/>
              <a:cs typeface="MS PGothic" charset="0"/>
            </a:endParaRPr>
          </a:p>
        </p:txBody>
      </p:sp>
    </p:spTree>
    <p:extLst>
      <p:ext uri="{BB962C8B-B14F-4D97-AF65-F5344CB8AC3E}">
        <p14:creationId xmlns:p14="http://schemas.microsoft.com/office/powerpoint/2010/main" val="10687690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647700"/>
          </a:xfrm>
        </p:spPr>
        <p:txBody>
          <a:bodyPr>
            <a:normAutofit/>
          </a:bodyPr>
          <a:lstStyle/>
          <a:p>
            <a:pPr algn="l"/>
            <a:r>
              <a:rPr lang="en-US" sz="3000" dirty="0" smtClean="0">
                <a:solidFill>
                  <a:srgbClr val="FFFFFF"/>
                </a:solidFill>
                <a:effectLst>
                  <a:outerShdw blurRad="50800" dist="38100" dir="2700000" algn="tl" rotWithShape="0">
                    <a:srgbClr val="000000">
                      <a:alpha val="43000"/>
                    </a:srgbClr>
                  </a:outerShdw>
                </a:effectLst>
                <a:latin typeface="+mj-lt"/>
              </a:rPr>
              <a:t>Personal learning </a:t>
            </a:r>
            <a:endParaRPr lang="en-US" sz="3000" dirty="0">
              <a:solidFill>
                <a:srgbClr val="FFFFFF"/>
              </a:solidFill>
              <a:effectLst>
                <a:outerShdw blurRad="50800" dist="38100" dir="2700000" algn="tl" rotWithShape="0">
                  <a:srgbClr val="000000">
                    <a:alpha val="43000"/>
                  </a:srgbClr>
                </a:outerShdw>
              </a:effectLst>
              <a:latin typeface="+mj-lt"/>
            </a:endParaRPr>
          </a:p>
        </p:txBody>
      </p:sp>
      <p:sp>
        <p:nvSpPr>
          <p:cNvPr id="3" name="Content Placeholder 2"/>
          <p:cNvSpPr>
            <a:spLocks noGrp="1"/>
          </p:cNvSpPr>
          <p:nvPr>
            <p:ph idx="1"/>
          </p:nvPr>
        </p:nvSpPr>
        <p:spPr>
          <a:xfrm>
            <a:off x="457200" y="1515533"/>
            <a:ext cx="8229600" cy="4351867"/>
          </a:xfrm>
        </p:spPr>
        <p:txBody>
          <a:bodyPr>
            <a:noAutofit/>
          </a:bodyPr>
          <a:lstStyle/>
          <a:p>
            <a:r>
              <a:rPr lang="en-US" sz="2800" dirty="0" smtClean="0">
                <a:solidFill>
                  <a:srgbClr val="FFFFFF"/>
                </a:solidFill>
              </a:rPr>
              <a:t>People get out of the way of someone who knows where they are going</a:t>
            </a:r>
          </a:p>
          <a:p>
            <a:r>
              <a:rPr lang="en-US" sz="2800" dirty="0" smtClean="0">
                <a:solidFill>
                  <a:srgbClr val="FFFFFF"/>
                </a:solidFill>
              </a:rPr>
              <a:t>Content matters / Stay technically relevant</a:t>
            </a:r>
          </a:p>
          <a:p>
            <a:r>
              <a:rPr lang="en-US" sz="2800" dirty="0" smtClean="0">
                <a:solidFill>
                  <a:srgbClr val="FFFFFF"/>
                </a:solidFill>
              </a:rPr>
              <a:t>Ethics matter</a:t>
            </a:r>
          </a:p>
          <a:p>
            <a:r>
              <a:rPr lang="en-US" sz="2800" dirty="0" smtClean="0">
                <a:solidFill>
                  <a:srgbClr val="FFFFFF"/>
                </a:solidFill>
              </a:rPr>
              <a:t>Be flexible and willing to step outside your comfort zone </a:t>
            </a:r>
          </a:p>
          <a:p>
            <a:r>
              <a:rPr lang="en-US" sz="2800" dirty="0" smtClean="0">
                <a:solidFill>
                  <a:srgbClr val="FFFFFF"/>
                </a:solidFill>
              </a:rPr>
              <a:t>Unexpected </a:t>
            </a:r>
            <a:r>
              <a:rPr lang="en-US" sz="2800" dirty="0">
                <a:solidFill>
                  <a:srgbClr val="FFFFFF"/>
                </a:solidFill>
              </a:rPr>
              <a:t>rewards of taking a </a:t>
            </a:r>
            <a:r>
              <a:rPr lang="en-US" sz="2800" dirty="0" smtClean="0">
                <a:solidFill>
                  <a:srgbClr val="FFFFFF"/>
                </a:solidFill>
              </a:rPr>
              <a:t>risk  </a:t>
            </a:r>
          </a:p>
          <a:p>
            <a:r>
              <a:rPr lang="en-US" sz="2800" dirty="0" smtClean="0">
                <a:solidFill>
                  <a:srgbClr val="FFFFFF"/>
                </a:solidFill>
              </a:rPr>
              <a:t>Life occur</a:t>
            </a:r>
            <a:r>
              <a:rPr lang="en-US" sz="2800" dirty="0">
                <a:solidFill>
                  <a:srgbClr val="FFFFFF"/>
                </a:solidFill>
              </a:rPr>
              <a:t>s</a:t>
            </a:r>
            <a:r>
              <a:rPr lang="en-US" sz="2800" dirty="0" smtClean="0">
                <a:solidFill>
                  <a:srgbClr val="FFFFFF"/>
                </a:solidFill>
              </a:rPr>
              <a:t> </a:t>
            </a:r>
          </a:p>
        </p:txBody>
      </p:sp>
    </p:spTree>
    <p:extLst>
      <p:ext uri="{BB962C8B-B14F-4D97-AF65-F5344CB8AC3E}">
        <p14:creationId xmlns:p14="http://schemas.microsoft.com/office/powerpoint/2010/main" val="39126937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Source of Energy Demand</a:t>
            </a:r>
          </a:p>
        </p:txBody>
      </p:sp>
      <p:sp>
        <p:nvSpPr>
          <p:cNvPr id="18441" name="TextBox 1"/>
          <p:cNvSpPr txBox="1">
            <a:spLocks noChangeArrowheads="1"/>
          </p:cNvSpPr>
          <p:nvPr/>
        </p:nvSpPr>
        <p:spPr bwMode="auto">
          <a:xfrm>
            <a:off x="6656388" y="6519863"/>
            <a:ext cx="1805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a:latin typeface="Arial" panose="020B0604020202020204" pitchFamily="34" charset="0"/>
              </a:rPr>
              <a:t>Courtesy of ExxonMobil</a:t>
            </a:r>
          </a:p>
        </p:txBody>
      </p:sp>
      <p:sp>
        <p:nvSpPr>
          <p:cNvPr id="4" name="Slide Number Placeholder 3"/>
          <p:cNvSpPr>
            <a:spLocks noGrp="1"/>
          </p:cNvSpPr>
          <p:nvPr>
            <p:ph type="sldNum" sz="quarter" idx="12"/>
          </p:nvPr>
        </p:nvSpPr>
        <p:spPr/>
        <p:txBody>
          <a:bodyPr/>
          <a:lstStyle/>
          <a:p>
            <a:fld id="{0FB56013-B943-42BA-886F-6F9D4EB85E9D}" type="slidenum">
              <a:rPr lang="en-US" smtClean="0"/>
              <a:t>7</a:t>
            </a:fld>
            <a:endParaRPr lang="en-US"/>
          </a:p>
        </p:txBody>
      </p:sp>
      <p:pic>
        <p:nvPicPr>
          <p:cNvPr id="6" name="Picture 5" descr="Baker Tech1 (dragged)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5095"/>
            <a:ext cx="9105900" cy="5562600"/>
          </a:xfrm>
          <a:prstGeom prst="rect">
            <a:avLst/>
          </a:prstGeom>
        </p:spPr>
      </p:pic>
      <p:sp>
        <p:nvSpPr>
          <p:cNvPr id="11" name="TextBox 1"/>
          <p:cNvSpPr txBox="1">
            <a:spLocks noChangeArrowheads="1"/>
          </p:cNvSpPr>
          <p:nvPr/>
        </p:nvSpPr>
        <p:spPr bwMode="auto">
          <a:xfrm>
            <a:off x="5328140" y="5963375"/>
            <a:ext cx="26564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dirty="0">
                <a:latin typeface="Arial" panose="020B0604020202020204" pitchFamily="34" charset="0"/>
              </a:rPr>
              <a:t>Courtesy of </a:t>
            </a:r>
            <a:r>
              <a:rPr lang="en-US" altLang="en-US" sz="1200" dirty="0" smtClean="0">
                <a:latin typeface="Arial" panose="020B0604020202020204" pitchFamily="34" charset="0"/>
              </a:rPr>
              <a:t>BEG, Dr. </a:t>
            </a:r>
            <a:r>
              <a:rPr lang="en-US" altLang="en-US" sz="1200" dirty="0" err="1" smtClean="0">
                <a:latin typeface="Arial" panose="020B0604020202020204" pitchFamily="34" charset="0"/>
              </a:rPr>
              <a:t>S.Tinker</a:t>
            </a:r>
            <a:r>
              <a:rPr lang="en-US" altLang="en-US" sz="1200" dirty="0" smtClean="0">
                <a:latin typeface="Arial" panose="020B0604020202020204" pitchFamily="34" charset="0"/>
              </a:rPr>
              <a:t>, 2015</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31832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What If I Graduate Soon?</a:t>
            </a:r>
            <a:endParaRPr lang="en-US" sz="3000" dirty="0">
              <a:effectLst>
                <a:outerShdw blurRad="50800" dist="38100" dir="2700000" algn="tl" rotWithShape="0">
                  <a:srgbClr val="000000">
                    <a:alpha val="43000"/>
                  </a:srgbClr>
                </a:outerShdw>
              </a:effectLst>
              <a:latin typeface="+mn-lt"/>
            </a:endParaRPr>
          </a:p>
        </p:txBody>
      </p:sp>
      <p:sp>
        <p:nvSpPr>
          <p:cNvPr id="5" name="Rectangle 3"/>
          <p:cNvSpPr txBox="1">
            <a:spLocks noChangeArrowheads="1"/>
          </p:cNvSpPr>
          <p:nvPr/>
        </p:nvSpPr>
        <p:spPr>
          <a:xfrm>
            <a:off x="257211" y="1362253"/>
            <a:ext cx="8695920" cy="45854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100" dirty="0" smtClean="0">
                <a:solidFill>
                  <a:srgbClr val="FFFF00"/>
                </a:solidFill>
              </a:rPr>
              <a:t>Consider extending your stay in University?</a:t>
            </a:r>
          </a:p>
          <a:p>
            <a:pPr marL="0" indent="0">
              <a:buNone/>
            </a:pPr>
            <a:endParaRPr lang="en-US" altLang="en-US" sz="2100" dirty="0" smtClean="0"/>
          </a:p>
          <a:p>
            <a:pPr marL="0" indent="0">
              <a:buNone/>
            </a:pPr>
            <a:r>
              <a:rPr lang="en-US" altLang="en-US" sz="2100" dirty="0" smtClean="0"/>
              <a:t>Post-doc or research positions in universities are an excellent mechanism to grow scientifically while weathering the short-term Industry cycles and lack of employment.  </a:t>
            </a:r>
          </a:p>
          <a:p>
            <a:pPr marL="0" indent="0">
              <a:buNone/>
            </a:pPr>
            <a:endParaRPr lang="en-US" altLang="en-US" sz="2100" dirty="0"/>
          </a:p>
          <a:p>
            <a:pPr marL="0" indent="0">
              <a:buNone/>
            </a:pPr>
            <a:r>
              <a:rPr lang="en-US" altLang="en-US" sz="2100" dirty="0" smtClean="0"/>
              <a:t>This will give you continued access to recruiting, computing, and further research opportunities.</a:t>
            </a:r>
          </a:p>
          <a:p>
            <a:pPr marL="0" indent="0">
              <a:buNone/>
            </a:pPr>
            <a:endParaRPr lang="en-US" altLang="en-US" sz="2100" dirty="0"/>
          </a:p>
          <a:p>
            <a:pPr marL="0" indent="0">
              <a:buNone/>
            </a:pPr>
            <a:r>
              <a:rPr lang="en-US" altLang="en-US" sz="2100" dirty="0" smtClean="0"/>
              <a:t>Consider additional degrees – While difficult to consider, additional degrees in business, geoscience, engineering, computer science could have a great long term benefit.</a:t>
            </a:r>
          </a:p>
          <a:p>
            <a:pPr marL="0" indent="0">
              <a:buNone/>
            </a:pPr>
            <a:endParaRPr lang="en-US" altLang="en-US" sz="2100" b="1" dirty="0"/>
          </a:p>
          <a:p>
            <a:pPr marL="0" indent="0">
              <a:buNone/>
            </a:pPr>
            <a:endParaRPr lang="en-US" altLang="en-US" sz="2100" dirty="0" smtClean="0"/>
          </a:p>
          <a:p>
            <a:pPr marL="457200" lvl="1" indent="-228600"/>
            <a:endParaRPr lang="en-US" altLang="en-US" dirty="0" smtClean="0"/>
          </a:p>
        </p:txBody>
      </p:sp>
    </p:spTree>
    <p:extLst>
      <p:ext uri="{BB962C8B-B14F-4D97-AF65-F5344CB8AC3E}">
        <p14:creationId xmlns:p14="http://schemas.microsoft.com/office/powerpoint/2010/main" val="125170160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What If I Graduate Soon?</a:t>
            </a:r>
            <a:endParaRPr lang="en-US" sz="3000" dirty="0">
              <a:effectLst>
                <a:outerShdw blurRad="50800" dist="38100" dir="2700000" algn="tl" rotWithShape="0">
                  <a:srgbClr val="000000">
                    <a:alpha val="43000"/>
                  </a:srgbClr>
                </a:outerShdw>
              </a:effectLst>
              <a:latin typeface="+mn-lt"/>
            </a:endParaRPr>
          </a:p>
        </p:txBody>
      </p:sp>
      <p:sp>
        <p:nvSpPr>
          <p:cNvPr id="5" name="Rectangle 3"/>
          <p:cNvSpPr txBox="1">
            <a:spLocks noChangeArrowheads="1"/>
          </p:cNvSpPr>
          <p:nvPr/>
        </p:nvSpPr>
        <p:spPr>
          <a:xfrm>
            <a:off x="257211" y="1362253"/>
            <a:ext cx="8695920" cy="45854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en-US" sz="2100" b="1" dirty="0"/>
          </a:p>
          <a:p>
            <a:pPr marL="0" indent="0">
              <a:buNone/>
            </a:pPr>
            <a:endParaRPr lang="en-US" altLang="en-US" sz="2100" dirty="0" smtClean="0"/>
          </a:p>
          <a:p>
            <a:pPr marL="457200" lvl="1" indent="-228600"/>
            <a:endParaRPr lang="en-US" altLang="en-US" dirty="0" smtClean="0"/>
          </a:p>
        </p:txBody>
      </p:sp>
      <p:sp>
        <p:nvSpPr>
          <p:cNvPr id="6" name="Rectangle 3"/>
          <p:cNvSpPr txBox="1">
            <a:spLocks noChangeArrowheads="1"/>
          </p:cNvSpPr>
          <p:nvPr/>
        </p:nvSpPr>
        <p:spPr>
          <a:xfrm>
            <a:off x="257211" y="1338206"/>
            <a:ext cx="8695920" cy="45854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100" dirty="0" smtClean="0">
                <a:solidFill>
                  <a:srgbClr val="FFFF00"/>
                </a:solidFill>
              </a:rPr>
              <a:t>Explore your Universities resources</a:t>
            </a:r>
          </a:p>
          <a:p>
            <a:pPr marL="0" indent="0">
              <a:buNone/>
            </a:pPr>
            <a:endParaRPr lang="en-US" altLang="en-US" sz="2100" b="1" dirty="0"/>
          </a:p>
          <a:p>
            <a:pPr marL="0" indent="0">
              <a:buNone/>
            </a:pPr>
            <a:r>
              <a:rPr lang="en-US" altLang="en-US" sz="2100" dirty="0" smtClean="0"/>
              <a:t>Don’t neglect your University recruiting and placement offices</a:t>
            </a:r>
          </a:p>
          <a:p>
            <a:pPr marL="0" indent="0">
              <a:buNone/>
            </a:pPr>
            <a:endParaRPr lang="en-US" altLang="en-US" sz="2200" dirty="0"/>
          </a:p>
          <a:p>
            <a:pPr marL="457200" lvl="1" indent="-228600"/>
            <a:r>
              <a:rPr lang="en-US" altLang="en-US" sz="2200" dirty="0" smtClean="0"/>
              <a:t>Attend resume and writing workshops</a:t>
            </a:r>
          </a:p>
          <a:p>
            <a:pPr marL="457200" lvl="1" indent="-228600"/>
            <a:r>
              <a:rPr lang="en-US" altLang="en-US" sz="2200" dirty="0" smtClean="0"/>
              <a:t>Attend out of department presentations</a:t>
            </a:r>
          </a:p>
          <a:p>
            <a:pPr marL="457200" lvl="1" indent="-228600"/>
            <a:r>
              <a:rPr lang="en-US" altLang="en-US" sz="2200" dirty="0" smtClean="0"/>
              <a:t>Reach out to professors for advise and what they are hearing in terms of hiring</a:t>
            </a:r>
          </a:p>
          <a:p>
            <a:pPr marL="457200" lvl="1" indent="-228600"/>
            <a:r>
              <a:rPr lang="en-US" altLang="en-US" sz="2200" dirty="0" smtClean="0"/>
              <a:t>Participate in IBA competitions in 2016</a:t>
            </a:r>
          </a:p>
          <a:p>
            <a:pPr marL="457200" lvl="1" indent="-228600"/>
            <a:r>
              <a:rPr lang="en-US" altLang="en-US" sz="2200" dirty="0" smtClean="0"/>
              <a:t>Participate in mock interviews</a:t>
            </a:r>
          </a:p>
          <a:p>
            <a:pPr marL="228600" lvl="1" indent="0">
              <a:buNone/>
            </a:pPr>
            <a:endParaRPr lang="en-US" altLang="en-US" dirty="0" smtClean="0"/>
          </a:p>
        </p:txBody>
      </p:sp>
    </p:spTree>
    <p:extLst>
      <p:ext uri="{BB962C8B-B14F-4D97-AF65-F5344CB8AC3E}">
        <p14:creationId xmlns:p14="http://schemas.microsoft.com/office/powerpoint/2010/main" val="39076844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What If I Graduate Soon?</a:t>
            </a:r>
            <a:endParaRPr lang="en-US" sz="3000" dirty="0">
              <a:effectLst>
                <a:outerShdw blurRad="50800" dist="38100" dir="2700000" algn="tl" rotWithShape="0">
                  <a:srgbClr val="000000">
                    <a:alpha val="43000"/>
                  </a:srgbClr>
                </a:outerShdw>
              </a:effectLst>
              <a:latin typeface="+mn-lt"/>
            </a:endParaRPr>
          </a:p>
        </p:txBody>
      </p:sp>
      <p:sp>
        <p:nvSpPr>
          <p:cNvPr id="5" name="Rectangle 3"/>
          <p:cNvSpPr txBox="1">
            <a:spLocks noChangeArrowheads="1"/>
          </p:cNvSpPr>
          <p:nvPr/>
        </p:nvSpPr>
        <p:spPr>
          <a:xfrm>
            <a:off x="257211" y="1362253"/>
            <a:ext cx="8695920" cy="458549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100" dirty="0" smtClean="0">
                <a:solidFill>
                  <a:srgbClr val="FFFF00"/>
                </a:solidFill>
              </a:rPr>
              <a:t>Market yourself relentlessly!</a:t>
            </a:r>
          </a:p>
          <a:p>
            <a:pPr marL="0" indent="0">
              <a:buNone/>
            </a:pPr>
            <a:endParaRPr lang="en-US" altLang="en-US" sz="2100" b="1" dirty="0"/>
          </a:p>
          <a:p>
            <a:pPr marL="0" indent="0">
              <a:buNone/>
            </a:pPr>
            <a:r>
              <a:rPr lang="en-US" altLang="en-US" sz="2100" b="1" dirty="0" smtClean="0"/>
              <a:t>Present your undergrad and/or graduate research at all applicable venues.</a:t>
            </a:r>
          </a:p>
          <a:p>
            <a:pPr marL="0" indent="0">
              <a:buNone/>
            </a:pPr>
            <a:r>
              <a:rPr lang="en-US" altLang="en-US" sz="2100" b="1" dirty="0"/>
              <a:t>	I</a:t>
            </a:r>
            <a:r>
              <a:rPr lang="en-US" altLang="en-US" sz="2100" b="1" dirty="0" smtClean="0"/>
              <a:t>nternal symposiums</a:t>
            </a:r>
          </a:p>
          <a:p>
            <a:pPr marL="0" indent="0">
              <a:buNone/>
            </a:pPr>
            <a:r>
              <a:rPr lang="en-US" altLang="en-US" sz="2100" b="1" dirty="0"/>
              <a:t>	</a:t>
            </a:r>
            <a:r>
              <a:rPr lang="en-US" altLang="en-US" sz="2100" b="1" dirty="0" smtClean="0"/>
              <a:t>Local society meetings</a:t>
            </a:r>
          </a:p>
          <a:p>
            <a:pPr marL="0" indent="0">
              <a:buNone/>
            </a:pPr>
            <a:r>
              <a:rPr lang="en-US" altLang="en-US" sz="2100" b="1" dirty="0"/>
              <a:t>	</a:t>
            </a:r>
            <a:r>
              <a:rPr lang="en-US" altLang="en-US" sz="2100" b="1" dirty="0" smtClean="0"/>
              <a:t>As well as regional or national/international meetings</a:t>
            </a:r>
          </a:p>
          <a:p>
            <a:pPr marL="0" indent="0">
              <a:buNone/>
            </a:pPr>
            <a:r>
              <a:rPr lang="en-US" altLang="en-US" sz="2100" b="1" dirty="0"/>
              <a:t>	</a:t>
            </a:r>
            <a:endParaRPr lang="en-US" altLang="en-US" sz="2100" b="1" dirty="0" smtClean="0"/>
          </a:p>
          <a:p>
            <a:pPr marL="0" indent="0">
              <a:buNone/>
            </a:pPr>
            <a:r>
              <a:rPr lang="en-US" altLang="en-US" sz="2100" b="1" dirty="0" smtClean="0"/>
              <a:t>Fully spend out any presentation or development funds. Use these opportunities to network, show off your work, and hone your presentation skills.</a:t>
            </a:r>
          </a:p>
          <a:p>
            <a:pPr marL="0" indent="0">
              <a:buNone/>
            </a:pPr>
            <a:endParaRPr lang="en-US" altLang="en-US" sz="2100" b="1" dirty="0"/>
          </a:p>
          <a:p>
            <a:pPr marL="0" indent="0">
              <a:buNone/>
            </a:pPr>
            <a:r>
              <a:rPr lang="en-US" altLang="en-US" sz="2100" b="1" dirty="0" smtClean="0"/>
              <a:t>Posters are generally more work, but in many cases, more impactful.</a:t>
            </a:r>
            <a:endParaRPr lang="en-US" altLang="en-US" sz="2100" dirty="0" smtClean="0"/>
          </a:p>
          <a:p>
            <a:pPr marL="457200" lvl="1" indent="-228600"/>
            <a:endParaRPr lang="en-US" altLang="en-US" dirty="0" smtClean="0"/>
          </a:p>
        </p:txBody>
      </p:sp>
    </p:spTree>
    <p:extLst>
      <p:ext uri="{BB962C8B-B14F-4D97-AF65-F5344CB8AC3E}">
        <p14:creationId xmlns:p14="http://schemas.microsoft.com/office/powerpoint/2010/main" val="293355206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42952"/>
            <a:ext cx="8229600" cy="991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0" kern="1200">
                <a:solidFill>
                  <a:schemeClr val="tx1"/>
                </a:solidFill>
                <a:latin typeface="Arial Rounded MT Bold" panose="020F0704030504030204" pitchFamily="34" charset="0"/>
                <a:ea typeface="+mj-ea"/>
                <a:cs typeface="+mj-cs"/>
              </a:defRPr>
            </a:lvl1pPr>
          </a:lstStyle>
          <a:p>
            <a:r>
              <a:rPr lang="en-US" sz="3000" dirty="0" smtClean="0">
                <a:effectLst>
                  <a:outerShdw blurRad="50800" dist="38100" dir="2700000" algn="tl" rotWithShape="0">
                    <a:srgbClr val="000000">
                      <a:alpha val="43000"/>
                    </a:srgbClr>
                  </a:outerShdw>
                </a:effectLst>
                <a:latin typeface="+mn-lt"/>
              </a:rPr>
              <a:t>Different Types of Networking</a:t>
            </a:r>
            <a:endParaRPr lang="en-US" sz="3000" dirty="0">
              <a:effectLst>
                <a:outerShdw blurRad="50800" dist="38100" dir="2700000" algn="tl" rotWithShape="0">
                  <a:srgbClr val="000000">
                    <a:alpha val="43000"/>
                  </a:srgbClr>
                </a:outerShdw>
              </a:effectLst>
              <a:latin typeface="+mn-lt"/>
            </a:endParaRPr>
          </a:p>
        </p:txBody>
      </p:sp>
      <p:sp>
        <p:nvSpPr>
          <p:cNvPr id="7" name="Content Placeholder 2"/>
          <p:cNvSpPr>
            <a:spLocks noGrp="1"/>
          </p:cNvSpPr>
          <p:nvPr>
            <p:ph sz="quarter" idx="1"/>
          </p:nvPr>
        </p:nvSpPr>
        <p:spPr>
          <a:xfrm>
            <a:off x="533400" y="1402189"/>
            <a:ext cx="3581400" cy="3505200"/>
          </a:xfrm>
        </p:spPr>
        <p:txBody>
          <a:bodyPr numCol="1">
            <a:normAutofit/>
          </a:bodyPr>
          <a:lstStyle/>
          <a:p>
            <a:r>
              <a:rPr lang="en-US" sz="3200" dirty="0" smtClean="0"/>
              <a:t>Informal</a:t>
            </a:r>
          </a:p>
          <a:p>
            <a:pPr lvl="1">
              <a:buNone/>
            </a:pPr>
            <a:r>
              <a:rPr lang="en-US" sz="2800" dirty="0" smtClean="0"/>
              <a:t/>
            </a:r>
            <a:br>
              <a:rPr lang="en-US" sz="2800" dirty="0" smtClean="0"/>
            </a:br>
            <a:endParaRPr lang="en-US" sz="3200" dirty="0" smtClean="0"/>
          </a:p>
          <a:p>
            <a:pPr lvl="1">
              <a:buNone/>
            </a:pPr>
            <a:endParaRPr lang="en-US" sz="3200" dirty="0" smtClean="0"/>
          </a:p>
          <a:p>
            <a:pPr>
              <a:buNone/>
            </a:pPr>
            <a:endParaRPr lang="en-US" sz="3200" dirty="0" smtClean="0"/>
          </a:p>
        </p:txBody>
      </p:sp>
      <p:sp>
        <p:nvSpPr>
          <p:cNvPr id="8" name="Content Placeholder 2"/>
          <p:cNvSpPr txBox="1">
            <a:spLocks/>
          </p:cNvSpPr>
          <p:nvPr/>
        </p:nvSpPr>
        <p:spPr>
          <a:xfrm>
            <a:off x="4953000" y="1379426"/>
            <a:ext cx="3581400" cy="3962400"/>
          </a:xfrm>
          <a:prstGeom prst="rect">
            <a:avLst/>
          </a:prstGeom>
        </p:spPr>
        <p:txBody>
          <a:bodyPr vert="horz" numCol="1">
            <a:normAutofit/>
          </a:bodyPr>
          <a:lstStyle/>
          <a:p>
            <a:pPr marL="274320" marR="0" lvl="0" indent="-274320" algn="l" defTabSz="914400" rtl="0" eaLnBrk="1" fontAlgn="auto" latinLnBrk="0" hangingPunct="1">
              <a:lnSpc>
                <a:spcPct val="100000"/>
              </a:lnSpc>
              <a:spcBef>
                <a:spcPts val="700"/>
              </a:spcBef>
              <a:spcAft>
                <a:spcPts val="0"/>
              </a:spcAft>
              <a:buClr>
                <a:schemeClr val="accent2"/>
              </a:buClr>
              <a:buSzPct val="85000"/>
              <a:buFont typeface="Wingdings 2"/>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Formal</a:t>
            </a:r>
          </a:p>
          <a:p>
            <a:pPr marL="640080" marR="0" lvl="1" indent="-274320" algn="l" defTabSz="914400" rtl="0" eaLnBrk="1" fontAlgn="auto" latinLnBrk="0" hangingPunct="1">
              <a:lnSpc>
                <a:spcPct val="100000"/>
              </a:lnSpc>
              <a:spcBef>
                <a:spcPts val="600"/>
              </a:spcBef>
              <a:spcAft>
                <a:spcPts val="0"/>
              </a:spcAft>
              <a:buClr>
                <a:schemeClr val="accent1"/>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600"/>
              </a:spcBef>
              <a:spcAft>
                <a:spcPts val="0"/>
              </a:spcAft>
              <a:buClr>
                <a:schemeClr val="accent1"/>
              </a:buClr>
              <a:buSzPct val="85000"/>
              <a:buFont typeface="Wingdings 2"/>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700"/>
              </a:spcBef>
              <a:spcAft>
                <a:spcPts val="0"/>
              </a:spcAft>
              <a:buClr>
                <a:schemeClr val="accent2"/>
              </a:buClr>
              <a:buSzPct val="85000"/>
              <a:buFont typeface="Wingdings 2"/>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9" name="Straight Connector 8"/>
          <p:cNvCxnSpPr/>
          <p:nvPr/>
        </p:nvCxnSpPr>
        <p:spPr>
          <a:xfrm>
            <a:off x="4343400" y="1150826"/>
            <a:ext cx="0" cy="35814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7200" y="2065226"/>
            <a:ext cx="3581400" cy="3505200"/>
          </a:xfrm>
          <a:prstGeom prst="rect">
            <a:avLst/>
          </a:prstGeom>
        </p:spPr>
        <p:txBody>
          <a:bodyPr vert="horz" numCol="1">
            <a:normAutofit/>
          </a:bodyPr>
          <a:lstStyle/>
          <a:p>
            <a:pPr marL="731520" lvl="1" indent="-274320">
              <a:spcBef>
                <a:spcPts val="700"/>
              </a:spcBef>
              <a:buClr>
                <a:schemeClr val="accent1"/>
              </a:buClr>
              <a:buSzPct val="125000"/>
              <a:buFont typeface="Arial" pitchFamily="34" charset="0"/>
              <a:buChar char="•"/>
            </a:pPr>
            <a:r>
              <a:rPr kumimoji="0" lang="en-US" sz="2400" b="0" i="0" u="none" strike="noStrike" kern="1200" cap="none" spc="0" normalizeH="0" baseline="0" noProof="0" dirty="0" smtClean="0">
                <a:ln>
                  <a:noFill/>
                </a:ln>
                <a:solidFill>
                  <a:schemeClr val="tx1"/>
                </a:solidFill>
                <a:effectLst/>
                <a:uLnTx/>
                <a:uFillTx/>
              </a:rPr>
              <a:t>Conferences</a:t>
            </a:r>
          </a:p>
          <a:p>
            <a:pPr marL="731520" lvl="1" indent="-274320">
              <a:spcBef>
                <a:spcPts val="700"/>
              </a:spcBef>
              <a:buClr>
                <a:schemeClr val="accent1"/>
              </a:buClr>
              <a:buSzPct val="125000"/>
              <a:buFont typeface="Arial" pitchFamily="34" charset="0"/>
              <a:buChar char="•"/>
            </a:pPr>
            <a:r>
              <a:rPr lang="en-US" sz="2400" dirty="0" smtClean="0"/>
              <a:t>Out with friends</a:t>
            </a:r>
          </a:p>
          <a:p>
            <a:pPr marL="731520" lvl="1" indent="-274320">
              <a:spcBef>
                <a:spcPts val="700"/>
              </a:spcBef>
              <a:buClr>
                <a:schemeClr val="accent1"/>
              </a:buClr>
              <a:buSzPct val="125000"/>
              <a:buFont typeface="Arial" pitchFamily="34" charset="0"/>
              <a:buChar char="•"/>
            </a:pPr>
            <a:r>
              <a:rPr kumimoji="0" lang="en-US" sz="2400" b="0" i="0" u="none" strike="noStrike" kern="1200" cap="none" spc="0" normalizeH="0" baseline="0" noProof="0" dirty="0" smtClean="0">
                <a:ln>
                  <a:noFill/>
                </a:ln>
                <a:solidFill>
                  <a:schemeClr val="tx1"/>
                </a:solidFill>
                <a:effectLst/>
                <a:uLnTx/>
                <a:uFillTx/>
              </a:rPr>
              <a:t>On</a:t>
            </a:r>
            <a:r>
              <a:rPr kumimoji="0" lang="en-US" sz="2400" b="0" i="0" u="none" strike="noStrike" kern="1200" cap="none" spc="0" normalizeH="0" noProof="0" dirty="0" smtClean="0">
                <a:ln>
                  <a:noFill/>
                </a:ln>
                <a:solidFill>
                  <a:schemeClr val="tx1"/>
                </a:solidFill>
                <a:effectLst/>
                <a:uLnTx/>
                <a:uFillTx/>
              </a:rPr>
              <a:t> the street</a:t>
            </a:r>
          </a:p>
          <a:p>
            <a:pPr marL="731520" lvl="1" indent="-274320">
              <a:spcBef>
                <a:spcPts val="700"/>
              </a:spcBef>
              <a:buClr>
                <a:schemeClr val="accent1"/>
              </a:buClr>
              <a:buSzPct val="125000"/>
              <a:buFont typeface="Arial" pitchFamily="34" charset="0"/>
              <a:buChar char="•"/>
            </a:pPr>
            <a:r>
              <a:rPr lang="en-US" sz="2400" i="1" baseline="0" dirty="0" smtClean="0"/>
              <a:t>Anywhere</a:t>
            </a:r>
            <a:r>
              <a:rPr kumimoji="0" lang="en-US" sz="2400" b="0" i="0" u="none" strike="noStrike" kern="1200" cap="none" spc="0" normalizeH="0" baseline="0" noProof="0" dirty="0" smtClean="0">
                <a:ln>
                  <a:noFill/>
                </a:ln>
                <a:solidFill>
                  <a:schemeClr val="tx1"/>
                </a:solidFill>
                <a:effectLst/>
                <a:uLnTx/>
                <a:uFillTx/>
              </a:rPr>
              <a:t/>
            </a:r>
            <a:br>
              <a:rPr kumimoji="0" lang="en-US" sz="2400" b="0" i="0" u="none" strike="noStrike" kern="1200" cap="none" spc="0" normalizeH="0" baseline="0" noProof="0" dirty="0" smtClean="0">
                <a:ln>
                  <a:noFill/>
                </a:ln>
                <a:solidFill>
                  <a:schemeClr val="tx1"/>
                </a:solidFill>
                <a:effectLst/>
                <a:uLnTx/>
                <a:uFillTx/>
              </a:rPr>
            </a:br>
            <a:endParaRPr kumimoji="0" lang="en-US" sz="2400" b="0" i="0" u="none" strike="noStrike" kern="1200" cap="none" spc="0" normalizeH="0" baseline="0" noProof="0" dirty="0" smtClean="0">
              <a:ln>
                <a:noFill/>
              </a:ln>
              <a:solidFill>
                <a:schemeClr val="tx1"/>
              </a:solidFill>
              <a:effectLst/>
              <a:uLnTx/>
              <a:uFillTx/>
            </a:endParaRPr>
          </a:p>
          <a:p>
            <a:pPr marL="640080" marR="0" lvl="1" indent="-274320" algn="l" defTabSz="914400" rtl="0" eaLnBrk="1" fontAlgn="auto" latinLnBrk="0" hangingPunct="1">
              <a:lnSpc>
                <a:spcPct val="100000"/>
              </a:lnSpc>
              <a:spcBef>
                <a:spcPts val="600"/>
              </a:spcBef>
              <a:spcAft>
                <a:spcPts val="0"/>
              </a:spcAft>
              <a:buClr>
                <a:schemeClr val="accent1"/>
              </a:buClr>
              <a:buSzPct val="85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700"/>
              </a:spcBef>
              <a:spcAft>
                <a:spcPts val="0"/>
              </a:spcAft>
              <a:buClr>
                <a:schemeClr val="accent1"/>
              </a:buClr>
              <a:buSzPct val="85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5029200" y="1912826"/>
            <a:ext cx="3581400" cy="3505200"/>
          </a:xfrm>
          <a:prstGeom prst="rect">
            <a:avLst/>
          </a:prstGeom>
        </p:spPr>
        <p:txBody>
          <a:bodyPr vert="horz" numCol="1">
            <a:normAutofit/>
          </a:bodyPr>
          <a:lstStyle/>
          <a:p>
            <a:pPr marL="731520" lvl="1" indent="-274320">
              <a:spcBef>
                <a:spcPts val="700"/>
              </a:spcBef>
              <a:buClr>
                <a:schemeClr val="accent1"/>
              </a:buClr>
              <a:buSzPct val="125000"/>
              <a:buFont typeface="Arial" pitchFamily="34" charset="0"/>
              <a:buChar char="•"/>
            </a:pPr>
            <a:r>
              <a:rPr kumimoji="0" lang="en-US" sz="2400" b="0" i="0" u="none" strike="noStrike" kern="1200" cap="none" spc="0" normalizeH="0" baseline="0" noProof="0" dirty="0" smtClean="0">
                <a:ln>
                  <a:noFill/>
                </a:ln>
                <a:solidFill>
                  <a:schemeClr val="tx1"/>
                </a:solidFill>
                <a:effectLst/>
                <a:uLnTx/>
                <a:uFillTx/>
              </a:rPr>
              <a:t>Conferences</a:t>
            </a:r>
          </a:p>
          <a:p>
            <a:pPr marL="731520" lvl="1" indent="-274320">
              <a:spcBef>
                <a:spcPts val="700"/>
              </a:spcBef>
              <a:buClr>
                <a:schemeClr val="accent1"/>
              </a:buClr>
              <a:buSzPct val="125000"/>
              <a:buFont typeface="Arial" pitchFamily="34" charset="0"/>
              <a:buChar char="•"/>
            </a:pPr>
            <a:r>
              <a:rPr lang="en-US" sz="2400" dirty="0" smtClean="0"/>
              <a:t>Informational Interviews</a:t>
            </a:r>
          </a:p>
          <a:p>
            <a:pPr marL="731520" lvl="1" indent="-274320">
              <a:spcBef>
                <a:spcPts val="700"/>
              </a:spcBef>
              <a:buClr>
                <a:schemeClr val="accent1"/>
              </a:buClr>
              <a:buSzPct val="125000"/>
              <a:buFont typeface="Arial" pitchFamily="34" charset="0"/>
              <a:buChar char="•"/>
            </a:pPr>
            <a:r>
              <a:rPr kumimoji="0" lang="en-US" sz="2400" b="0" i="0" u="none" strike="noStrike" kern="1200" cap="none" spc="0" normalizeH="0" baseline="0" noProof="0" dirty="0" smtClean="0">
                <a:ln>
                  <a:noFill/>
                </a:ln>
                <a:solidFill>
                  <a:schemeClr val="tx1"/>
                </a:solidFill>
                <a:effectLst/>
                <a:uLnTx/>
                <a:uFillTx/>
              </a:rPr>
              <a:t>Networking lunches</a:t>
            </a:r>
            <a:endParaRPr kumimoji="0" lang="en-US" sz="2400" b="0" i="0" u="none" strike="noStrike" kern="1200" cap="none" spc="0" normalizeH="0" noProof="0" dirty="0" smtClean="0">
              <a:ln>
                <a:noFill/>
              </a:ln>
              <a:solidFill>
                <a:schemeClr val="tx1"/>
              </a:solidFill>
              <a:effectLst/>
              <a:uLnTx/>
              <a:uFillTx/>
            </a:endParaRPr>
          </a:p>
          <a:p>
            <a:pPr marL="731520" lvl="1" indent="-274320">
              <a:spcBef>
                <a:spcPts val="700"/>
              </a:spcBef>
              <a:buClr>
                <a:schemeClr val="accent1"/>
              </a:buClr>
              <a:buSzPct val="125000"/>
              <a:buFont typeface="Arial" pitchFamily="34" charset="0"/>
              <a:buChar char="•"/>
            </a:pPr>
            <a:r>
              <a:rPr lang="en-US" sz="2400" baseline="0" dirty="0" smtClean="0"/>
              <a:t>Career fairs</a:t>
            </a:r>
            <a:r>
              <a:rPr kumimoji="0" lang="en-US" sz="2400" b="0" i="0" u="none" strike="noStrike" kern="1200" cap="none" spc="0" normalizeH="0" baseline="0" noProof="0" dirty="0" smtClean="0">
                <a:ln>
                  <a:noFill/>
                </a:ln>
                <a:solidFill>
                  <a:schemeClr val="tx1"/>
                </a:solidFill>
                <a:effectLst/>
                <a:uLnTx/>
                <a:uFillTx/>
              </a:rPr>
              <a:t/>
            </a:r>
            <a:br>
              <a:rPr kumimoji="0" lang="en-US" sz="2400" b="0" i="0" u="none" strike="noStrike" kern="1200" cap="none" spc="0" normalizeH="0" baseline="0" noProof="0" dirty="0" smtClean="0">
                <a:ln>
                  <a:noFill/>
                </a:ln>
                <a:solidFill>
                  <a:schemeClr val="tx1"/>
                </a:solidFill>
                <a:effectLst/>
                <a:uLnTx/>
                <a:uFillTx/>
              </a:rPr>
            </a:br>
            <a:endParaRPr kumimoji="0" lang="en-US" sz="2400" b="0" i="0" u="none" strike="noStrike" kern="1200" cap="none" spc="0" normalizeH="0" baseline="0" noProof="0" dirty="0" smtClean="0">
              <a:ln>
                <a:noFill/>
              </a:ln>
              <a:solidFill>
                <a:schemeClr val="tx1"/>
              </a:solidFill>
              <a:effectLst/>
              <a:uLnTx/>
              <a:uFillTx/>
            </a:endParaRPr>
          </a:p>
          <a:p>
            <a:pPr marL="640080" marR="0" lvl="1" indent="-274320" algn="l" defTabSz="914400" rtl="0" eaLnBrk="1" fontAlgn="auto" latinLnBrk="0" hangingPunct="1">
              <a:lnSpc>
                <a:spcPct val="100000"/>
              </a:lnSpc>
              <a:spcBef>
                <a:spcPts val="600"/>
              </a:spcBef>
              <a:spcAft>
                <a:spcPts val="0"/>
              </a:spcAft>
              <a:buClr>
                <a:schemeClr val="accent1"/>
              </a:buClr>
              <a:buSzPct val="85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700"/>
              </a:spcBef>
              <a:spcAft>
                <a:spcPts val="0"/>
              </a:spcAft>
              <a:buClr>
                <a:schemeClr val="accent1"/>
              </a:buClr>
              <a:buSzPct val="85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11"/>
          <p:cNvSpPr/>
          <p:nvPr/>
        </p:nvSpPr>
        <p:spPr>
          <a:xfrm>
            <a:off x="5486400" y="2413977"/>
            <a:ext cx="2678685" cy="801824"/>
          </a:xfrm>
          <a:prstGeom prst="rect">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0000"/>
                  <a:lumOff val="80000"/>
                </a:schemeClr>
              </a:solidFill>
            </a:endParaRPr>
          </a:p>
        </p:txBody>
      </p:sp>
      <p:pic>
        <p:nvPicPr>
          <p:cNvPr id="13" name="Picture 12" descr="AGI-Logo-Tagline-Digital-Outlines-WhiteLetters-RGB.eps"/>
          <p:cNvPicPr>
            <a:picLocks noChangeAspect="1"/>
          </p:cNvPicPr>
          <p:nvPr/>
        </p:nvPicPr>
        <p:blipFill>
          <a:blip r:embed="rId2" cstate="print"/>
          <a:stretch>
            <a:fillRect/>
          </a:stretch>
        </p:blipFill>
        <p:spPr>
          <a:xfrm>
            <a:off x="7641492" y="5677226"/>
            <a:ext cx="1365183" cy="457200"/>
          </a:xfrm>
          <a:prstGeom prst="rect">
            <a:avLst/>
          </a:prstGeom>
        </p:spPr>
      </p:pic>
    </p:spTree>
    <p:extLst>
      <p:ext uri="{BB962C8B-B14F-4D97-AF65-F5344CB8AC3E}">
        <p14:creationId xmlns:p14="http://schemas.microsoft.com/office/powerpoint/2010/main" val="3858579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Interviews with Professionals</a:t>
            </a:r>
            <a:endParaRPr lang="en-US" sz="3000" dirty="0">
              <a:effectLst>
                <a:outerShdw blurRad="50800" dist="38100" dir="2700000" algn="tl" rotWithShape="0">
                  <a:srgbClr val="000000">
                    <a:alpha val="43000"/>
                  </a:srgbClr>
                </a:outerShdw>
              </a:effectLst>
              <a:latin typeface="+mn-lt"/>
            </a:endParaRPr>
          </a:p>
        </p:txBody>
      </p:sp>
      <p:sp>
        <p:nvSpPr>
          <p:cNvPr id="4" name="Rectangle 3"/>
          <p:cNvSpPr/>
          <p:nvPr/>
        </p:nvSpPr>
        <p:spPr>
          <a:xfrm>
            <a:off x="533400" y="1843680"/>
            <a:ext cx="7696200" cy="3393237"/>
          </a:xfrm>
          <a:prstGeom prst="rect">
            <a:avLst/>
          </a:prstGeom>
        </p:spPr>
        <p:txBody>
          <a:bodyPr wrap="square">
            <a:spAutoFit/>
          </a:bodyPr>
          <a:lstStyle/>
          <a:p>
            <a:pPr>
              <a:lnSpc>
                <a:spcPct val="150000"/>
              </a:lnSpc>
            </a:pPr>
            <a:r>
              <a:rPr lang="en-US" dirty="0" smtClean="0">
                <a:solidFill>
                  <a:schemeClr val="bg1"/>
                </a:solidFill>
              </a:rPr>
              <a:t>		</a:t>
            </a:r>
            <a:r>
              <a:rPr lang="en-US" dirty="0" smtClean="0"/>
              <a:t>“It’s great to identify what [your] dream job would be, and 		it’s great to pursue it, but don’t pursue it too doggedly so </a:t>
            </a:r>
          </a:p>
          <a:p>
            <a:pPr>
              <a:lnSpc>
                <a:spcPct val="150000"/>
              </a:lnSpc>
            </a:pPr>
            <a:r>
              <a:rPr lang="en-US" dirty="0" smtClean="0"/>
              <a:t>		that you don’t see other opportunities out there … The </a:t>
            </a:r>
          </a:p>
          <a:p>
            <a:pPr>
              <a:lnSpc>
                <a:spcPct val="150000"/>
              </a:lnSpc>
            </a:pPr>
            <a:r>
              <a:rPr lang="en-US" dirty="0" smtClean="0"/>
              <a:t>		one thing that everyone should take away from every job they’ve ever had is that you learn something in anything you do: you should be developing some skill set that comes out of that. And you build on that. I learned much of my people management skills from being a bartender!” </a:t>
            </a:r>
            <a:endParaRPr lang="en-US" dirty="0"/>
          </a:p>
        </p:txBody>
      </p:sp>
      <p:pic>
        <p:nvPicPr>
          <p:cNvPr id="40963" name="Picture 3"/>
          <p:cNvPicPr>
            <a:picLocks noChangeAspect="1" noChangeArrowheads="1"/>
          </p:cNvPicPr>
          <p:nvPr/>
        </p:nvPicPr>
        <p:blipFill>
          <a:blip r:embed="rId3" cstate="print"/>
          <a:srcRect/>
          <a:stretch>
            <a:fillRect/>
          </a:stretch>
        </p:blipFill>
        <p:spPr bwMode="auto">
          <a:xfrm>
            <a:off x="685800" y="1412049"/>
            <a:ext cx="1537970" cy="2133600"/>
          </a:xfrm>
          <a:prstGeom prst="rect">
            <a:avLst/>
          </a:prstGeom>
          <a:noFill/>
          <a:ln w="12700">
            <a:solidFill>
              <a:schemeClr val="bg1"/>
            </a:solidFill>
            <a:miter lim="800000"/>
            <a:headEnd/>
            <a:tailEnd/>
          </a:ln>
        </p:spPr>
      </p:pic>
      <p:sp>
        <p:nvSpPr>
          <p:cNvPr id="7" name="Rectangle 6"/>
          <p:cNvSpPr/>
          <p:nvPr/>
        </p:nvSpPr>
        <p:spPr>
          <a:xfrm>
            <a:off x="952158" y="5257800"/>
            <a:ext cx="7658442" cy="923330"/>
          </a:xfrm>
          <a:prstGeom prst="rect">
            <a:avLst/>
          </a:prstGeom>
        </p:spPr>
        <p:txBody>
          <a:bodyPr wrap="none">
            <a:spAutoFit/>
          </a:bodyPr>
          <a:lstStyle/>
          <a:p>
            <a:pPr algn="r">
              <a:lnSpc>
                <a:spcPct val="150000"/>
              </a:lnSpc>
              <a:buFontTx/>
              <a:buChar char="-"/>
            </a:pPr>
            <a:r>
              <a:rPr lang="en-US" b="1" dirty="0" smtClean="0">
                <a:solidFill>
                  <a:schemeClr val="tx1">
                    <a:lumMod val="85000"/>
                  </a:schemeClr>
                </a:solidFill>
              </a:rPr>
              <a:t>Vicki McConnell</a:t>
            </a:r>
            <a:r>
              <a:rPr lang="en-US" dirty="0" smtClean="0">
                <a:solidFill>
                  <a:schemeClr val="tx1">
                    <a:lumMod val="85000"/>
                  </a:schemeClr>
                </a:solidFill>
              </a:rPr>
              <a:t>, Oregon Department of Geology and Mineral Industries</a:t>
            </a:r>
          </a:p>
          <a:p>
            <a:pPr algn="r">
              <a:lnSpc>
                <a:spcPct val="150000"/>
              </a:lnSpc>
            </a:pPr>
            <a:r>
              <a:rPr lang="en-US" dirty="0" smtClean="0">
                <a:solidFill>
                  <a:schemeClr val="tx1">
                    <a:lumMod val="85000"/>
                  </a:schemeClr>
                </a:solidFill>
              </a:rPr>
              <a:t>Now incoming Executive Director at the Geological Society of America</a:t>
            </a:r>
          </a:p>
        </p:txBody>
      </p:sp>
      <p:pic>
        <p:nvPicPr>
          <p:cNvPr id="9" name="Picture 8" descr="AGI-Logo-Tagline-Digital-Outlines-WhiteLetters-RGB.eps"/>
          <p:cNvPicPr>
            <a:picLocks noChangeAspect="1"/>
          </p:cNvPicPr>
          <p:nvPr/>
        </p:nvPicPr>
        <p:blipFill>
          <a:blip r:embed="rId4" cstate="print"/>
          <a:stretch>
            <a:fillRect/>
          </a:stretch>
        </p:blipFill>
        <p:spPr>
          <a:xfrm>
            <a:off x="7321617" y="1244769"/>
            <a:ext cx="1365183" cy="457200"/>
          </a:xfrm>
          <a:prstGeom prst="rect">
            <a:avLst/>
          </a:prstGeom>
        </p:spPr>
      </p:pic>
    </p:spTree>
    <p:extLst>
      <p:ext uri="{BB962C8B-B14F-4D97-AF65-F5344CB8AC3E}">
        <p14:creationId xmlns:p14="http://schemas.microsoft.com/office/powerpoint/2010/main" val="8479745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Interviews with Professionals</a:t>
            </a:r>
            <a:endParaRPr lang="en-US" sz="3000" dirty="0">
              <a:effectLst>
                <a:outerShdw blurRad="50800" dist="38100" dir="2700000" algn="tl" rotWithShape="0">
                  <a:srgbClr val="000000">
                    <a:alpha val="43000"/>
                  </a:srgbClr>
                </a:outerShdw>
              </a:effectLst>
              <a:latin typeface="+mn-lt"/>
            </a:endParaRPr>
          </a:p>
        </p:txBody>
      </p:sp>
      <p:sp>
        <p:nvSpPr>
          <p:cNvPr id="6" name="Rectangle 5"/>
          <p:cNvSpPr/>
          <p:nvPr/>
        </p:nvSpPr>
        <p:spPr>
          <a:xfrm>
            <a:off x="5010028" y="5660775"/>
            <a:ext cx="3315105" cy="484748"/>
          </a:xfrm>
          <a:prstGeom prst="rect">
            <a:avLst/>
          </a:prstGeom>
        </p:spPr>
        <p:txBody>
          <a:bodyPr wrap="none">
            <a:spAutoFit/>
          </a:bodyPr>
          <a:lstStyle/>
          <a:p>
            <a:pPr algn="r">
              <a:lnSpc>
                <a:spcPct val="150000"/>
              </a:lnSpc>
            </a:pPr>
            <a:r>
              <a:rPr lang="en-US" dirty="0" smtClean="0">
                <a:solidFill>
                  <a:schemeClr val="tx1">
                    <a:lumMod val="85000"/>
                  </a:schemeClr>
                </a:solidFill>
              </a:rPr>
              <a:t>- </a:t>
            </a:r>
            <a:r>
              <a:rPr lang="en-US" b="1" dirty="0" smtClean="0">
                <a:solidFill>
                  <a:schemeClr val="tx1">
                    <a:lumMod val="85000"/>
                  </a:schemeClr>
                </a:solidFill>
              </a:rPr>
              <a:t>Juan Herrera</a:t>
            </a:r>
            <a:r>
              <a:rPr lang="en-US" dirty="0" smtClean="0">
                <a:solidFill>
                  <a:schemeClr val="tx1">
                    <a:lumMod val="85000"/>
                  </a:schemeClr>
                </a:solidFill>
              </a:rPr>
              <a:t>, Schlumberger</a:t>
            </a:r>
          </a:p>
        </p:txBody>
      </p:sp>
      <p:sp>
        <p:nvSpPr>
          <p:cNvPr id="8" name="Rectangle 7"/>
          <p:cNvSpPr/>
          <p:nvPr/>
        </p:nvSpPr>
        <p:spPr>
          <a:xfrm>
            <a:off x="405423" y="1447800"/>
            <a:ext cx="8305800" cy="2169825"/>
          </a:xfrm>
          <a:prstGeom prst="rect">
            <a:avLst/>
          </a:prstGeom>
        </p:spPr>
        <p:txBody>
          <a:bodyPr wrap="square">
            <a:spAutoFit/>
          </a:bodyPr>
          <a:lstStyle/>
          <a:p>
            <a:pPr>
              <a:lnSpc>
                <a:spcPct val="150000"/>
              </a:lnSpc>
            </a:pPr>
            <a:r>
              <a:rPr lang="en-US" dirty="0" smtClean="0"/>
              <a:t>“At the end of the day, the most important [elements to being extended a job offer are] a combination of your technical skills plus your people skills. </a:t>
            </a:r>
            <a:r>
              <a:rPr lang="en-US" dirty="0" smtClean="0">
                <a:solidFill>
                  <a:srgbClr val="FFFFFF"/>
                </a:solidFill>
              </a:rPr>
              <a:t>Clicking with a recruiter is the most important step to go forward in the interviewing process ... A recruiter friend of mine told me, ‘I know with[in] only the first 2 minutes of meeting a candidate if I will call him/her for a second interview.’”</a:t>
            </a:r>
            <a:endParaRPr lang="en-US" dirty="0">
              <a:solidFill>
                <a:srgbClr val="FFFFFF"/>
              </a:solidFill>
            </a:endParaRPr>
          </a:p>
        </p:txBody>
      </p:sp>
      <p:pic>
        <p:nvPicPr>
          <p:cNvPr id="26626" name="Picture 2" descr="http://m.c.lnkd.licdn.com/media/p/3/005/008/098/27e2d1e.jpg"/>
          <p:cNvPicPr>
            <a:picLocks noChangeAspect="1" noChangeArrowheads="1"/>
          </p:cNvPicPr>
          <p:nvPr/>
        </p:nvPicPr>
        <p:blipFill>
          <a:blip r:embed="rId3" cstate="print"/>
          <a:srcRect/>
          <a:stretch>
            <a:fillRect/>
          </a:stretch>
        </p:blipFill>
        <p:spPr bwMode="auto">
          <a:xfrm>
            <a:off x="2034780" y="3690734"/>
            <a:ext cx="2847975" cy="2847976"/>
          </a:xfrm>
          <a:prstGeom prst="rect">
            <a:avLst/>
          </a:prstGeom>
          <a:noFill/>
          <a:ln w="12700">
            <a:solidFill>
              <a:schemeClr val="bg1"/>
            </a:solidFill>
          </a:ln>
        </p:spPr>
      </p:pic>
      <p:pic>
        <p:nvPicPr>
          <p:cNvPr id="9" name="Picture 8" descr="AGI-Logo-Tagline-Digital-Outlines-WhiteLetters-RGB.eps"/>
          <p:cNvPicPr>
            <a:picLocks noChangeAspect="1"/>
          </p:cNvPicPr>
          <p:nvPr/>
        </p:nvPicPr>
        <p:blipFill>
          <a:blip r:embed="rId4" cstate="print"/>
          <a:stretch>
            <a:fillRect/>
          </a:stretch>
        </p:blipFill>
        <p:spPr>
          <a:xfrm>
            <a:off x="258988" y="5688323"/>
            <a:ext cx="1365183" cy="457200"/>
          </a:xfrm>
          <a:prstGeom prst="rect">
            <a:avLst/>
          </a:prstGeom>
        </p:spPr>
      </p:pic>
    </p:spTree>
    <p:extLst>
      <p:ext uri="{BB962C8B-B14F-4D97-AF65-F5344CB8AC3E}">
        <p14:creationId xmlns:p14="http://schemas.microsoft.com/office/powerpoint/2010/main" val="49258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Interviews with Professionals</a:t>
            </a:r>
            <a:endParaRPr lang="en-US" sz="3000" dirty="0">
              <a:effectLst>
                <a:outerShdw blurRad="50800" dist="38100" dir="2700000" algn="tl" rotWithShape="0">
                  <a:srgbClr val="000000">
                    <a:alpha val="43000"/>
                  </a:srgbClr>
                </a:outerShdw>
              </a:effectLst>
              <a:latin typeface="+mn-lt"/>
            </a:endParaRPr>
          </a:p>
        </p:txBody>
      </p:sp>
      <p:sp>
        <p:nvSpPr>
          <p:cNvPr id="4" name="TextBox 3"/>
          <p:cNvSpPr txBox="1"/>
          <p:nvPr/>
        </p:nvSpPr>
        <p:spPr>
          <a:xfrm>
            <a:off x="397385" y="1655520"/>
            <a:ext cx="8763000" cy="3393237"/>
          </a:xfrm>
          <a:prstGeom prst="rect">
            <a:avLst/>
          </a:prstGeom>
          <a:noFill/>
        </p:spPr>
        <p:txBody>
          <a:bodyPr wrap="square" rtlCol="0">
            <a:spAutoFit/>
          </a:bodyPr>
          <a:lstStyle/>
          <a:p>
            <a:pPr>
              <a:lnSpc>
                <a:spcPct val="150000"/>
              </a:lnSpc>
            </a:pPr>
            <a:r>
              <a:rPr lang="en-US" dirty="0" smtClean="0">
                <a:solidFill>
                  <a:srgbClr val="FFFFFF"/>
                </a:solidFill>
              </a:rPr>
              <a:t>“COMMUNICATION, communication, communication.</a:t>
            </a:r>
          </a:p>
          <a:p>
            <a:pPr>
              <a:lnSpc>
                <a:spcPct val="150000"/>
              </a:lnSpc>
            </a:pPr>
            <a:r>
              <a:rPr lang="en-US" dirty="0" smtClean="0">
                <a:solidFill>
                  <a:srgbClr val="FFFFFF"/>
                </a:solidFill>
              </a:rPr>
              <a:t> When you’re in undergrad for a technical degree you’re </a:t>
            </a:r>
          </a:p>
          <a:p>
            <a:pPr>
              <a:lnSpc>
                <a:spcPct val="150000"/>
              </a:lnSpc>
            </a:pPr>
            <a:r>
              <a:rPr lang="en-US" dirty="0" smtClean="0">
                <a:solidFill>
                  <a:srgbClr val="FFFFFF"/>
                </a:solidFill>
              </a:rPr>
              <a:t>sitting there and you’re stressing over, ‘how am I going to be</a:t>
            </a:r>
          </a:p>
          <a:p>
            <a:pPr>
              <a:lnSpc>
                <a:spcPct val="150000"/>
              </a:lnSpc>
            </a:pPr>
            <a:r>
              <a:rPr lang="en-US" dirty="0" smtClean="0">
                <a:solidFill>
                  <a:srgbClr val="FFFFFF"/>
                </a:solidFill>
              </a:rPr>
              <a:t> a better forecaster and what computer language do I have to </a:t>
            </a:r>
          </a:p>
          <a:p>
            <a:pPr>
              <a:lnSpc>
                <a:spcPct val="150000"/>
              </a:lnSpc>
            </a:pPr>
            <a:r>
              <a:rPr lang="en-US" dirty="0" smtClean="0">
                <a:solidFill>
                  <a:srgbClr val="FFFFFF"/>
                </a:solidFill>
              </a:rPr>
              <a:t>learn next?’ Honestly, at my job I spend most of the day communicating with customers. And it was nerve-wracking at first, </a:t>
            </a:r>
            <a:r>
              <a:rPr lang="en-US" dirty="0" smtClean="0">
                <a:solidFill>
                  <a:schemeClr val="tx1">
                    <a:lumMod val="85000"/>
                  </a:schemeClr>
                </a:solidFill>
              </a:rPr>
              <a:t>learning how to explain technical information to a lay person is really important, and that’s something you don’t learn in undergrad</a:t>
            </a:r>
            <a:r>
              <a:rPr lang="en-US" dirty="0" smtClean="0">
                <a:solidFill>
                  <a:srgbClr val="FFFFFF"/>
                </a:solidFill>
              </a:rPr>
              <a:t>.” </a:t>
            </a:r>
          </a:p>
        </p:txBody>
      </p:sp>
      <p:pic>
        <p:nvPicPr>
          <p:cNvPr id="14338" name="Picture 2" descr="http://m4.licdn.com/media/p/2/000/02f/23f/21d289a.jpg"/>
          <p:cNvPicPr>
            <a:picLocks noChangeAspect="1" noChangeArrowheads="1"/>
          </p:cNvPicPr>
          <p:nvPr/>
        </p:nvPicPr>
        <p:blipFill>
          <a:blip r:embed="rId3" cstate="print"/>
          <a:srcRect/>
          <a:stretch>
            <a:fillRect/>
          </a:stretch>
        </p:blipFill>
        <p:spPr bwMode="auto">
          <a:xfrm>
            <a:off x="7086600" y="1344525"/>
            <a:ext cx="1905000" cy="1905000"/>
          </a:xfrm>
          <a:prstGeom prst="rect">
            <a:avLst/>
          </a:prstGeom>
          <a:noFill/>
          <a:ln w="12700">
            <a:solidFill>
              <a:schemeClr val="bg1"/>
            </a:solidFill>
          </a:ln>
        </p:spPr>
      </p:pic>
      <p:sp>
        <p:nvSpPr>
          <p:cNvPr id="6" name="Rectangle 5"/>
          <p:cNvSpPr/>
          <p:nvPr/>
        </p:nvSpPr>
        <p:spPr>
          <a:xfrm>
            <a:off x="3825953" y="5486400"/>
            <a:ext cx="4499180" cy="507831"/>
          </a:xfrm>
          <a:prstGeom prst="rect">
            <a:avLst/>
          </a:prstGeom>
        </p:spPr>
        <p:txBody>
          <a:bodyPr wrap="none">
            <a:spAutoFit/>
          </a:bodyPr>
          <a:lstStyle/>
          <a:p>
            <a:pPr algn="r">
              <a:lnSpc>
                <a:spcPct val="150000"/>
              </a:lnSpc>
            </a:pPr>
            <a:r>
              <a:rPr lang="en-US" dirty="0" smtClean="0">
                <a:solidFill>
                  <a:schemeClr val="tx1">
                    <a:lumMod val="85000"/>
                  </a:schemeClr>
                </a:solidFill>
              </a:rPr>
              <a:t>- </a:t>
            </a:r>
            <a:r>
              <a:rPr lang="en-US" b="1" dirty="0" smtClean="0">
                <a:solidFill>
                  <a:schemeClr val="tx1">
                    <a:lumMod val="85000"/>
                  </a:schemeClr>
                </a:solidFill>
              </a:rPr>
              <a:t>Carrie Suffern</a:t>
            </a:r>
            <a:r>
              <a:rPr lang="en-US" dirty="0" smtClean="0">
                <a:solidFill>
                  <a:schemeClr val="tx1">
                    <a:lumMod val="85000"/>
                  </a:schemeClr>
                </a:solidFill>
              </a:rPr>
              <a:t>, National Weather Service</a:t>
            </a:r>
          </a:p>
        </p:txBody>
      </p:sp>
      <p:pic>
        <p:nvPicPr>
          <p:cNvPr id="8" name="Picture 7" descr="AGI-Logo-Tagline-Digital-Outlines-WhiteLetters-RGB.eps"/>
          <p:cNvPicPr>
            <a:picLocks noChangeAspect="1"/>
          </p:cNvPicPr>
          <p:nvPr/>
        </p:nvPicPr>
        <p:blipFill>
          <a:blip r:embed="rId4" cstate="print"/>
          <a:stretch>
            <a:fillRect/>
          </a:stretch>
        </p:blipFill>
        <p:spPr>
          <a:xfrm>
            <a:off x="258988" y="5688323"/>
            <a:ext cx="1365183" cy="457200"/>
          </a:xfrm>
          <a:prstGeom prst="rect">
            <a:avLst/>
          </a:prstGeom>
        </p:spPr>
      </p:pic>
    </p:spTree>
    <p:extLst>
      <p:ext uri="{BB962C8B-B14F-4D97-AF65-F5344CB8AC3E}">
        <p14:creationId xmlns:p14="http://schemas.microsoft.com/office/powerpoint/2010/main" val="27367639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Interviews with Professionals</a:t>
            </a:r>
            <a:endParaRPr lang="en-US" sz="3000" dirty="0">
              <a:effectLst>
                <a:outerShdw blurRad="50800" dist="38100" dir="2700000" algn="tl" rotWithShape="0">
                  <a:srgbClr val="000000">
                    <a:alpha val="43000"/>
                  </a:srgbClr>
                </a:outerShdw>
              </a:effectLst>
              <a:latin typeface="+mn-lt"/>
            </a:endParaRPr>
          </a:p>
        </p:txBody>
      </p:sp>
      <p:sp>
        <p:nvSpPr>
          <p:cNvPr id="4" name="Rectangle 3"/>
          <p:cNvSpPr/>
          <p:nvPr/>
        </p:nvSpPr>
        <p:spPr>
          <a:xfrm>
            <a:off x="323235" y="1027964"/>
            <a:ext cx="8363565" cy="5272213"/>
          </a:xfrm>
          <a:prstGeom prst="rect">
            <a:avLst/>
          </a:prstGeom>
        </p:spPr>
        <p:txBody>
          <a:bodyPr wrap="square">
            <a:spAutoFit/>
          </a:bodyPr>
          <a:lstStyle/>
          <a:p>
            <a:pPr>
              <a:lnSpc>
                <a:spcPct val="170000"/>
              </a:lnSpc>
            </a:pPr>
            <a:r>
              <a:rPr lang="en-US" dirty="0" smtClean="0">
                <a:solidFill>
                  <a:schemeClr val="bg1"/>
                </a:solidFill>
              </a:rPr>
              <a:t>		</a:t>
            </a:r>
            <a:r>
              <a:rPr lang="en-US" dirty="0" smtClean="0">
                <a:solidFill>
                  <a:srgbClr val="FFFFFF"/>
                </a:solidFill>
              </a:rPr>
              <a:t>“If students want to get into the environmental or 			consulting field, I would recommend that they…   Find </a:t>
            </a:r>
          </a:p>
          <a:p>
            <a:pPr>
              <a:lnSpc>
                <a:spcPct val="170000"/>
              </a:lnSpc>
            </a:pPr>
            <a:r>
              <a:rPr lang="en-US" dirty="0" smtClean="0">
                <a:solidFill>
                  <a:srgbClr val="FFFFFF"/>
                </a:solidFill>
              </a:rPr>
              <a:t>		engineering and consulting firms in their area.   And not 		necessarily look for somebody that is advertising, but </a:t>
            </a:r>
          </a:p>
          <a:p>
            <a:pPr>
              <a:lnSpc>
                <a:spcPct val="170000"/>
              </a:lnSpc>
            </a:pPr>
            <a:r>
              <a:rPr lang="en-US" dirty="0" smtClean="0">
                <a:solidFill>
                  <a:srgbClr val="FFFFFF"/>
                </a:solidFill>
              </a:rPr>
              <a:t>		just find a contact with each company, send a cover letter and a resume, and then follow up with an email and a phone call.   A lot of opportunities don’t get advertised. If your resume crosses a desk, and somebody’s looking to fill a position, you can get a job without having to wait for something to be advertised … That’s the networking thing: Get your qualifications out to as many people as you can [and] talk to as many people as you can.”</a:t>
            </a:r>
            <a:endParaRPr lang="en-US" dirty="0">
              <a:solidFill>
                <a:srgbClr val="FFFFFF"/>
              </a:solidFill>
            </a:endParaRPr>
          </a:p>
        </p:txBody>
      </p:sp>
      <p:pic>
        <p:nvPicPr>
          <p:cNvPr id="2050" name="Picture 2" descr="http://blogs.roanoke.com/theburgs/files/2011/11/burgs_lawless1118BLOG.jpg"/>
          <p:cNvPicPr>
            <a:picLocks noChangeAspect="1" noChangeArrowheads="1"/>
          </p:cNvPicPr>
          <p:nvPr/>
        </p:nvPicPr>
        <p:blipFill>
          <a:blip r:embed="rId3" cstate="print"/>
          <a:srcRect/>
          <a:stretch>
            <a:fillRect/>
          </a:stretch>
        </p:blipFill>
        <p:spPr bwMode="auto">
          <a:xfrm>
            <a:off x="440918" y="1342761"/>
            <a:ext cx="1551214" cy="2171701"/>
          </a:xfrm>
          <a:prstGeom prst="rect">
            <a:avLst/>
          </a:prstGeom>
          <a:noFill/>
          <a:ln w="12700">
            <a:solidFill>
              <a:schemeClr val="bg1"/>
            </a:solidFill>
          </a:ln>
        </p:spPr>
      </p:pic>
      <p:sp>
        <p:nvSpPr>
          <p:cNvPr id="6" name="Rectangle 5"/>
          <p:cNvSpPr/>
          <p:nvPr/>
        </p:nvSpPr>
        <p:spPr>
          <a:xfrm>
            <a:off x="3531170" y="5685950"/>
            <a:ext cx="4240392" cy="507831"/>
          </a:xfrm>
          <a:prstGeom prst="rect">
            <a:avLst/>
          </a:prstGeom>
        </p:spPr>
        <p:txBody>
          <a:bodyPr wrap="none">
            <a:spAutoFit/>
          </a:bodyPr>
          <a:lstStyle/>
          <a:p>
            <a:pPr algn="r">
              <a:lnSpc>
                <a:spcPct val="150000"/>
              </a:lnSpc>
            </a:pPr>
            <a:r>
              <a:rPr lang="en-US" dirty="0" smtClean="0">
                <a:solidFill>
                  <a:schemeClr val="tx1">
                    <a:lumMod val="85000"/>
                  </a:schemeClr>
                </a:solidFill>
              </a:rPr>
              <a:t>- </a:t>
            </a:r>
            <a:r>
              <a:rPr lang="en-US" b="1" dirty="0" smtClean="0">
                <a:solidFill>
                  <a:schemeClr val="tx1">
                    <a:lumMod val="85000"/>
                  </a:schemeClr>
                </a:solidFill>
              </a:rPr>
              <a:t>Mike Lawless</a:t>
            </a:r>
            <a:r>
              <a:rPr lang="en-US" dirty="0" smtClean="0">
                <a:solidFill>
                  <a:schemeClr val="tx1">
                    <a:lumMod val="85000"/>
                  </a:schemeClr>
                </a:solidFill>
              </a:rPr>
              <a:t>, Draper Aden Associates</a:t>
            </a:r>
          </a:p>
        </p:txBody>
      </p:sp>
      <p:pic>
        <p:nvPicPr>
          <p:cNvPr id="7" name="Picture 6" descr="AGI-Logo-Tagline-Digital-Outlines-WhiteLetters-RGB.eps"/>
          <p:cNvPicPr>
            <a:picLocks noChangeAspect="1"/>
          </p:cNvPicPr>
          <p:nvPr/>
        </p:nvPicPr>
        <p:blipFill>
          <a:blip r:embed="rId4" cstate="print"/>
          <a:stretch>
            <a:fillRect/>
          </a:stretch>
        </p:blipFill>
        <p:spPr>
          <a:xfrm>
            <a:off x="7321617" y="1244769"/>
            <a:ext cx="1365183" cy="457200"/>
          </a:xfrm>
          <a:prstGeom prst="rect">
            <a:avLst/>
          </a:prstGeom>
        </p:spPr>
      </p:pic>
    </p:spTree>
    <p:extLst>
      <p:ext uri="{BB962C8B-B14F-4D97-AF65-F5344CB8AC3E}">
        <p14:creationId xmlns:p14="http://schemas.microsoft.com/office/powerpoint/2010/main" val="60040137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What If I Graduate Soon?</a:t>
            </a:r>
            <a:endParaRPr lang="en-US" sz="3000" dirty="0">
              <a:effectLst>
                <a:outerShdw blurRad="50800" dist="38100" dir="2700000" algn="tl" rotWithShape="0">
                  <a:srgbClr val="000000">
                    <a:alpha val="43000"/>
                  </a:srgbClr>
                </a:outerShdw>
              </a:effectLst>
              <a:latin typeface="+mn-lt"/>
            </a:endParaRPr>
          </a:p>
        </p:txBody>
      </p:sp>
      <p:sp>
        <p:nvSpPr>
          <p:cNvPr id="5" name="Rectangle 3"/>
          <p:cNvSpPr txBox="1">
            <a:spLocks noChangeArrowheads="1"/>
          </p:cNvSpPr>
          <p:nvPr/>
        </p:nvSpPr>
        <p:spPr>
          <a:xfrm>
            <a:off x="307239" y="1275168"/>
            <a:ext cx="8645891" cy="4505124"/>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8000" b="1" i="1" dirty="0" smtClean="0">
                <a:solidFill>
                  <a:srgbClr val="FFFF00"/>
                </a:solidFill>
              </a:rPr>
              <a:t>Consider volunteering </a:t>
            </a:r>
          </a:p>
          <a:p>
            <a:pPr marL="0" indent="0">
              <a:buNone/>
            </a:pPr>
            <a:r>
              <a:rPr lang="en-US" altLang="en-US" sz="8000" b="1" i="1" dirty="0">
                <a:solidFill>
                  <a:srgbClr val="FFFF00"/>
                </a:solidFill>
              </a:rPr>
              <a:t>	</a:t>
            </a:r>
            <a:r>
              <a:rPr lang="en-US" altLang="en-US" sz="8000" b="1" i="1" dirty="0" smtClean="0">
                <a:solidFill>
                  <a:srgbClr val="FFFF00"/>
                </a:solidFill>
              </a:rPr>
              <a:t>	on committees!</a:t>
            </a:r>
            <a:endParaRPr lang="en-US" altLang="en-US" sz="8800" b="1" dirty="0"/>
          </a:p>
          <a:p>
            <a:pPr marL="0" indent="0">
              <a:lnSpc>
                <a:spcPct val="120000"/>
              </a:lnSpc>
              <a:spcBef>
                <a:spcPts val="0"/>
              </a:spcBef>
              <a:buNone/>
            </a:pPr>
            <a:r>
              <a:rPr lang="en-US" altLang="en-US" sz="8000" dirty="0" smtClean="0"/>
              <a:t>Network – Get involved in your local </a:t>
            </a:r>
          </a:p>
          <a:p>
            <a:pPr marL="0" indent="0">
              <a:lnSpc>
                <a:spcPct val="120000"/>
              </a:lnSpc>
              <a:spcBef>
                <a:spcPts val="0"/>
              </a:spcBef>
              <a:buNone/>
            </a:pPr>
            <a:r>
              <a:rPr lang="en-US" altLang="en-US" sz="8000" dirty="0" smtClean="0"/>
              <a:t>Societies (Scholastic, Environmental, </a:t>
            </a:r>
          </a:p>
          <a:p>
            <a:pPr marL="0" indent="0">
              <a:lnSpc>
                <a:spcPct val="120000"/>
              </a:lnSpc>
              <a:spcBef>
                <a:spcPts val="0"/>
              </a:spcBef>
              <a:buNone/>
            </a:pPr>
            <a:r>
              <a:rPr lang="en-US" altLang="en-US" sz="8000" dirty="0" smtClean="0"/>
              <a:t>or Geological).</a:t>
            </a:r>
          </a:p>
          <a:p>
            <a:pPr marL="0" indent="0">
              <a:lnSpc>
                <a:spcPct val="120000"/>
              </a:lnSpc>
              <a:buNone/>
            </a:pPr>
            <a:r>
              <a:rPr lang="en-US" altLang="en-US" sz="5500" dirty="0" smtClean="0"/>
              <a:t>		          </a:t>
            </a:r>
            <a:endParaRPr lang="en-US" altLang="en-US" sz="5500" dirty="0"/>
          </a:p>
          <a:p>
            <a:pPr marL="0" indent="0">
              <a:lnSpc>
                <a:spcPct val="120000"/>
              </a:lnSpc>
              <a:buNone/>
            </a:pPr>
            <a:r>
              <a:rPr lang="en-US" altLang="en-US" sz="5500" i="1" dirty="0" smtClean="0"/>
              <a:t>                                         GCAGS Annual meeting 2014</a:t>
            </a:r>
          </a:p>
          <a:p>
            <a:pPr marL="0" indent="0">
              <a:lnSpc>
                <a:spcPct val="120000"/>
              </a:lnSpc>
              <a:buNone/>
            </a:pPr>
            <a:endParaRPr lang="en-US" altLang="en-US" sz="5500" dirty="0" smtClean="0"/>
          </a:p>
          <a:p>
            <a:pPr marL="0" indent="0">
              <a:lnSpc>
                <a:spcPct val="120000"/>
              </a:lnSpc>
              <a:buNone/>
            </a:pPr>
            <a:r>
              <a:rPr lang="en-US" altLang="en-US" sz="8000" dirty="0" smtClean="0"/>
              <a:t>If you have an interest in working in the Energy Industry – Look for AAPG affiliated societies in your area.  They are some of the best ways to meet more experienced geoscientist and make long lasting connections.  Offer to work on committees and convention teams.</a:t>
            </a:r>
          </a:p>
          <a:p>
            <a:pPr marL="0" indent="0">
              <a:lnSpc>
                <a:spcPct val="120000"/>
              </a:lnSpc>
              <a:buNone/>
            </a:pPr>
            <a:endParaRPr lang="en-US" altLang="en-US" sz="8000" dirty="0"/>
          </a:p>
          <a:p>
            <a:pPr marL="0" indent="0">
              <a:lnSpc>
                <a:spcPct val="120000"/>
              </a:lnSpc>
              <a:buNone/>
            </a:pPr>
            <a:r>
              <a:rPr lang="en-US" altLang="en-US" sz="8000" dirty="0" smtClean="0"/>
              <a:t>While degree and scholastic performance may be most critical for the first opportunities, Typically your second job will be based on reputation and your network of connections.</a:t>
            </a:r>
          </a:p>
          <a:p>
            <a:pPr marL="0" indent="0">
              <a:buNone/>
            </a:pPr>
            <a:endParaRPr lang="en-US" altLang="en-US" sz="2600" b="1" dirty="0" smtClean="0"/>
          </a:p>
          <a:p>
            <a:pPr marL="0" indent="0">
              <a:buNone/>
            </a:pPr>
            <a:endParaRPr lang="en-US" altLang="en-US" sz="2600" b="1" dirty="0" smtClean="0"/>
          </a:p>
          <a:p>
            <a:pPr marL="0" indent="0">
              <a:buNone/>
            </a:pPr>
            <a:endParaRPr lang="en-US" altLang="en-US" dirty="0"/>
          </a:p>
        </p:txBody>
      </p:sp>
      <p:pic>
        <p:nvPicPr>
          <p:cNvPr id="8" name="Picture 7"/>
          <p:cNvPicPr>
            <a:picLocks noChangeAspect="1"/>
          </p:cNvPicPr>
          <p:nvPr/>
        </p:nvPicPr>
        <p:blipFill>
          <a:blip r:embed="rId3"/>
          <a:stretch>
            <a:fillRect/>
          </a:stretch>
        </p:blipFill>
        <p:spPr>
          <a:xfrm>
            <a:off x="4903056" y="1275168"/>
            <a:ext cx="3464292" cy="2099571"/>
          </a:xfrm>
          <a:prstGeom prst="rect">
            <a:avLst/>
          </a:prstGeom>
        </p:spPr>
      </p:pic>
    </p:spTree>
    <p:extLst>
      <p:ext uri="{BB962C8B-B14F-4D97-AF65-F5344CB8AC3E}">
        <p14:creationId xmlns:p14="http://schemas.microsoft.com/office/powerpoint/2010/main" val="214130507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Local Society Networking Events</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335090" y="1596570"/>
            <a:ext cx="8229600" cy="4525963"/>
          </a:xfrm>
        </p:spPr>
        <p:txBody>
          <a:bodyPr>
            <a:normAutofit/>
          </a:bodyPr>
          <a:lstStyle/>
          <a:p>
            <a:pPr>
              <a:buNone/>
            </a:pPr>
            <a:r>
              <a:rPr lang="en-US" sz="2400" dirty="0" smtClean="0">
                <a:hlinkClick r:id="rId2"/>
              </a:rPr>
              <a:t>http://www.aapg.org/about/aapg/leadership/sections</a:t>
            </a:r>
            <a:endParaRPr lang="en-US" sz="2400" dirty="0" smtClean="0"/>
          </a:p>
          <a:p>
            <a:pPr>
              <a:buNone/>
            </a:pPr>
            <a:r>
              <a:rPr lang="en-US" sz="1900" b="1" dirty="0" smtClean="0"/>
              <a:t>Refer to this website for a list of all Sections</a:t>
            </a:r>
          </a:p>
          <a:p>
            <a:pPr>
              <a:buNone/>
            </a:pPr>
            <a:endParaRPr lang="en-US" sz="2400" dirty="0"/>
          </a:p>
          <a:p>
            <a:pPr>
              <a:buNone/>
            </a:pPr>
            <a:r>
              <a:rPr lang="en-US" sz="2400" dirty="0" smtClean="0">
                <a:hlinkClick r:id="rId3"/>
              </a:rPr>
              <a:t>http://www.aapg.org/about/aapg/leadership/regions</a:t>
            </a:r>
            <a:endParaRPr lang="en-US" sz="2400" dirty="0" smtClean="0"/>
          </a:p>
          <a:p>
            <a:pPr>
              <a:buNone/>
            </a:pPr>
            <a:r>
              <a:rPr lang="en-US" sz="1900" b="1" dirty="0" smtClean="0"/>
              <a:t>Refer to this website for a list of all Regions</a:t>
            </a:r>
          </a:p>
          <a:p>
            <a:pPr>
              <a:buNone/>
            </a:pPr>
            <a:endParaRPr lang="en-US" sz="2400" dirty="0">
              <a:solidFill>
                <a:srgbClr val="FFFF00"/>
              </a:solidFill>
            </a:endParaRPr>
          </a:p>
          <a:p>
            <a:pPr>
              <a:buNone/>
            </a:pPr>
            <a:r>
              <a:rPr lang="en-US" sz="2400" dirty="0">
                <a:solidFill>
                  <a:srgbClr val="FFFF00"/>
                </a:solidFill>
              </a:rPr>
              <a:t>Many jobs (possibly 90%) are not </a:t>
            </a:r>
            <a:endParaRPr lang="en-US" sz="2400" dirty="0" smtClean="0">
              <a:solidFill>
                <a:srgbClr val="FFFF00"/>
              </a:solidFill>
            </a:endParaRPr>
          </a:p>
          <a:p>
            <a:pPr>
              <a:buNone/>
            </a:pPr>
            <a:r>
              <a:rPr lang="en-US" sz="2400" dirty="0" smtClean="0">
                <a:solidFill>
                  <a:srgbClr val="FFFF00"/>
                </a:solidFill>
              </a:rPr>
              <a:t>advertised </a:t>
            </a:r>
            <a:r>
              <a:rPr lang="en-US" sz="2400" dirty="0">
                <a:solidFill>
                  <a:srgbClr val="FFFF00"/>
                </a:solidFill>
              </a:rPr>
              <a:t>and only acquired through </a:t>
            </a:r>
            <a:endParaRPr lang="en-US" sz="2400" dirty="0" smtClean="0">
              <a:solidFill>
                <a:srgbClr val="FFFF00"/>
              </a:solidFill>
            </a:endParaRPr>
          </a:p>
          <a:p>
            <a:pPr>
              <a:buNone/>
            </a:pPr>
            <a:r>
              <a:rPr lang="en-US" sz="2400" dirty="0" smtClean="0">
                <a:solidFill>
                  <a:srgbClr val="FFFF00"/>
                </a:solidFill>
              </a:rPr>
              <a:t>networking</a:t>
            </a:r>
            <a:r>
              <a:rPr lang="en-US" sz="2400" dirty="0">
                <a:solidFill>
                  <a:srgbClr val="FFFF00"/>
                </a:solidFill>
              </a:rPr>
              <a:t>. There are hidden </a:t>
            </a:r>
            <a:endParaRPr lang="en-US" sz="2400" dirty="0" smtClean="0">
              <a:solidFill>
                <a:srgbClr val="FFFF00"/>
              </a:solidFill>
            </a:endParaRPr>
          </a:p>
          <a:p>
            <a:pPr>
              <a:buNone/>
            </a:pPr>
            <a:r>
              <a:rPr lang="en-US" sz="2400" dirty="0" smtClean="0">
                <a:solidFill>
                  <a:srgbClr val="FFFF00"/>
                </a:solidFill>
              </a:rPr>
              <a:t>opportunities </a:t>
            </a:r>
            <a:r>
              <a:rPr lang="en-US" sz="2400" dirty="0">
                <a:solidFill>
                  <a:srgbClr val="FFFF00"/>
                </a:solidFill>
              </a:rPr>
              <a:t>at all </a:t>
            </a:r>
            <a:r>
              <a:rPr lang="en-US" sz="2400" dirty="0" smtClean="0">
                <a:solidFill>
                  <a:srgbClr val="FFFF00"/>
                </a:solidFill>
              </a:rPr>
              <a:t>times during your career</a:t>
            </a:r>
            <a:endParaRPr lang="en-US" sz="2400" dirty="0">
              <a:solidFill>
                <a:srgbClr val="FFFF00"/>
              </a:solidFill>
            </a:endParaRPr>
          </a:p>
        </p:txBody>
      </p:sp>
      <p:pic>
        <p:nvPicPr>
          <p:cNvPr id="4" name="Picture 3"/>
          <p:cNvPicPr>
            <a:picLocks noChangeAspect="1"/>
          </p:cNvPicPr>
          <p:nvPr/>
        </p:nvPicPr>
        <p:blipFill>
          <a:blip r:embed="rId4"/>
          <a:stretch>
            <a:fillRect/>
          </a:stretch>
        </p:blipFill>
        <p:spPr>
          <a:xfrm>
            <a:off x="5779476" y="4534877"/>
            <a:ext cx="2907324" cy="1453662"/>
          </a:xfrm>
          <a:prstGeom prst="rect">
            <a:avLst/>
          </a:prstGeom>
        </p:spPr>
      </p:pic>
    </p:spTree>
    <p:extLst>
      <p:ext uri="{BB962C8B-B14F-4D97-AF65-F5344CB8AC3E}">
        <p14:creationId xmlns:p14="http://schemas.microsoft.com/office/powerpoint/2010/main" val="24060294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What We Need</a:t>
            </a:r>
          </a:p>
        </p:txBody>
      </p:sp>
      <p:sp>
        <p:nvSpPr>
          <p:cNvPr id="109571" name="Text Box 3"/>
          <p:cNvSpPr txBox="1">
            <a:spLocks noChangeArrowheads="1"/>
          </p:cNvSpPr>
          <p:nvPr/>
        </p:nvSpPr>
        <p:spPr bwMode="auto">
          <a:xfrm>
            <a:off x="757238" y="5472112"/>
            <a:ext cx="7634288" cy="1016000"/>
          </a:xfrm>
          <a:prstGeom prst="rect">
            <a:avLst/>
          </a:prstGeom>
          <a:solidFill>
            <a:srgbClr val="FFF8E5"/>
          </a:solidFill>
          <a:ln w="381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25" indent="-1889125">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marL="628650" indent="-628650">
              <a:spcBef>
                <a:spcPct val="30000"/>
              </a:spcBef>
              <a:buFontTx/>
              <a:buNone/>
            </a:pPr>
            <a:r>
              <a:rPr lang="en-US" altLang="en-US" sz="2000" dirty="0">
                <a:solidFill>
                  <a:srgbClr val="FF0000"/>
                </a:solidFill>
                <a:latin typeface="Arial" panose="020B0604020202020204" pitchFamily="34" charset="0"/>
              </a:rPr>
              <a:t> Conclusion:  The energy industry needs new geoscientists with the talent and drive to find, develop and produce the energy that people will need.</a:t>
            </a:r>
          </a:p>
        </p:txBody>
      </p:sp>
      <p:sp>
        <p:nvSpPr>
          <p:cNvPr id="6149" name="Text Box 6"/>
          <p:cNvSpPr txBox="1">
            <a:spLocks noChangeArrowheads="1"/>
          </p:cNvSpPr>
          <p:nvPr/>
        </p:nvSpPr>
        <p:spPr bwMode="auto">
          <a:xfrm>
            <a:off x="373063" y="3194050"/>
            <a:ext cx="5580062"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5000"/>
              </a:lnSpc>
              <a:spcBef>
                <a:spcPts val="800"/>
              </a:spcBef>
              <a:buFont typeface="Symbol" panose="05050102010706020507" pitchFamily="18" charset="2"/>
              <a:buChar char="·"/>
            </a:pPr>
            <a:r>
              <a:rPr lang="en-US" altLang="en-US" sz="2000" i="0" dirty="0">
                <a:solidFill>
                  <a:schemeClr val="tx1"/>
                </a:solidFill>
              </a:rPr>
              <a:t>We need as accurate an understanding of the subsurface as possible so we can:</a:t>
            </a:r>
            <a:endParaRPr lang="en-US" altLang="en-US" sz="1800" i="0" dirty="0">
              <a:solidFill>
                <a:schemeClr val="tx1"/>
              </a:solidFill>
            </a:endParaRPr>
          </a:p>
        </p:txBody>
      </p:sp>
      <p:sp>
        <p:nvSpPr>
          <p:cNvPr id="6150" name="Text Box 7"/>
          <p:cNvSpPr txBox="1">
            <a:spLocks noChangeArrowheads="1"/>
          </p:cNvSpPr>
          <p:nvPr/>
        </p:nvSpPr>
        <p:spPr bwMode="auto">
          <a:xfrm>
            <a:off x="373063" y="1201738"/>
            <a:ext cx="5230812"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5000"/>
              </a:lnSpc>
              <a:spcBef>
                <a:spcPts val="800"/>
              </a:spcBef>
              <a:buFont typeface="Symbol" panose="05050102010706020507" pitchFamily="18" charset="2"/>
              <a:buChar char="·"/>
            </a:pPr>
            <a:r>
              <a:rPr lang="en-US" altLang="en-US" sz="2000" i="0" dirty="0">
                <a:solidFill>
                  <a:schemeClr val="tx1"/>
                </a:solidFill>
              </a:rPr>
              <a:t>We need to drill ‘good’ wells, ones that have low risk and maximize the return on our investments</a:t>
            </a:r>
          </a:p>
        </p:txBody>
      </p:sp>
      <p:sp>
        <p:nvSpPr>
          <p:cNvPr id="6151" name="Text Box 8"/>
          <p:cNvSpPr txBox="1">
            <a:spLocks noChangeArrowheads="1"/>
          </p:cNvSpPr>
          <p:nvPr/>
        </p:nvSpPr>
        <p:spPr bwMode="auto">
          <a:xfrm>
            <a:off x="681038" y="3838575"/>
            <a:ext cx="7770812"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2800">
                <a:solidFill>
                  <a:schemeClr val="bg1"/>
                </a:solidFill>
                <a:latin typeface="Tahoma" panose="020B0604030504040204" pitchFamily="34" charset="0"/>
              </a:defRPr>
            </a:lvl1pPr>
            <a:lvl2pPr marL="627063" indent="-115888">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lvl="1">
              <a:lnSpc>
                <a:spcPct val="95000"/>
              </a:lnSpc>
              <a:spcBef>
                <a:spcPct val="35000"/>
              </a:spcBef>
              <a:buFont typeface="Wingdings" panose="05000000000000000000" pitchFamily="2" charset="2"/>
              <a:buChar char="Ø"/>
            </a:pPr>
            <a:r>
              <a:rPr lang="en-US" altLang="en-US" sz="1800" i="0" dirty="0">
                <a:solidFill>
                  <a:srgbClr val="FFFF99"/>
                </a:solidFill>
              </a:rPr>
              <a:t>  Maximize oil &amp; gas recovery from known fields</a:t>
            </a:r>
          </a:p>
          <a:p>
            <a:pPr lvl="1">
              <a:lnSpc>
                <a:spcPct val="95000"/>
              </a:lnSpc>
              <a:spcBef>
                <a:spcPct val="35000"/>
              </a:spcBef>
              <a:buFont typeface="Wingdings" panose="05000000000000000000" pitchFamily="2" charset="2"/>
              <a:buChar char="Ø"/>
            </a:pPr>
            <a:r>
              <a:rPr lang="en-US" altLang="en-US" sz="1800" i="0" dirty="0">
                <a:solidFill>
                  <a:srgbClr val="FFFF99"/>
                </a:solidFill>
              </a:rPr>
              <a:t>  Move probable &amp; static assets to proven reserves </a:t>
            </a:r>
          </a:p>
          <a:p>
            <a:pPr lvl="1">
              <a:lnSpc>
                <a:spcPct val="95000"/>
              </a:lnSpc>
              <a:spcBef>
                <a:spcPct val="35000"/>
              </a:spcBef>
              <a:buFont typeface="Wingdings" panose="05000000000000000000" pitchFamily="2" charset="2"/>
              <a:buChar char="Ø"/>
            </a:pPr>
            <a:r>
              <a:rPr lang="en-US" altLang="en-US" sz="1800" i="0" dirty="0">
                <a:solidFill>
                  <a:srgbClr val="FFFF99"/>
                </a:solidFill>
              </a:rPr>
              <a:t>  Discover new reserves beneath &amp; adjacent to known fields</a:t>
            </a:r>
          </a:p>
          <a:p>
            <a:pPr lvl="1">
              <a:lnSpc>
                <a:spcPct val="95000"/>
              </a:lnSpc>
              <a:spcBef>
                <a:spcPct val="35000"/>
              </a:spcBef>
              <a:buFont typeface="Wingdings" panose="05000000000000000000" pitchFamily="2" charset="2"/>
              <a:buChar char="Ø"/>
            </a:pPr>
            <a:r>
              <a:rPr lang="en-US" altLang="en-US" sz="1800" i="0" dirty="0">
                <a:solidFill>
                  <a:srgbClr val="FFFF99"/>
                </a:solidFill>
              </a:rPr>
              <a:t>  Find and produce oil &amp; gas in new areas</a:t>
            </a:r>
          </a:p>
        </p:txBody>
      </p:sp>
      <p:pic>
        <p:nvPicPr>
          <p:cNvPr id="19464" name="Picture 9"/>
          <p:cNvPicPr>
            <a:picLocks noChangeAspect="1" noChangeArrowheads="1"/>
          </p:cNvPicPr>
          <p:nvPr/>
        </p:nvPicPr>
        <p:blipFill>
          <a:blip r:embed="rId2" cstate="email">
            <a:extLst>
              <a:ext uri="{28A0092B-C50C-407E-A947-70E740481C1C}">
                <a14:useLocalDpi xmlns:a14="http://schemas.microsoft.com/office/drawing/2010/main" val="0"/>
              </a:ext>
            </a:extLst>
          </a:blip>
          <a:srcRect t="18178" b="2116"/>
          <a:stretch>
            <a:fillRect/>
          </a:stretch>
        </p:blipFill>
        <p:spPr bwMode="auto">
          <a:xfrm>
            <a:off x="5847157" y="1317689"/>
            <a:ext cx="2969419" cy="165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noChangeArrowheads="1"/>
          </p:cNvSpPr>
          <p:nvPr/>
        </p:nvSpPr>
        <p:spPr bwMode="auto">
          <a:xfrm>
            <a:off x="373063" y="2146300"/>
            <a:ext cx="5230812"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nSpc>
                <a:spcPct val="95000"/>
              </a:lnSpc>
              <a:spcBef>
                <a:spcPts val="800"/>
              </a:spcBef>
              <a:buFont typeface="Symbol" panose="05050102010706020507" pitchFamily="18" charset="2"/>
              <a:buChar char="·"/>
            </a:pPr>
            <a:r>
              <a:rPr lang="en-US" altLang="en-US" sz="2000" i="0" dirty="0">
                <a:solidFill>
                  <a:schemeClr val="tx1"/>
                </a:solidFill>
              </a:rPr>
              <a:t>Since wells can be very expensive, some </a:t>
            </a:r>
            <a:r>
              <a:rPr lang="en-US" altLang="en-US" sz="2000" i="0" dirty="0" smtClean="0">
                <a:solidFill>
                  <a:schemeClr val="tx1"/>
                </a:solidFill>
              </a:rPr>
              <a:t>cost more </a:t>
            </a:r>
            <a:r>
              <a:rPr lang="en-US" altLang="en-US" sz="2000" i="0" dirty="0">
                <a:solidFill>
                  <a:schemeClr val="tx1"/>
                </a:solidFill>
              </a:rPr>
              <a:t>than $200 million, we must position each well with care </a:t>
            </a:r>
          </a:p>
        </p:txBody>
      </p:sp>
    </p:spTree>
    <p:extLst>
      <p:ext uri="{BB962C8B-B14F-4D97-AF65-F5344CB8AC3E}">
        <p14:creationId xmlns:p14="http://schemas.microsoft.com/office/powerpoint/2010/main" val="473717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Effect transition="in" filter="wipe(up)">
                                      <p:cBhvr>
                                        <p:cTn id="7" dur="500"/>
                                        <p:tgtEl>
                                          <p:spTgt spid="61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up)">
                                      <p:cBhvr>
                                        <p:cTn id="12" dur="500"/>
                                        <p:tgtEl>
                                          <p:spTgt spid="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wipe(up)">
                                      <p:cBhvr>
                                        <p:cTn id="17" dur="500"/>
                                        <p:tgtEl>
                                          <p:spTgt spid="6149"/>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6151"/>
                                        </p:tgtEl>
                                        <p:attrNameLst>
                                          <p:attrName>style.visibility</p:attrName>
                                        </p:attrNameLst>
                                      </p:cBhvr>
                                      <p:to>
                                        <p:strVal val="visible"/>
                                      </p:to>
                                    </p:set>
                                    <p:animEffect transition="in" filter="wipe(up)">
                                      <p:cBhvr>
                                        <p:cTn id="21" dur="500"/>
                                        <p:tgtEl>
                                          <p:spTgt spid="6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09571"/>
                                        </p:tgtEl>
                                        <p:attrNameLst>
                                          <p:attrName>style.visibility</p:attrName>
                                        </p:attrNameLst>
                                      </p:cBhvr>
                                      <p:to>
                                        <p:strVal val="visible"/>
                                      </p:to>
                                    </p:set>
                                    <p:anim calcmode="discrete" valueType="clr">
                                      <p:cBhvr override="childStyle">
                                        <p:cTn id="26" dur="80"/>
                                        <p:tgtEl>
                                          <p:spTgt spid="10957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9571"/>
                                        </p:tgtEl>
                                        <p:attrNameLst>
                                          <p:attrName>fillcolor</p:attrName>
                                        </p:attrNameLst>
                                      </p:cBhvr>
                                      <p:tavLst>
                                        <p:tav tm="0">
                                          <p:val>
                                            <p:clrVal>
                                              <a:schemeClr val="accent2"/>
                                            </p:clrVal>
                                          </p:val>
                                        </p:tav>
                                        <p:tav tm="50000">
                                          <p:val>
                                            <p:clrVal>
                                              <a:schemeClr val="hlink"/>
                                            </p:clrVal>
                                          </p:val>
                                        </p:tav>
                                      </p:tavLst>
                                    </p:anim>
                                    <p:set>
                                      <p:cBhvr>
                                        <p:cTn id="28" dur="80"/>
                                        <p:tgtEl>
                                          <p:spTgt spid="1095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p:bldP spid="6149" grpId="0"/>
      <p:bldP spid="6150" grpId="0" build="p"/>
      <p:bldP spid="6151" grpId="0"/>
      <p:bldP spid="1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0" dirty="0" smtClean="0">
                <a:effectLst>
                  <a:outerShdw blurRad="50800" dist="38100" dir="2700000" algn="tl" rotWithShape="0">
                    <a:srgbClr val="000000">
                      <a:alpha val="43000"/>
                    </a:srgbClr>
                  </a:outerShdw>
                </a:effectLst>
                <a:latin typeface="+mn-lt"/>
              </a:rPr>
              <a:t>AAPG Services </a:t>
            </a:r>
            <a:endParaRPr lang="en-US" sz="3000" b="0" dirty="0">
              <a:effectLst>
                <a:outerShdw blurRad="50800" dist="38100" dir="2700000" algn="tl" rotWithShape="0">
                  <a:srgbClr val="000000">
                    <a:alpha val="43000"/>
                  </a:srgbClr>
                </a:outerShdw>
              </a:effectLst>
              <a:latin typeface="+mn-lt"/>
            </a:endParaRPr>
          </a:p>
        </p:txBody>
      </p:sp>
      <p:pic>
        <p:nvPicPr>
          <p:cNvPr id="4" name="Picture 3"/>
          <p:cNvPicPr>
            <a:picLocks noChangeAspect="1"/>
          </p:cNvPicPr>
          <p:nvPr/>
        </p:nvPicPr>
        <p:blipFill>
          <a:blip r:embed="rId3"/>
          <a:stretch>
            <a:fillRect/>
          </a:stretch>
        </p:blipFill>
        <p:spPr>
          <a:xfrm>
            <a:off x="3904735" y="1535339"/>
            <a:ext cx="3657600" cy="930513"/>
          </a:xfrm>
          <a:prstGeom prst="rect">
            <a:avLst/>
          </a:prstGeom>
        </p:spPr>
      </p:pic>
      <p:sp>
        <p:nvSpPr>
          <p:cNvPr id="5" name="TextBox 4"/>
          <p:cNvSpPr txBox="1"/>
          <p:nvPr/>
        </p:nvSpPr>
        <p:spPr>
          <a:xfrm>
            <a:off x="564291" y="1400432"/>
            <a:ext cx="3175686" cy="1477328"/>
          </a:xfrm>
          <a:prstGeom prst="rect">
            <a:avLst/>
          </a:prstGeom>
          <a:noFill/>
        </p:spPr>
        <p:txBody>
          <a:bodyPr wrap="square" rtlCol="0">
            <a:spAutoFit/>
          </a:bodyPr>
          <a:lstStyle/>
          <a:p>
            <a:r>
              <a:rPr lang="en-US" dirty="0" smtClean="0"/>
              <a:t>AAPG Career Center</a:t>
            </a:r>
          </a:p>
          <a:p>
            <a:pPr marL="285750" indent="-285750">
              <a:buFont typeface="Arial" panose="020B0604020202020204" pitchFamily="34" charset="0"/>
              <a:buChar char="•"/>
            </a:pPr>
            <a:r>
              <a:rPr lang="en-US" dirty="0" smtClean="0"/>
              <a:t>Resources </a:t>
            </a:r>
          </a:p>
          <a:p>
            <a:pPr marL="285750" indent="-285750">
              <a:buFont typeface="Arial" panose="020B0604020202020204" pitchFamily="34" charset="0"/>
              <a:buChar char="•"/>
            </a:pPr>
            <a:r>
              <a:rPr lang="en-US" dirty="0" smtClean="0"/>
              <a:t>Job postings </a:t>
            </a:r>
          </a:p>
          <a:p>
            <a:pPr marL="285750" indent="-285750">
              <a:buFont typeface="Arial" panose="020B0604020202020204" pitchFamily="34" charset="0"/>
              <a:buChar char="•"/>
            </a:pPr>
            <a:r>
              <a:rPr lang="en-US" dirty="0" smtClean="0"/>
              <a:t>Recruiter information* </a:t>
            </a:r>
          </a:p>
          <a:p>
            <a:pPr marL="285750" indent="-285750">
              <a:buFont typeface="Arial" panose="020B0604020202020204" pitchFamily="34" charset="0"/>
              <a:buChar char="•"/>
            </a:pPr>
            <a:r>
              <a:rPr lang="en-US" dirty="0" smtClean="0"/>
              <a:t>Available at </a:t>
            </a:r>
            <a:r>
              <a:rPr lang="en-US" dirty="0"/>
              <a:t>m</a:t>
            </a:r>
            <a:r>
              <a:rPr lang="en-US" dirty="0" smtClean="0"/>
              <a:t>eetings</a:t>
            </a:r>
            <a:endParaRPr lang="en-US" dirty="0"/>
          </a:p>
        </p:txBody>
      </p:sp>
      <p:pic>
        <p:nvPicPr>
          <p:cNvPr id="7" name="Picture 6"/>
          <p:cNvPicPr>
            <a:picLocks noChangeAspect="1"/>
          </p:cNvPicPr>
          <p:nvPr/>
        </p:nvPicPr>
        <p:blipFill>
          <a:blip r:embed="rId4"/>
          <a:stretch>
            <a:fillRect/>
          </a:stretch>
        </p:blipFill>
        <p:spPr>
          <a:xfrm>
            <a:off x="465438" y="3166502"/>
            <a:ext cx="2743200" cy="885825"/>
          </a:xfrm>
          <a:prstGeom prst="rect">
            <a:avLst/>
          </a:prstGeom>
        </p:spPr>
      </p:pic>
      <p:cxnSp>
        <p:nvCxnSpPr>
          <p:cNvPr id="8" name="Straight Connector 7"/>
          <p:cNvCxnSpPr/>
          <p:nvPr/>
        </p:nvCxnSpPr>
        <p:spPr>
          <a:xfrm>
            <a:off x="457200" y="2965142"/>
            <a:ext cx="8163017" cy="0"/>
          </a:xfrm>
          <a:prstGeom prst="line">
            <a:avLst/>
          </a:prstGeom>
          <a:ln w="101600" cmpd="thickThin">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14119" y="3166502"/>
            <a:ext cx="4291913" cy="646331"/>
          </a:xfrm>
          <a:prstGeom prst="rect">
            <a:avLst/>
          </a:prstGeom>
          <a:noFill/>
        </p:spPr>
        <p:txBody>
          <a:bodyPr wrap="square" rtlCol="0">
            <a:spAutoFit/>
          </a:bodyPr>
          <a:lstStyle/>
          <a:p>
            <a:r>
              <a:rPr lang="en-US" dirty="0" smtClean="0"/>
              <a:t>AAPG Division of Professional Affairs</a:t>
            </a:r>
          </a:p>
          <a:p>
            <a:pPr marL="285750" indent="-285750">
              <a:buFont typeface="Arial" panose="020B0604020202020204" pitchFamily="34" charset="0"/>
              <a:buChar char="•"/>
            </a:pPr>
            <a:r>
              <a:rPr lang="en-US" dirty="0" smtClean="0"/>
              <a:t>Layoff Triage Tool* </a:t>
            </a:r>
            <a:endParaRPr lang="en-US" dirty="0"/>
          </a:p>
        </p:txBody>
      </p:sp>
      <p:cxnSp>
        <p:nvCxnSpPr>
          <p:cNvPr id="10" name="Straight Connector 9"/>
          <p:cNvCxnSpPr/>
          <p:nvPr/>
        </p:nvCxnSpPr>
        <p:spPr>
          <a:xfrm>
            <a:off x="490491" y="4435596"/>
            <a:ext cx="8163017" cy="0"/>
          </a:xfrm>
          <a:prstGeom prst="line">
            <a:avLst/>
          </a:prstGeom>
          <a:ln w="101600" cmpd="thickThin">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5438" y="4603803"/>
            <a:ext cx="4106562" cy="646331"/>
          </a:xfrm>
          <a:prstGeom prst="rect">
            <a:avLst/>
          </a:prstGeom>
          <a:noFill/>
        </p:spPr>
        <p:txBody>
          <a:bodyPr wrap="square" rtlCol="0">
            <a:spAutoFit/>
          </a:bodyPr>
          <a:lstStyle/>
          <a:p>
            <a:r>
              <a:rPr lang="en-US" dirty="0" smtClean="0"/>
              <a:t>AAPG Education Services</a:t>
            </a:r>
          </a:p>
          <a:p>
            <a:pPr marL="285750" indent="-285750">
              <a:buFont typeface="Arial" panose="020B0604020202020204" pitchFamily="34" charset="0"/>
              <a:buChar char="•"/>
            </a:pPr>
            <a:r>
              <a:rPr lang="en-US" dirty="0" smtClean="0"/>
              <a:t>Career-focused digital newsletter*</a:t>
            </a:r>
            <a:endParaRPr lang="en-US" dirty="0"/>
          </a:p>
        </p:txBody>
      </p:sp>
      <p:sp>
        <p:nvSpPr>
          <p:cNvPr id="14" name="TextBox 13"/>
          <p:cNvSpPr txBox="1"/>
          <p:nvPr/>
        </p:nvSpPr>
        <p:spPr>
          <a:xfrm>
            <a:off x="564291" y="5907630"/>
            <a:ext cx="2994455" cy="369332"/>
          </a:xfrm>
          <a:prstGeom prst="rect">
            <a:avLst/>
          </a:prstGeom>
          <a:noFill/>
        </p:spPr>
        <p:txBody>
          <a:bodyPr wrap="square" rtlCol="0">
            <a:spAutoFit/>
          </a:bodyPr>
          <a:lstStyle/>
          <a:p>
            <a:r>
              <a:rPr lang="en-US" dirty="0" smtClean="0"/>
              <a:t>*Not yet available</a:t>
            </a:r>
            <a:endParaRPr lang="en-US" dirty="0"/>
          </a:p>
        </p:txBody>
      </p:sp>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14551" y="4673686"/>
            <a:ext cx="1828800" cy="1219200"/>
          </a:xfrm>
          <a:prstGeom prst="rect">
            <a:avLst/>
          </a:prstGeom>
        </p:spPr>
      </p:pic>
    </p:spTree>
    <p:extLst>
      <p:ext uri="{BB962C8B-B14F-4D97-AF65-F5344CB8AC3E}">
        <p14:creationId xmlns:p14="http://schemas.microsoft.com/office/powerpoint/2010/main" val="241508067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Networking</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457200" y="1412950"/>
            <a:ext cx="8229600" cy="4525963"/>
          </a:xfrm>
        </p:spPr>
        <p:txBody>
          <a:bodyPr>
            <a:normAutofit lnSpcReduction="10000"/>
          </a:bodyPr>
          <a:lstStyle/>
          <a:p>
            <a:pPr marL="0" indent="0">
              <a:buNone/>
            </a:pPr>
            <a:r>
              <a:rPr lang="en-US" sz="2200" dirty="0" smtClean="0"/>
              <a:t>Where can I network with professionals outside of the AAPG?  </a:t>
            </a:r>
            <a:r>
              <a:rPr lang="en-US" sz="2200" dirty="0"/>
              <a:t> </a:t>
            </a:r>
            <a:r>
              <a:rPr lang="en-US" sz="2200" dirty="0" smtClean="0"/>
              <a:t>  	Consider YPE</a:t>
            </a:r>
          </a:p>
          <a:p>
            <a:pPr>
              <a:buNone/>
            </a:pPr>
            <a:endParaRPr lang="en-US" sz="2200" b="1" dirty="0" smtClean="0"/>
          </a:p>
          <a:p>
            <a:pPr>
              <a:buNone/>
            </a:pPr>
            <a:endParaRPr lang="en-US" sz="2200" b="1" dirty="0"/>
          </a:p>
          <a:p>
            <a:pPr>
              <a:buNone/>
            </a:pPr>
            <a:endParaRPr lang="en-US" sz="2200" b="1" dirty="0" smtClean="0"/>
          </a:p>
          <a:p>
            <a:pPr>
              <a:buNone/>
            </a:pPr>
            <a:endParaRPr lang="en-US" sz="2200" b="1" dirty="0" smtClean="0"/>
          </a:p>
          <a:p>
            <a:pPr>
              <a:buNone/>
            </a:pPr>
            <a:endParaRPr lang="en-US" sz="2200" b="1" dirty="0"/>
          </a:p>
          <a:p>
            <a:pPr>
              <a:buNone/>
            </a:pPr>
            <a:r>
              <a:rPr lang="en-US" sz="2200" b="1" dirty="0" smtClean="0"/>
              <a:t>YPE members have access to a network of 40 chapters 	worldwide with: </a:t>
            </a:r>
            <a:r>
              <a:rPr lang="en-US" sz="2200" dirty="0" smtClean="0"/>
              <a:t>Engineers, </a:t>
            </a:r>
            <a:r>
              <a:rPr lang="en-US" sz="2200" dirty="0" err="1" smtClean="0"/>
              <a:t>landmen</a:t>
            </a:r>
            <a:r>
              <a:rPr lang="en-US" sz="2200" dirty="0" smtClean="0"/>
              <a:t>, financial analysts, 	lobbyists, governments employees, accountants, 	attorneys, commercial and investment bankers, A&amp;D 	professionals, principal investors, consultants, 	roughnecks, </a:t>
            </a:r>
          </a:p>
        </p:txBody>
      </p:sp>
      <p:pic>
        <p:nvPicPr>
          <p:cNvPr id="5" name="Picture 4" descr="YP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786" y="2168231"/>
            <a:ext cx="5607027" cy="1141901"/>
          </a:xfrm>
          <a:prstGeom prst="rect">
            <a:avLst/>
          </a:prstGeom>
        </p:spPr>
      </p:pic>
    </p:spTree>
    <p:extLst>
      <p:ext uri="{BB962C8B-B14F-4D97-AF65-F5344CB8AC3E}">
        <p14:creationId xmlns:p14="http://schemas.microsoft.com/office/powerpoint/2010/main" val="21908069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effectLst>
                  <a:outerShdw blurRad="50800" dist="38100" dir="2700000" algn="tl" rotWithShape="0">
                    <a:srgbClr val="000000">
                      <a:alpha val="43000"/>
                    </a:srgbClr>
                  </a:outerShdw>
                </a:effectLst>
                <a:latin typeface="+mn-lt"/>
              </a:rPr>
              <a:t>Young Professionals in Energy</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457200" y="1414585"/>
            <a:ext cx="8229600" cy="4525963"/>
          </a:xfrm>
        </p:spPr>
        <p:txBody>
          <a:bodyPr>
            <a:normAutofit/>
          </a:bodyPr>
          <a:lstStyle/>
          <a:p>
            <a:r>
              <a:rPr lang="en-US" sz="2200" dirty="0" smtClean="0">
                <a:solidFill>
                  <a:srgbClr val="FFFF00"/>
                </a:solidFill>
              </a:rPr>
              <a:t>Mission</a:t>
            </a:r>
            <a:r>
              <a:rPr lang="en-US" sz="2200" dirty="0" smtClean="0"/>
              <a:t>:</a:t>
            </a:r>
            <a:endParaRPr lang="en-US" sz="2200" dirty="0"/>
          </a:p>
          <a:p>
            <a:pPr>
              <a:buNone/>
            </a:pPr>
            <a:r>
              <a:rPr lang="en-US" sz="2200" dirty="0"/>
              <a:t>YPE aims to facilitate the advancement of young professionals in the energy industry around the world through social, educational and civic service oriented events. </a:t>
            </a:r>
          </a:p>
          <a:p>
            <a:pPr marL="0" indent="0">
              <a:buNone/>
            </a:pPr>
            <a:endParaRPr lang="en-US" sz="2200" dirty="0">
              <a:solidFill>
                <a:srgbClr val="FFFF00"/>
              </a:solidFill>
            </a:endParaRPr>
          </a:p>
          <a:p>
            <a:r>
              <a:rPr lang="en-US" sz="2200" dirty="0" smtClean="0">
                <a:solidFill>
                  <a:srgbClr val="FFFF00"/>
                </a:solidFill>
              </a:rPr>
              <a:t>Vision Statement:</a:t>
            </a:r>
          </a:p>
          <a:p>
            <a:pPr>
              <a:buNone/>
            </a:pPr>
            <a:r>
              <a:rPr lang="en-US" sz="2200" dirty="0" smtClean="0"/>
              <a:t>YPE </a:t>
            </a:r>
            <a:r>
              <a:rPr lang="en-US" sz="2200" dirty="0"/>
              <a:t>prepares its members to be the best leaders for their communities and for the global energy industry. </a:t>
            </a:r>
            <a:r>
              <a:rPr lang="en-US" sz="2200" dirty="0" smtClean="0"/>
              <a:t> </a:t>
            </a:r>
            <a:endParaRPr lang="en-US" sz="2200" dirty="0"/>
          </a:p>
        </p:txBody>
      </p:sp>
      <p:pic>
        <p:nvPicPr>
          <p:cNvPr id="4" name="Picture 3" descr="YP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923" y="5030140"/>
            <a:ext cx="5329582" cy="1085398"/>
          </a:xfrm>
          <a:prstGeom prst="rect">
            <a:avLst/>
          </a:prstGeom>
        </p:spPr>
      </p:pic>
    </p:spTree>
    <p:extLst>
      <p:ext uri="{BB962C8B-B14F-4D97-AF65-F5344CB8AC3E}">
        <p14:creationId xmlns:p14="http://schemas.microsoft.com/office/powerpoint/2010/main" val="414601060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730" y="2691437"/>
            <a:ext cx="4603978" cy="458634"/>
          </a:xfrm>
          <a:prstGeom prst="rect">
            <a:avLst/>
          </a:prstGeom>
        </p:spPr>
      </p:pic>
      <p:pic>
        <p:nvPicPr>
          <p:cNvPr id="7" name="Picture 6"/>
          <p:cNvPicPr>
            <a:picLocks noChangeAspect="1"/>
          </p:cNvPicPr>
          <p:nvPr/>
        </p:nvPicPr>
        <p:blipFill>
          <a:blip r:embed="rId3"/>
          <a:stretch>
            <a:fillRect/>
          </a:stretch>
        </p:blipFill>
        <p:spPr>
          <a:xfrm>
            <a:off x="586340" y="5206743"/>
            <a:ext cx="2168177" cy="809577"/>
          </a:xfrm>
          <a:prstGeom prst="rect">
            <a:avLst/>
          </a:prstGeom>
        </p:spPr>
      </p:pic>
      <p:pic>
        <p:nvPicPr>
          <p:cNvPr id="8" name="Picture 7"/>
          <p:cNvPicPr>
            <a:picLocks noChangeAspect="1"/>
          </p:cNvPicPr>
          <p:nvPr/>
        </p:nvPicPr>
        <p:blipFill>
          <a:blip r:embed="rId4"/>
          <a:stretch>
            <a:fillRect/>
          </a:stretch>
        </p:blipFill>
        <p:spPr>
          <a:xfrm>
            <a:off x="2746376" y="5206744"/>
            <a:ext cx="6206754" cy="809577"/>
          </a:xfrm>
          <a:prstGeom prst="rect">
            <a:avLst/>
          </a:prstGeom>
        </p:spPr>
      </p:pic>
      <p:pic>
        <p:nvPicPr>
          <p:cNvPr id="9" name="Picture 8" descr="AWG.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114" y="1436818"/>
            <a:ext cx="5724922" cy="708029"/>
          </a:xfrm>
          <a:prstGeom prst="rect">
            <a:avLst/>
          </a:prstGeom>
        </p:spPr>
      </p:pic>
      <p:pic>
        <p:nvPicPr>
          <p:cNvPr id="11" name="Picture 10" descr="se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9028" y="3752524"/>
            <a:ext cx="4384102" cy="790303"/>
          </a:xfrm>
          <a:prstGeom prst="rect">
            <a:avLst/>
          </a:prstGeom>
        </p:spPr>
      </p:pic>
      <p:sp>
        <p:nvSpPr>
          <p:cNvPr id="12" name="Title 1"/>
          <p:cNvSpPr>
            <a:spLocks noGrp="1"/>
          </p:cNvSpPr>
          <p:nvPr>
            <p:ph type="title"/>
          </p:nvPr>
        </p:nvSpPr>
        <p:spPr>
          <a:xfrm>
            <a:off x="457200" y="274638"/>
            <a:ext cx="8229600" cy="710783"/>
          </a:xfrm>
        </p:spPr>
        <p:txBody>
          <a:bodyPr>
            <a:normAutofit/>
          </a:bodyPr>
          <a:lstStyle/>
          <a:p>
            <a:r>
              <a:rPr lang="en-US" sz="3000" b="0" dirty="0" smtClean="0">
                <a:effectLst>
                  <a:outerShdw blurRad="50800" dist="38100" dir="2700000" algn="tl" rotWithShape="0">
                    <a:srgbClr val="000000">
                      <a:alpha val="43000"/>
                    </a:srgbClr>
                  </a:outerShdw>
                </a:effectLst>
                <a:latin typeface="+mn-lt"/>
              </a:rPr>
              <a:t>Societies with YP and Student Opportunities</a:t>
            </a:r>
            <a:endParaRPr lang="en-US" sz="3000" b="0" dirty="0">
              <a:effectLst>
                <a:outerShdw blurRad="50800" dist="38100" dir="2700000" algn="tl" rotWithShape="0">
                  <a:srgbClr val="000000">
                    <a:alpha val="43000"/>
                  </a:srgbClr>
                </a:outerShdw>
              </a:effectLst>
              <a:latin typeface="+mn-lt"/>
            </a:endParaRPr>
          </a:p>
        </p:txBody>
      </p:sp>
      <p:sp>
        <p:nvSpPr>
          <p:cNvPr id="13" name="Rectangle 12"/>
          <p:cNvSpPr/>
          <p:nvPr/>
        </p:nvSpPr>
        <p:spPr>
          <a:xfrm>
            <a:off x="823731" y="1864979"/>
            <a:ext cx="7709877" cy="553998"/>
          </a:xfrm>
          <a:prstGeom prst="rect">
            <a:avLst/>
          </a:prstGeom>
        </p:spPr>
        <p:txBody>
          <a:bodyPr wrap="square">
            <a:spAutoFit/>
          </a:bodyPr>
          <a:lstStyle/>
          <a:p>
            <a:r>
              <a:rPr lang="en-US" sz="3000" dirty="0" smtClean="0">
                <a:solidFill>
                  <a:srgbClr val="FFFF00"/>
                </a:solidFill>
              </a:rPr>
              <a:t>Networking </a:t>
            </a:r>
            <a:endParaRPr lang="en-US" sz="3000" dirty="0">
              <a:solidFill>
                <a:srgbClr val="FFFF00"/>
              </a:solidFill>
            </a:endParaRPr>
          </a:p>
        </p:txBody>
      </p:sp>
      <p:sp>
        <p:nvSpPr>
          <p:cNvPr id="14" name="Rectangle 13"/>
          <p:cNvSpPr/>
          <p:nvPr/>
        </p:nvSpPr>
        <p:spPr>
          <a:xfrm>
            <a:off x="4989892" y="2288297"/>
            <a:ext cx="4154108" cy="553998"/>
          </a:xfrm>
          <a:prstGeom prst="rect">
            <a:avLst/>
          </a:prstGeom>
        </p:spPr>
        <p:txBody>
          <a:bodyPr wrap="square">
            <a:spAutoFit/>
          </a:bodyPr>
          <a:lstStyle/>
          <a:p>
            <a:r>
              <a:rPr lang="en-US" sz="3000" dirty="0" smtClean="0">
                <a:solidFill>
                  <a:srgbClr val="FFFF00"/>
                </a:solidFill>
              </a:rPr>
              <a:t>Education</a:t>
            </a:r>
            <a:endParaRPr lang="en-US" sz="3000" dirty="0">
              <a:solidFill>
                <a:srgbClr val="FFFF00"/>
              </a:solidFill>
            </a:endParaRPr>
          </a:p>
        </p:txBody>
      </p:sp>
      <p:sp>
        <p:nvSpPr>
          <p:cNvPr id="15" name="Rectangle 14"/>
          <p:cNvSpPr/>
          <p:nvPr/>
        </p:nvSpPr>
        <p:spPr>
          <a:xfrm>
            <a:off x="1159474" y="3962514"/>
            <a:ext cx="4154108" cy="553998"/>
          </a:xfrm>
          <a:prstGeom prst="rect">
            <a:avLst/>
          </a:prstGeom>
        </p:spPr>
        <p:txBody>
          <a:bodyPr wrap="square">
            <a:spAutoFit/>
          </a:bodyPr>
          <a:lstStyle/>
          <a:p>
            <a:r>
              <a:rPr lang="en-US" sz="3000" dirty="0" smtClean="0">
                <a:solidFill>
                  <a:srgbClr val="FFFF00"/>
                </a:solidFill>
              </a:rPr>
              <a:t>Cross-discipline </a:t>
            </a:r>
            <a:endParaRPr lang="en-US" sz="3000" dirty="0">
              <a:solidFill>
                <a:srgbClr val="FFFF00"/>
              </a:solidFill>
            </a:endParaRPr>
          </a:p>
        </p:txBody>
      </p:sp>
      <p:sp>
        <p:nvSpPr>
          <p:cNvPr id="16" name="Rectangle 15"/>
          <p:cNvSpPr/>
          <p:nvPr/>
        </p:nvSpPr>
        <p:spPr>
          <a:xfrm>
            <a:off x="3049114" y="4542827"/>
            <a:ext cx="4154108" cy="553998"/>
          </a:xfrm>
          <a:prstGeom prst="rect">
            <a:avLst/>
          </a:prstGeom>
        </p:spPr>
        <p:txBody>
          <a:bodyPr wrap="square">
            <a:spAutoFit/>
          </a:bodyPr>
          <a:lstStyle/>
          <a:p>
            <a:r>
              <a:rPr lang="en-US" sz="3000" dirty="0" smtClean="0">
                <a:solidFill>
                  <a:srgbClr val="FFFF00"/>
                </a:solidFill>
              </a:rPr>
              <a:t>Research opportunities</a:t>
            </a:r>
            <a:endParaRPr lang="en-US" sz="3000" dirty="0">
              <a:solidFill>
                <a:srgbClr val="FFFF00"/>
              </a:solidFill>
            </a:endParaRPr>
          </a:p>
        </p:txBody>
      </p:sp>
      <p:sp>
        <p:nvSpPr>
          <p:cNvPr id="17" name="Rectangle 16"/>
          <p:cNvSpPr/>
          <p:nvPr/>
        </p:nvSpPr>
        <p:spPr>
          <a:xfrm>
            <a:off x="5472759" y="2934627"/>
            <a:ext cx="4154108" cy="553998"/>
          </a:xfrm>
          <a:prstGeom prst="rect">
            <a:avLst/>
          </a:prstGeom>
        </p:spPr>
        <p:txBody>
          <a:bodyPr wrap="square">
            <a:spAutoFit/>
          </a:bodyPr>
          <a:lstStyle/>
          <a:p>
            <a:r>
              <a:rPr lang="en-US" sz="3000" dirty="0" smtClean="0">
                <a:solidFill>
                  <a:srgbClr val="FFFF00"/>
                </a:solidFill>
              </a:rPr>
              <a:t>Speaking </a:t>
            </a:r>
            <a:endParaRPr lang="en-US" sz="3000" dirty="0">
              <a:solidFill>
                <a:srgbClr val="FFFF00"/>
              </a:solidFill>
            </a:endParaRPr>
          </a:p>
        </p:txBody>
      </p:sp>
      <p:sp>
        <p:nvSpPr>
          <p:cNvPr id="18" name="Rectangle 17"/>
          <p:cNvSpPr/>
          <p:nvPr/>
        </p:nvSpPr>
        <p:spPr>
          <a:xfrm>
            <a:off x="1595638" y="3236487"/>
            <a:ext cx="4154108" cy="553998"/>
          </a:xfrm>
          <a:prstGeom prst="rect">
            <a:avLst/>
          </a:prstGeom>
        </p:spPr>
        <p:txBody>
          <a:bodyPr wrap="square">
            <a:spAutoFit/>
          </a:bodyPr>
          <a:lstStyle/>
          <a:p>
            <a:r>
              <a:rPr lang="en-US" sz="3000" dirty="0" smtClean="0">
                <a:solidFill>
                  <a:srgbClr val="FFFF00"/>
                </a:solidFill>
              </a:rPr>
              <a:t>Travel and grants</a:t>
            </a:r>
            <a:endParaRPr lang="en-US" sz="3000" dirty="0">
              <a:solidFill>
                <a:srgbClr val="FFFF00"/>
              </a:solidFill>
            </a:endParaRPr>
          </a:p>
        </p:txBody>
      </p:sp>
    </p:spTree>
    <p:extLst>
      <p:ext uri="{BB962C8B-B14F-4D97-AF65-F5344CB8AC3E}">
        <p14:creationId xmlns:p14="http://schemas.microsoft.com/office/powerpoint/2010/main" val="187680787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Networking</a:t>
            </a:r>
            <a:endParaRPr lang="en-US" sz="3000" dirty="0">
              <a:effectLst>
                <a:outerShdw blurRad="50800" dist="38100" dir="2700000" algn="tl" rotWithShape="0">
                  <a:srgbClr val="000000">
                    <a:alpha val="43000"/>
                  </a:srgbClr>
                </a:outerShdw>
              </a:effectLst>
              <a:latin typeface="+mn-lt"/>
            </a:endParaRPr>
          </a:p>
        </p:txBody>
      </p:sp>
      <p:sp>
        <p:nvSpPr>
          <p:cNvPr id="4" name="Rectangle 3"/>
          <p:cNvSpPr/>
          <p:nvPr/>
        </p:nvSpPr>
        <p:spPr>
          <a:xfrm>
            <a:off x="440918" y="2611690"/>
            <a:ext cx="8616462" cy="2123658"/>
          </a:xfrm>
          <a:prstGeom prst="rect">
            <a:avLst/>
          </a:prstGeom>
        </p:spPr>
        <p:txBody>
          <a:bodyPr wrap="square">
            <a:spAutoFit/>
          </a:bodyPr>
          <a:lstStyle/>
          <a:p>
            <a:r>
              <a:rPr lang="en-US" sz="2200" dirty="0" smtClean="0"/>
              <a:t>Networking:</a:t>
            </a:r>
          </a:p>
          <a:p>
            <a:r>
              <a:rPr lang="en-US" sz="2200" dirty="0" smtClean="0"/>
              <a:t>-Is a spectrum of activities</a:t>
            </a:r>
          </a:p>
          <a:p>
            <a:r>
              <a:rPr lang="en-US" sz="2200" dirty="0" smtClean="0"/>
              <a:t>-Begins with an informational, informal interview or introduction</a:t>
            </a:r>
          </a:p>
          <a:p>
            <a:r>
              <a:rPr lang="en-US" sz="2200" dirty="0" smtClean="0"/>
              <a:t>-Is a series of correspondence and actions that add value to both relationships</a:t>
            </a:r>
          </a:p>
          <a:p>
            <a:r>
              <a:rPr lang="en-US" sz="2200" dirty="0" smtClean="0"/>
              <a:t>-Ends only when one or both parties 'drop dead'</a:t>
            </a:r>
            <a:endParaRPr lang="en-US" sz="2200" dirty="0"/>
          </a:p>
        </p:txBody>
      </p:sp>
      <p:sp>
        <p:nvSpPr>
          <p:cNvPr id="6" name="Rectangle 5"/>
          <p:cNvSpPr/>
          <p:nvPr/>
        </p:nvSpPr>
        <p:spPr>
          <a:xfrm>
            <a:off x="457200" y="4767823"/>
            <a:ext cx="6965461" cy="1446550"/>
          </a:xfrm>
          <a:prstGeom prst="rect">
            <a:avLst/>
          </a:prstGeom>
        </p:spPr>
        <p:txBody>
          <a:bodyPr wrap="square">
            <a:spAutoFit/>
          </a:bodyPr>
          <a:lstStyle/>
          <a:p>
            <a:r>
              <a:rPr lang="en-US" sz="2200" dirty="0"/>
              <a:t>What to do?</a:t>
            </a:r>
          </a:p>
          <a:p>
            <a:r>
              <a:rPr lang="en-US" sz="2200" dirty="0"/>
              <a:t>-Get on LinkedIn ASAP; your resume is your profile</a:t>
            </a:r>
          </a:p>
          <a:p>
            <a:r>
              <a:rPr lang="en-US" sz="2200" dirty="0"/>
              <a:t>-Make a customized </a:t>
            </a:r>
            <a:r>
              <a:rPr lang="en-US" sz="2200" dirty="0" err="1"/>
              <a:t>Linkedin</a:t>
            </a:r>
            <a:r>
              <a:rPr lang="en-US" sz="2200" dirty="0"/>
              <a:t> URL</a:t>
            </a:r>
          </a:p>
          <a:p>
            <a:r>
              <a:rPr lang="en-US" sz="2200" dirty="0"/>
              <a:t>-Make contacts by sending customized messages</a:t>
            </a:r>
          </a:p>
        </p:txBody>
      </p:sp>
      <p:sp>
        <p:nvSpPr>
          <p:cNvPr id="7" name="Rectangle 6"/>
          <p:cNvSpPr/>
          <p:nvPr/>
        </p:nvSpPr>
        <p:spPr>
          <a:xfrm>
            <a:off x="457200" y="1157093"/>
            <a:ext cx="7709877" cy="1446550"/>
          </a:xfrm>
          <a:prstGeom prst="rect">
            <a:avLst/>
          </a:prstGeom>
        </p:spPr>
        <p:txBody>
          <a:bodyPr wrap="square">
            <a:spAutoFit/>
          </a:bodyPr>
          <a:lstStyle/>
          <a:p>
            <a:r>
              <a:rPr lang="en-US" sz="2200" dirty="0">
                <a:solidFill>
                  <a:srgbClr val="FFFF00"/>
                </a:solidFill>
              </a:rPr>
              <a:t>What is networking?  It is NOT you trying to get something out of someone else! It is you promoting yourself and getting to know people who can benefit by you and your expertise. It is a WIN-WIN situation. </a:t>
            </a:r>
          </a:p>
        </p:txBody>
      </p:sp>
    </p:spTree>
    <p:extLst>
      <p:ext uri="{BB962C8B-B14F-4D97-AF65-F5344CB8AC3E}">
        <p14:creationId xmlns:p14="http://schemas.microsoft.com/office/powerpoint/2010/main" val="158052885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effectLst>
                  <a:outerShdw blurRad="50800" dist="38100" dir="2700000" algn="tl" rotWithShape="0">
                    <a:srgbClr val="000000">
                      <a:alpha val="43000"/>
                    </a:srgbClr>
                  </a:outerShdw>
                </a:effectLst>
                <a:latin typeface="+mn-lt"/>
              </a:rPr>
              <a:t>AAPG Career Training</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439286" y="1298145"/>
            <a:ext cx="8229600" cy="4525963"/>
          </a:xfrm>
        </p:spPr>
        <p:txBody>
          <a:bodyPr>
            <a:normAutofit lnSpcReduction="10000"/>
          </a:bodyPr>
          <a:lstStyle/>
          <a:p>
            <a:r>
              <a:rPr lang="en-US" sz="2400" b="1" i="1" dirty="0" smtClean="0"/>
              <a:t>When times are tough, </a:t>
            </a:r>
          </a:p>
          <a:p>
            <a:pPr marL="0" indent="0">
              <a:buNone/>
            </a:pPr>
            <a:r>
              <a:rPr lang="en-US" sz="2400" b="1" i="1" dirty="0" smtClean="0"/>
              <a:t>         get educated!</a:t>
            </a:r>
          </a:p>
          <a:p>
            <a:endParaRPr lang="en-US" sz="2400" dirty="0" smtClean="0"/>
          </a:p>
          <a:p>
            <a:endParaRPr lang="en-US" sz="2400" dirty="0" smtClean="0"/>
          </a:p>
          <a:p>
            <a:endParaRPr lang="en-US" sz="2400" dirty="0" smtClean="0"/>
          </a:p>
          <a:p>
            <a:r>
              <a:rPr lang="en-US" sz="2200" dirty="0" smtClean="0"/>
              <a:t>Lots of available courses offered through AAPG:</a:t>
            </a:r>
          </a:p>
          <a:p>
            <a:endParaRPr lang="en-US" sz="2200" dirty="0" smtClean="0">
              <a:hlinkClick r:id=""/>
            </a:endParaRPr>
          </a:p>
          <a:p>
            <a:r>
              <a:rPr lang="en-US" sz="2200" dirty="0" smtClean="0">
                <a:hlinkClick r:id=""/>
              </a:rPr>
              <a:t>http</a:t>
            </a:r>
            <a:r>
              <a:rPr lang="en-US" sz="2200" dirty="0">
                <a:hlinkClick r:id="rId2"/>
              </a:rPr>
              <a:t>://</a:t>
            </a:r>
            <a:r>
              <a:rPr lang="en-US" sz="2200" dirty="0" smtClean="0">
                <a:hlinkClick r:id="rId2"/>
              </a:rPr>
              <a:t>www.aapg.org/career/training#2168214-in-person-training</a:t>
            </a:r>
            <a:endParaRPr lang="en-US" sz="2200" dirty="0" smtClean="0"/>
          </a:p>
          <a:p>
            <a:endParaRPr lang="en-US" sz="2200" dirty="0" smtClean="0"/>
          </a:p>
          <a:p>
            <a:r>
              <a:rPr lang="en-US" sz="2200" dirty="0" smtClean="0"/>
              <a:t>Bear Trap Scholarships offered for many Courses and forums – highly discounted rate for individuals who have been laid off</a:t>
            </a:r>
            <a:endParaRPr lang="en-US" sz="2200" dirty="0"/>
          </a:p>
        </p:txBody>
      </p:sp>
      <p:pic>
        <p:nvPicPr>
          <p:cNvPr id="4" name="Picture 3"/>
          <p:cNvPicPr>
            <a:picLocks noChangeAspect="1"/>
          </p:cNvPicPr>
          <p:nvPr/>
        </p:nvPicPr>
        <p:blipFill>
          <a:blip r:embed="rId3"/>
          <a:stretch>
            <a:fillRect/>
          </a:stretch>
        </p:blipFill>
        <p:spPr>
          <a:xfrm>
            <a:off x="4759746" y="1309914"/>
            <a:ext cx="3876253" cy="1623181"/>
          </a:xfrm>
          <a:prstGeom prst="rect">
            <a:avLst/>
          </a:prstGeom>
        </p:spPr>
      </p:pic>
      <p:sp>
        <p:nvSpPr>
          <p:cNvPr id="5" name="Rectangle 4"/>
          <p:cNvSpPr/>
          <p:nvPr/>
        </p:nvSpPr>
        <p:spPr>
          <a:xfrm>
            <a:off x="2092475" y="2970145"/>
            <a:ext cx="6543524" cy="276999"/>
          </a:xfrm>
          <a:prstGeom prst="rect">
            <a:avLst/>
          </a:prstGeom>
        </p:spPr>
        <p:txBody>
          <a:bodyPr wrap="square">
            <a:spAutoFit/>
          </a:bodyPr>
          <a:lstStyle/>
          <a:p>
            <a:pPr algn="r"/>
            <a:r>
              <a:rPr lang="en-US" altLang="en-US" sz="1200" i="1" dirty="0"/>
              <a:t>		</a:t>
            </a:r>
            <a:r>
              <a:rPr lang="en-US" altLang="en-US" sz="1200" i="1" dirty="0" smtClean="0"/>
              <a:t>Richard Green – Reservoir Eng. for Petr. Geo</a:t>
            </a:r>
            <a:endParaRPr lang="en-US" altLang="en-US" sz="1200" i="1" dirty="0"/>
          </a:p>
        </p:txBody>
      </p:sp>
    </p:spTree>
    <p:extLst>
      <p:ext uri="{BB962C8B-B14F-4D97-AF65-F5344CB8AC3E}">
        <p14:creationId xmlns:p14="http://schemas.microsoft.com/office/powerpoint/2010/main" val="52429230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6063"/>
            <a:ext cx="8229600" cy="1143000"/>
          </a:xfrm>
        </p:spPr>
        <p:txBody>
          <a:bodyPr>
            <a:normAutofit/>
          </a:bodyPr>
          <a:lstStyle/>
          <a:p>
            <a:r>
              <a:rPr lang="en-US" sz="3000" dirty="0" smtClean="0">
                <a:effectLst>
                  <a:outerShdw blurRad="50800" dist="38100" dir="2700000" algn="tl" rotWithShape="0">
                    <a:srgbClr val="000000">
                      <a:alpha val="43000"/>
                    </a:srgbClr>
                  </a:outerShdw>
                </a:effectLst>
                <a:latin typeface="+mn-lt"/>
              </a:rPr>
              <a:t>AAPG Short Courses</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381000" y="1158358"/>
            <a:ext cx="8504604" cy="4953000"/>
          </a:xfrm>
        </p:spPr>
        <p:txBody>
          <a:bodyPr>
            <a:noAutofit/>
          </a:bodyPr>
          <a:lstStyle/>
          <a:p>
            <a:pPr>
              <a:lnSpc>
                <a:spcPct val="80000"/>
              </a:lnSpc>
            </a:pPr>
            <a:r>
              <a:rPr lang="en-US" sz="2000" dirty="0" smtClean="0"/>
              <a:t>Short Courses – One to two day course covering a broad list of topics:</a:t>
            </a:r>
          </a:p>
          <a:p>
            <a:pPr lvl="1">
              <a:lnSpc>
                <a:spcPct val="80000"/>
              </a:lnSpc>
            </a:pPr>
            <a:r>
              <a:rPr lang="en-US" sz="1200" dirty="0" smtClean="0">
                <a:solidFill>
                  <a:srgbClr val="0000FF"/>
                </a:solidFill>
                <a:hlinkClick r:id="rId2"/>
              </a:rPr>
              <a:t>http</a:t>
            </a:r>
            <a:r>
              <a:rPr lang="en-US" sz="1200" dirty="0">
                <a:solidFill>
                  <a:srgbClr val="0000FF"/>
                </a:solidFill>
                <a:hlinkClick r:id="rId2"/>
              </a:rPr>
              <a:t>://www.aapg.org/Career/Training/In-Person/Short-</a:t>
            </a:r>
            <a:r>
              <a:rPr lang="en-US" sz="1200" dirty="0" smtClean="0">
                <a:solidFill>
                  <a:srgbClr val="0000FF"/>
                </a:solidFill>
                <a:hlinkClick r:id="rId2"/>
              </a:rPr>
              <a:t>Courses</a:t>
            </a:r>
            <a:endParaRPr lang="en-US" sz="1200" dirty="0" smtClean="0">
              <a:solidFill>
                <a:srgbClr val="0000FF"/>
              </a:solidFill>
            </a:endParaRPr>
          </a:p>
          <a:p>
            <a:pPr lvl="1">
              <a:lnSpc>
                <a:spcPct val="80000"/>
              </a:lnSpc>
            </a:pPr>
            <a:endParaRPr lang="en-US" sz="1200" dirty="0">
              <a:solidFill>
                <a:srgbClr val="0000FF"/>
              </a:solidFill>
            </a:endParaRPr>
          </a:p>
          <a:p>
            <a:pPr>
              <a:lnSpc>
                <a:spcPct val="80000"/>
              </a:lnSpc>
            </a:pPr>
            <a:r>
              <a:rPr lang="en-US" sz="2000" dirty="0" smtClean="0"/>
              <a:t>Field Seminars – Locations around the globe to key in on geological understanding and scale:</a:t>
            </a:r>
          </a:p>
          <a:p>
            <a:pPr lvl="1">
              <a:lnSpc>
                <a:spcPct val="80000"/>
              </a:lnSpc>
            </a:pPr>
            <a:r>
              <a:rPr lang="en-US" sz="1200" u="sng" dirty="0" smtClean="0">
                <a:solidFill>
                  <a:schemeClr val="bg2">
                    <a:lumMod val="20000"/>
                    <a:lumOff val="80000"/>
                  </a:schemeClr>
                </a:solidFill>
              </a:rPr>
              <a:t>http</a:t>
            </a:r>
            <a:r>
              <a:rPr lang="en-US" sz="1200" u="sng" dirty="0">
                <a:solidFill>
                  <a:schemeClr val="bg2">
                    <a:lumMod val="20000"/>
                    <a:lumOff val="80000"/>
                  </a:schemeClr>
                </a:solidFill>
              </a:rPr>
              <a:t>://www.aapg.org/career/</a:t>
            </a:r>
            <a:r>
              <a:rPr lang="en-US" sz="1200" u="sng" dirty="0" err="1">
                <a:solidFill>
                  <a:schemeClr val="bg2">
                    <a:lumMod val="20000"/>
                    <a:lumOff val="80000"/>
                  </a:schemeClr>
                </a:solidFill>
              </a:rPr>
              <a:t>training#Field</a:t>
            </a:r>
            <a:r>
              <a:rPr lang="en-US" sz="1200" u="sng" dirty="0">
                <a:solidFill>
                  <a:schemeClr val="bg2">
                    <a:lumMod val="20000"/>
                    <a:lumOff val="80000"/>
                  </a:schemeClr>
                </a:solidFill>
              </a:rPr>
              <a:t> </a:t>
            </a:r>
            <a:r>
              <a:rPr lang="en-US" sz="1200" u="sng" dirty="0" smtClean="0">
                <a:solidFill>
                  <a:schemeClr val="bg2">
                    <a:lumMod val="20000"/>
                    <a:lumOff val="80000"/>
                  </a:schemeClr>
                </a:solidFill>
              </a:rPr>
              <a:t>Seminar</a:t>
            </a:r>
          </a:p>
          <a:p>
            <a:pPr lvl="1">
              <a:lnSpc>
                <a:spcPct val="80000"/>
              </a:lnSpc>
            </a:pPr>
            <a:endParaRPr lang="en-US" sz="1200" u="sng" dirty="0" smtClean="0">
              <a:solidFill>
                <a:schemeClr val="bg2">
                  <a:lumMod val="20000"/>
                  <a:lumOff val="80000"/>
                </a:schemeClr>
              </a:solidFill>
            </a:endParaRPr>
          </a:p>
          <a:p>
            <a:pPr>
              <a:lnSpc>
                <a:spcPct val="80000"/>
              </a:lnSpc>
            </a:pPr>
            <a:r>
              <a:rPr lang="en-US" sz="2000" dirty="0" smtClean="0"/>
              <a:t>Forums – Attend talks to brush up on up to date topics across the industry:</a:t>
            </a:r>
            <a:endParaRPr lang="en-US" sz="2000" dirty="0" smtClean="0">
              <a:solidFill>
                <a:schemeClr val="bg2">
                  <a:lumMod val="20000"/>
                  <a:lumOff val="80000"/>
                </a:schemeClr>
              </a:solidFill>
            </a:endParaRPr>
          </a:p>
          <a:p>
            <a:pPr lvl="1">
              <a:lnSpc>
                <a:spcPct val="80000"/>
              </a:lnSpc>
            </a:pPr>
            <a:r>
              <a:rPr lang="en-US" sz="1200" u="sng" dirty="0">
                <a:solidFill>
                  <a:schemeClr val="bg2">
                    <a:lumMod val="20000"/>
                    <a:lumOff val="80000"/>
                  </a:schemeClr>
                </a:solidFill>
                <a:hlinkClick r:id="rId3"/>
              </a:rPr>
              <a:t>http://www.aapg.org/career/training#</a:t>
            </a:r>
            <a:r>
              <a:rPr lang="en-US" sz="1200" u="sng" dirty="0" smtClean="0">
                <a:solidFill>
                  <a:schemeClr val="bg2">
                    <a:lumMod val="20000"/>
                    <a:lumOff val="80000"/>
                  </a:schemeClr>
                </a:solidFill>
                <a:hlinkClick r:id="rId3"/>
              </a:rPr>
              <a:t>Forum</a:t>
            </a:r>
            <a:endParaRPr lang="en-US" sz="1200" u="sng" dirty="0" smtClean="0">
              <a:solidFill>
                <a:schemeClr val="bg2">
                  <a:lumMod val="20000"/>
                  <a:lumOff val="80000"/>
                </a:schemeClr>
              </a:solidFill>
            </a:endParaRPr>
          </a:p>
          <a:p>
            <a:pPr lvl="1">
              <a:lnSpc>
                <a:spcPct val="80000"/>
              </a:lnSpc>
            </a:pPr>
            <a:endParaRPr lang="en-US" sz="1200" u="sng" dirty="0" smtClean="0">
              <a:solidFill>
                <a:schemeClr val="bg2">
                  <a:lumMod val="20000"/>
                  <a:lumOff val="80000"/>
                </a:schemeClr>
              </a:solidFill>
            </a:endParaRPr>
          </a:p>
          <a:p>
            <a:pPr>
              <a:lnSpc>
                <a:spcPct val="80000"/>
              </a:lnSpc>
            </a:pPr>
            <a:r>
              <a:rPr lang="en-US" sz="2000" dirty="0" smtClean="0"/>
              <a:t>Workshops - Classroom courses that strengthen understanding of specific basins and/or geologic interpretation skillsets:</a:t>
            </a:r>
          </a:p>
          <a:p>
            <a:pPr lvl="1">
              <a:lnSpc>
                <a:spcPct val="80000"/>
              </a:lnSpc>
            </a:pPr>
            <a:r>
              <a:rPr lang="en-US" sz="1200" u="sng" dirty="0">
                <a:solidFill>
                  <a:schemeClr val="bg2">
                    <a:lumMod val="20000"/>
                    <a:lumOff val="80000"/>
                  </a:schemeClr>
                </a:solidFill>
                <a:hlinkClick r:id="rId4"/>
              </a:rPr>
              <a:t>http://www.aapg.org/career/training#</a:t>
            </a:r>
            <a:r>
              <a:rPr lang="en-US" sz="1200" u="sng" dirty="0" smtClean="0">
                <a:solidFill>
                  <a:schemeClr val="bg2">
                    <a:lumMod val="20000"/>
                    <a:lumOff val="80000"/>
                  </a:schemeClr>
                </a:solidFill>
                <a:hlinkClick r:id="rId4"/>
              </a:rPr>
              <a:t>Workshop</a:t>
            </a:r>
            <a:endParaRPr lang="en-US" sz="1200" u="sng" dirty="0" smtClean="0">
              <a:solidFill>
                <a:schemeClr val="bg2">
                  <a:lumMod val="20000"/>
                  <a:lumOff val="80000"/>
                </a:schemeClr>
              </a:solidFill>
            </a:endParaRPr>
          </a:p>
          <a:p>
            <a:pPr lvl="1">
              <a:lnSpc>
                <a:spcPct val="80000"/>
              </a:lnSpc>
            </a:pPr>
            <a:endParaRPr lang="en-US" sz="1200" u="sng" dirty="0" smtClean="0">
              <a:solidFill>
                <a:schemeClr val="bg2">
                  <a:lumMod val="20000"/>
                  <a:lumOff val="80000"/>
                </a:schemeClr>
              </a:solidFill>
            </a:endParaRPr>
          </a:p>
          <a:p>
            <a:pPr>
              <a:lnSpc>
                <a:spcPct val="80000"/>
              </a:lnSpc>
            </a:pPr>
            <a:r>
              <a:rPr lang="en-US" sz="2000" dirty="0" smtClean="0"/>
              <a:t>Online  Courses – Cheaper alternative to workshops for those looking to further knowledge in various industry skills:</a:t>
            </a:r>
          </a:p>
          <a:p>
            <a:pPr lvl="1">
              <a:lnSpc>
                <a:spcPct val="80000"/>
              </a:lnSpc>
            </a:pPr>
            <a:r>
              <a:rPr lang="en-US" sz="1200" u="sng" dirty="0">
                <a:solidFill>
                  <a:schemeClr val="bg2">
                    <a:lumMod val="20000"/>
                    <a:lumOff val="80000"/>
                  </a:schemeClr>
                </a:solidFill>
              </a:rPr>
              <a:t>http://www.aapg.org/career/training#2168215-online-training</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554" y="5410508"/>
            <a:ext cx="3143250" cy="1234214"/>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355504"/>
            <a:ext cx="3048000" cy="1344221"/>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977348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effectLst>
                  <a:outerShdw blurRad="50800" dist="38100" dir="2700000" algn="tl" rotWithShape="0">
                    <a:srgbClr val="000000">
                      <a:alpha val="43000"/>
                    </a:srgbClr>
                  </a:outerShdw>
                </a:effectLst>
                <a:latin typeface="+mn-lt"/>
              </a:rPr>
              <a:t>AAPG Short </a:t>
            </a:r>
            <a:r>
              <a:rPr lang="en-US" sz="3000" dirty="0" smtClean="0">
                <a:effectLst>
                  <a:outerShdw blurRad="50800" dist="38100" dir="2700000" algn="tl" rotWithShape="0">
                    <a:srgbClr val="000000">
                      <a:alpha val="43000"/>
                    </a:srgbClr>
                  </a:outerShdw>
                </a:effectLst>
                <a:latin typeface="+mn-lt"/>
              </a:rPr>
              <a:t>Course Discounts</a:t>
            </a:r>
            <a:endParaRPr lang="en-US" sz="3000" dirty="0">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457200" y="1412951"/>
            <a:ext cx="8229600" cy="4525963"/>
          </a:xfrm>
        </p:spPr>
        <p:txBody>
          <a:bodyPr>
            <a:normAutofit/>
          </a:bodyPr>
          <a:lstStyle/>
          <a:p>
            <a:r>
              <a:rPr lang="en-US" sz="2200" dirty="0" smtClean="0"/>
              <a:t>Discounts Available to Students</a:t>
            </a:r>
          </a:p>
          <a:p>
            <a:pPr lvl="1"/>
            <a:r>
              <a:rPr lang="en-US" sz="2200" dirty="0"/>
              <a:t>Student member </a:t>
            </a:r>
            <a:r>
              <a:rPr lang="en-US" sz="2200" dirty="0" smtClean="0"/>
              <a:t>discounts – reduction of cost for student members</a:t>
            </a:r>
            <a:endParaRPr lang="en-US" sz="2200" dirty="0"/>
          </a:p>
          <a:p>
            <a:pPr lvl="1"/>
            <a:r>
              <a:rPr lang="en-US" sz="2200" dirty="0"/>
              <a:t>Grad student projectionist </a:t>
            </a:r>
            <a:r>
              <a:rPr lang="en-US" sz="2200" dirty="0" smtClean="0"/>
              <a:t>program – help to make courses run more smoothly, and in exchange, be able to take the course</a:t>
            </a:r>
          </a:p>
          <a:p>
            <a:pPr marL="457200" lvl="1" indent="0">
              <a:buNone/>
            </a:pPr>
            <a:endParaRPr lang="en-US" sz="2200" dirty="0" smtClean="0"/>
          </a:p>
          <a:p>
            <a:r>
              <a:rPr lang="en-US" sz="2200" dirty="0" smtClean="0"/>
              <a:t>“Get out of the Bear Trap” Discount – discount for industry professionals laid off during the down turn – up to a 75% discount on course costs!</a:t>
            </a:r>
          </a:p>
          <a:p>
            <a:endParaRPr lang="en-US" dirty="0" smtClean="0"/>
          </a:p>
        </p:txBody>
      </p:sp>
    </p:spTree>
    <p:extLst>
      <p:ext uri="{BB962C8B-B14F-4D97-AF65-F5344CB8AC3E}">
        <p14:creationId xmlns:p14="http://schemas.microsoft.com/office/powerpoint/2010/main" val="17791593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0" dirty="0" smtClean="0">
                <a:effectLst>
                  <a:outerShdw blurRad="50800" dist="38100" dir="2700000" algn="tl" rotWithShape="0">
                    <a:srgbClr val="000000">
                      <a:alpha val="43000"/>
                    </a:srgbClr>
                  </a:outerShdw>
                </a:effectLst>
              </a:rPr>
              <a:t>Students and YPs: </a:t>
            </a:r>
            <a:br>
              <a:rPr lang="en-US" sz="3000" b="0" dirty="0" smtClean="0">
                <a:effectLst>
                  <a:outerShdw blurRad="50800" dist="38100" dir="2700000" algn="tl" rotWithShape="0">
                    <a:srgbClr val="000000">
                      <a:alpha val="43000"/>
                    </a:srgbClr>
                  </a:outerShdw>
                </a:effectLst>
              </a:rPr>
            </a:br>
            <a:r>
              <a:rPr lang="en-US" sz="3000" b="0" dirty="0" smtClean="0">
                <a:effectLst>
                  <a:outerShdw blurRad="50800" dist="38100" dir="2700000" algn="tl" rotWithShape="0">
                    <a:srgbClr val="000000">
                      <a:alpha val="43000"/>
                    </a:srgbClr>
                  </a:outerShdw>
                </a:effectLst>
              </a:rPr>
              <a:t>How to “weather the storm”</a:t>
            </a:r>
            <a:endParaRPr lang="en-US" sz="3000" b="0" dirty="0">
              <a:effectLst>
                <a:outerShdw blurRad="50800" dist="38100" dir="2700000" algn="tl" rotWithShape="0">
                  <a:srgbClr val="000000">
                    <a:alpha val="43000"/>
                  </a:srgbClr>
                </a:outerShdw>
              </a:effectLst>
            </a:endParaRPr>
          </a:p>
        </p:txBody>
      </p:sp>
      <p:pic>
        <p:nvPicPr>
          <p:cNvPr id="4" name="Picture 3"/>
          <p:cNvPicPr>
            <a:picLocks noChangeAspect="1"/>
          </p:cNvPicPr>
          <p:nvPr/>
        </p:nvPicPr>
        <p:blipFill>
          <a:blip r:embed="rId3"/>
          <a:stretch>
            <a:fillRect/>
          </a:stretch>
        </p:blipFill>
        <p:spPr>
          <a:xfrm>
            <a:off x="5447930" y="1589001"/>
            <a:ext cx="2743200" cy="880698"/>
          </a:xfrm>
          <a:prstGeom prst="rect">
            <a:avLst/>
          </a:prstGeom>
        </p:spPr>
      </p:pic>
      <p:sp>
        <p:nvSpPr>
          <p:cNvPr id="5" name="TextBox 4"/>
          <p:cNvSpPr txBox="1"/>
          <p:nvPr/>
        </p:nvSpPr>
        <p:spPr>
          <a:xfrm>
            <a:off x="510746" y="2954011"/>
            <a:ext cx="8134865"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Stay involved in professional and local societies </a:t>
            </a:r>
          </a:p>
          <a:p>
            <a:pPr marL="285750" indent="-285750">
              <a:buFont typeface="Arial" panose="020B0604020202020204" pitchFamily="34" charset="0"/>
              <a:buChar char="•"/>
            </a:pPr>
            <a:r>
              <a:rPr lang="en-US" dirty="0" smtClean="0"/>
              <a:t>Volunteer </a:t>
            </a:r>
            <a:r>
              <a:rPr lang="en-US" dirty="0"/>
              <a:t>for committees </a:t>
            </a:r>
          </a:p>
          <a:p>
            <a:pPr marL="285750" indent="-285750">
              <a:buFont typeface="Arial" panose="020B0604020202020204" pitchFamily="34" charset="0"/>
              <a:buChar char="•"/>
            </a:pPr>
            <a:r>
              <a:rPr lang="en-US" dirty="0" smtClean="0"/>
              <a:t>Be engaged in internal groups </a:t>
            </a:r>
          </a:p>
          <a:p>
            <a:pPr marL="285750" indent="-285750">
              <a:buFont typeface="Arial" panose="020B0604020202020204" pitchFamily="34" charset="0"/>
              <a:buChar char="•"/>
            </a:pPr>
            <a:r>
              <a:rPr lang="en-US" dirty="0" smtClean="0"/>
              <a:t>Acquire a broad set of skills </a:t>
            </a:r>
          </a:p>
          <a:p>
            <a:pPr marL="285750" indent="-285750">
              <a:buFont typeface="Arial" panose="020B0604020202020204" pitchFamily="34" charset="0"/>
              <a:buChar char="•"/>
            </a:pPr>
            <a:r>
              <a:rPr lang="en-US" dirty="0" smtClean="0"/>
              <a:t>Take continuing education courses</a:t>
            </a:r>
          </a:p>
          <a:p>
            <a:pPr marL="285750" indent="-285750">
              <a:buFont typeface="Arial" panose="020B0604020202020204" pitchFamily="34" charset="0"/>
              <a:buChar char="•"/>
            </a:pPr>
            <a:r>
              <a:rPr lang="en-US" dirty="0" smtClean="0"/>
              <a:t>Demonstrate curiosity and a desire to learn </a:t>
            </a:r>
          </a:p>
          <a:p>
            <a:pPr marL="285750" indent="-285750">
              <a:buFont typeface="Arial" panose="020B0604020202020204" pitchFamily="34" charset="0"/>
              <a:buChar char="•"/>
            </a:pPr>
            <a:r>
              <a:rPr lang="en-US" dirty="0" smtClean="0"/>
              <a:t>Cultivate leadership and entrepreneurial qualities </a:t>
            </a:r>
          </a:p>
          <a:p>
            <a:pPr marL="285750" indent="-285750">
              <a:buFont typeface="Arial" panose="020B0604020202020204" pitchFamily="34" charset="0"/>
              <a:buChar char="•"/>
            </a:pPr>
            <a:r>
              <a:rPr lang="en-US" dirty="0" smtClean="0"/>
              <a:t>Network with individuals in multiple aspects of the industry</a:t>
            </a:r>
          </a:p>
          <a:p>
            <a:pPr marL="285750" indent="-285750">
              <a:buFont typeface="Arial" panose="020B0604020202020204" pitchFamily="34" charset="0"/>
              <a:buChar char="•"/>
            </a:pPr>
            <a:r>
              <a:rPr lang="en-US" dirty="0" smtClean="0"/>
              <a:t>Be active in the community and stay busy</a:t>
            </a:r>
          </a:p>
          <a:p>
            <a:pPr marL="285750" indent="-285750">
              <a:buFont typeface="Arial" panose="020B0604020202020204" pitchFamily="34" charset="0"/>
              <a:buChar char="•"/>
            </a:pPr>
            <a:r>
              <a:rPr lang="en-US" dirty="0" smtClean="0"/>
              <a:t>Don’t panic!</a:t>
            </a:r>
            <a:endParaRPr lang="en-US" dirty="0"/>
          </a:p>
        </p:txBody>
      </p:sp>
      <p:sp>
        <p:nvSpPr>
          <p:cNvPr id="6" name="TextBox 5"/>
          <p:cNvSpPr txBox="1"/>
          <p:nvPr/>
        </p:nvSpPr>
        <p:spPr>
          <a:xfrm>
            <a:off x="551935" y="1408670"/>
            <a:ext cx="4662616" cy="1477328"/>
          </a:xfrm>
          <a:prstGeom prst="rect">
            <a:avLst/>
          </a:prstGeom>
          <a:noFill/>
        </p:spPr>
        <p:txBody>
          <a:bodyPr wrap="square" rtlCol="0">
            <a:spAutoFit/>
          </a:bodyPr>
          <a:lstStyle/>
          <a:p>
            <a:r>
              <a:rPr lang="en-US" dirty="0" smtClean="0"/>
              <a:t>Hiring freezes and layoffs can happen in any industry, but there are a few things recent graduates and YPs can do to help improve their chances of getting and maintaining employment: </a:t>
            </a:r>
            <a:endParaRPr lang="en-US" dirty="0"/>
          </a:p>
        </p:txBody>
      </p:sp>
    </p:spTree>
    <p:extLst>
      <p:ext uri="{BB962C8B-B14F-4D97-AF65-F5344CB8AC3E}">
        <p14:creationId xmlns:p14="http://schemas.microsoft.com/office/powerpoint/2010/main" val="204464350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06" y="165670"/>
            <a:ext cx="8229600" cy="952596"/>
          </a:xfrm>
        </p:spPr>
        <p:txBody>
          <a:bodyPr>
            <a:normAutofit/>
          </a:bodyPr>
          <a:lstStyle/>
          <a:p>
            <a:r>
              <a:rPr lang="en-US" sz="3000" dirty="0" smtClean="0">
                <a:solidFill>
                  <a:srgbClr val="FFFFFF"/>
                </a:solidFill>
                <a:effectLst>
                  <a:outerShdw blurRad="50800" dist="38100" dir="2700000" algn="tl" rotWithShape="0">
                    <a:srgbClr val="000000">
                      <a:alpha val="43000"/>
                    </a:srgbClr>
                  </a:outerShdw>
                </a:effectLst>
                <a:latin typeface="+mn-lt"/>
              </a:rPr>
              <a:t>Be positive and fight on!</a:t>
            </a:r>
            <a:endParaRPr lang="en-US" sz="3000" dirty="0">
              <a:solidFill>
                <a:srgbClr val="FFFFFF"/>
              </a:solidFill>
              <a:effectLst>
                <a:outerShdw blurRad="50800" dist="38100" dir="2700000" algn="tl" rotWithShape="0">
                  <a:srgbClr val="000000">
                    <a:alpha val="43000"/>
                  </a:srgbClr>
                </a:outerShdw>
              </a:effectLst>
              <a:latin typeface="+mn-lt"/>
            </a:endParaRPr>
          </a:p>
        </p:txBody>
      </p:sp>
      <p:sp>
        <p:nvSpPr>
          <p:cNvPr id="3" name="Content Placeholder 2"/>
          <p:cNvSpPr>
            <a:spLocks noGrp="1"/>
          </p:cNvSpPr>
          <p:nvPr>
            <p:ph idx="1"/>
          </p:nvPr>
        </p:nvSpPr>
        <p:spPr>
          <a:xfrm>
            <a:off x="277906" y="1404470"/>
            <a:ext cx="8229600" cy="4876800"/>
          </a:xfrm>
        </p:spPr>
        <p:txBody>
          <a:bodyPr>
            <a:normAutofit/>
          </a:bodyPr>
          <a:lstStyle/>
          <a:p>
            <a:pPr>
              <a:spcBef>
                <a:spcPts val="1272"/>
              </a:spcBef>
            </a:pPr>
            <a:r>
              <a:rPr lang="en-US" sz="2200" dirty="0" smtClean="0">
                <a:solidFill>
                  <a:srgbClr val="FFFFFF"/>
                </a:solidFill>
              </a:rPr>
              <a:t>Forecast is for a steady demand for Geoscientists over the next 30 year.  </a:t>
            </a:r>
          </a:p>
          <a:p>
            <a:pPr lvl="1">
              <a:spcBef>
                <a:spcPts val="1272"/>
              </a:spcBef>
            </a:pPr>
            <a:r>
              <a:rPr lang="en-US" sz="2200" dirty="0" smtClean="0">
                <a:solidFill>
                  <a:srgbClr val="FFFFFF"/>
                </a:solidFill>
              </a:rPr>
              <a:t>Short term may be challenging</a:t>
            </a:r>
          </a:p>
          <a:p>
            <a:pPr>
              <a:spcBef>
                <a:spcPts val="1272"/>
              </a:spcBef>
            </a:pPr>
            <a:r>
              <a:rPr lang="en-US" sz="2200" dirty="0" smtClean="0">
                <a:solidFill>
                  <a:srgbClr val="FFFFFF"/>
                </a:solidFill>
              </a:rPr>
              <a:t>Diverse geosciences career options exist</a:t>
            </a:r>
          </a:p>
          <a:p>
            <a:pPr>
              <a:spcBef>
                <a:spcPts val="1272"/>
              </a:spcBef>
            </a:pPr>
            <a:r>
              <a:rPr lang="en-US" sz="2200" dirty="0" smtClean="0">
                <a:solidFill>
                  <a:srgbClr val="FFFFFF"/>
                </a:solidFill>
              </a:rPr>
              <a:t>Find and follow your passion, love what you do!</a:t>
            </a:r>
          </a:p>
          <a:p>
            <a:pPr>
              <a:spcBef>
                <a:spcPts val="1272"/>
              </a:spcBef>
            </a:pPr>
            <a:r>
              <a:rPr lang="en-US" sz="2200" dirty="0" smtClean="0">
                <a:solidFill>
                  <a:srgbClr val="FFFFFF"/>
                </a:solidFill>
              </a:rPr>
              <a:t>Be technically strong and grow scientifically </a:t>
            </a:r>
            <a:endParaRPr lang="en-US" sz="2200" dirty="0">
              <a:solidFill>
                <a:srgbClr val="FFFFFF"/>
              </a:solidFill>
            </a:endParaRPr>
          </a:p>
          <a:p>
            <a:pPr>
              <a:spcBef>
                <a:spcPts val="1272"/>
              </a:spcBef>
            </a:pPr>
            <a:r>
              <a:rPr lang="en-US" sz="2200" dirty="0">
                <a:solidFill>
                  <a:srgbClr val="FFFFFF"/>
                </a:solidFill>
              </a:rPr>
              <a:t>R</a:t>
            </a:r>
            <a:r>
              <a:rPr lang="en-US" sz="2200" dirty="0" smtClean="0">
                <a:solidFill>
                  <a:srgbClr val="FFFFFF"/>
                </a:solidFill>
              </a:rPr>
              <a:t>emain competitive by gaining new skills</a:t>
            </a:r>
          </a:p>
          <a:p>
            <a:pPr>
              <a:spcBef>
                <a:spcPts val="1272"/>
              </a:spcBef>
            </a:pPr>
            <a:r>
              <a:rPr lang="en-US" sz="2200" dirty="0" smtClean="0">
                <a:solidFill>
                  <a:srgbClr val="FFFFFF"/>
                </a:solidFill>
              </a:rPr>
              <a:t>Develop a strong network and stay connected</a:t>
            </a:r>
          </a:p>
          <a:p>
            <a:pPr>
              <a:spcBef>
                <a:spcPts val="1272"/>
              </a:spcBef>
            </a:pPr>
            <a:r>
              <a:rPr lang="en-US" sz="2200" dirty="0">
                <a:solidFill>
                  <a:srgbClr val="FFFFFF"/>
                </a:solidFill>
              </a:rPr>
              <a:t>B</a:t>
            </a:r>
            <a:r>
              <a:rPr lang="en-US" sz="2200" dirty="0" smtClean="0">
                <a:solidFill>
                  <a:srgbClr val="FFFFFF"/>
                </a:solidFill>
              </a:rPr>
              <a:t>e involved, Be involved, Be involved</a:t>
            </a:r>
          </a:p>
        </p:txBody>
      </p:sp>
    </p:spTree>
    <p:extLst>
      <p:ext uri="{BB962C8B-B14F-4D97-AF65-F5344CB8AC3E}">
        <p14:creationId xmlns:p14="http://schemas.microsoft.com/office/powerpoint/2010/main" val="445565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sz="3000" b="0" dirty="0" smtClean="0">
                <a:effectLst>
                  <a:outerShdw blurRad="50800" dist="38100" dir="2700000" algn="tl" rotWithShape="0">
                    <a:srgbClr val="000000">
                      <a:alpha val="43000"/>
                    </a:srgbClr>
                  </a:outerShdw>
                </a:effectLst>
              </a:rPr>
              <a:t>Oil &amp; Gas Prices</a:t>
            </a:r>
          </a:p>
        </p:txBody>
      </p:sp>
      <p:pic>
        <p:nvPicPr>
          <p:cNvPr id="25604" name="Picture 3"/>
          <p:cNvPicPr>
            <a:picLocks noChangeAspect="1"/>
          </p:cNvPicPr>
          <p:nvPr/>
        </p:nvPicPr>
        <p:blipFill>
          <a:blip r:embed="rId2" cstate="email">
            <a:extLst>
              <a:ext uri="{28A0092B-C50C-407E-A947-70E740481C1C}">
                <a14:useLocalDpi xmlns:a14="http://schemas.microsoft.com/office/drawing/2010/main" val="0"/>
              </a:ext>
            </a:extLst>
          </a:blip>
          <a:srcRect t="8690"/>
          <a:stretch>
            <a:fillRect/>
          </a:stretch>
        </p:blipFill>
        <p:spPr bwMode="auto">
          <a:xfrm>
            <a:off x="4127316" y="3763740"/>
            <a:ext cx="4785055" cy="2377644"/>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33388" y="1346200"/>
            <a:ext cx="839311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eaLnBrk="0" fontAlgn="base" hangingPunct="0">
              <a:spcBef>
                <a:spcPct val="20000"/>
              </a:spcBef>
              <a:spcAft>
                <a:spcPct val="0"/>
              </a:spcAft>
              <a:buChar char="»"/>
              <a:defRPr>
                <a:solidFill>
                  <a:schemeClr val="bg1"/>
                </a:solidFill>
                <a:latin typeface="+mn-lt"/>
              </a:defRPr>
            </a:lvl6pPr>
            <a:lvl7pPr marL="2971800" indent="-228600" algn="l" rtl="0" eaLnBrk="0" fontAlgn="base" hangingPunct="0">
              <a:spcBef>
                <a:spcPct val="20000"/>
              </a:spcBef>
              <a:spcAft>
                <a:spcPct val="0"/>
              </a:spcAft>
              <a:buChar char="»"/>
              <a:defRPr>
                <a:solidFill>
                  <a:schemeClr val="bg1"/>
                </a:solidFill>
                <a:latin typeface="+mn-lt"/>
              </a:defRPr>
            </a:lvl7pPr>
            <a:lvl8pPr marL="3429000" indent="-228600" algn="l" rtl="0" eaLnBrk="0" fontAlgn="base" hangingPunct="0">
              <a:spcBef>
                <a:spcPct val="20000"/>
              </a:spcBef>
              <a:spcAft>
                <a:spcPct val="0"/>
              </a:spcAft>
              <a:buChar char="»"/>
              <a:defRPr>
                <a:solidFill>
                  <a:schemeClr val="bg1"/>
                </a:solidFill>
                <a:latin typeface="+mn-lt"/>
              </a:defRPr>
            </a:lvl8pPr>
            <a:lvl9pPr marL="3886200" indent="-228600" algn="l" rtl="0" eaLnBrk="0" fontAlgn="base" hangingPunct="0">
              <a:spcBef>
                <a:spcPct val="20000"/>
              </a:spcBef>
              <a:spcAft>
                <a:spcPct val="0"/>
              </a:spcAft>
              <a:buChar char="»"/>
              <a:defRPr>
                <a:solidFill>
                  <a:schemeClr val="bg1"/>
                </a:solidFill>
                <a:latin typeface="+mn-lt"/>
              </a:defRPr>
            </a:lvl9pPr>
          </a:lstStyle>
          <a:p>
            <a:pPr marL="231775" indent="-231775">
              <a:spcBef>
                <a:spcPct val="50000"/>
              </a:spcBef>
              <a:defRPr/>
            </a:pPr>
            <a:r>
              <a:rPr lang="en-US" altLang="en-US" sz="2200" b="0" i="0" kern="0" dirty="0" smtClean="0">
                <a:solidFill>
                  <a:schemeClr val="tx1"/>
                </a:solidFill>
              </a:rPr>
              <a:t>The energy industry goes through cycles (of about 7 – 10 years)</a:t>
            </a:r>
          </a:p>
          <a:p>
            <a:pPr marL="231775" indent="-231775">
              <a:spcBef>
                <a:spcPct val="50000"/>
              </a:spcBef>
              <a:defRPr/>
            </a:pPr>
            <a:r>
              <a:rPr lang="en-US" altLang="en-US" sz="2200" b="0" i="0" kern="0" dirty="0" smtClean="0">
                <a:solidFill>
                  <a:schemeClr val="tx1"/>
                </a:solidFill>
              </a:rPr>
              <a:t>These cycles are dictated by oil and gas prices and, while 	unfortunate, a byproduct of maintaining a balance of 	supply and demand  </a:t>
            </a:r>
            <a:endParaRPr lang="en-US" altLang="en-US" sz="2200" kern="0" dirty="0">
              <a:solidFill>
                <a:schemeClr val="tx1"/>
              </a:solidFill>
            </a:endParaRPr>
          </a:p>
          <a:p>
            <a:pPr marL="231775" indent="-231775">
              <a:spcBef>
                <a:spcPct val="50000"/>
              </a:spcBef>
              <a:defRPr/>
            </a:pPr>
            <a:r>
              <a:rPr lang="en-US" altLang="en-US" sz="2200" b="0" i="0" kern="0" dirty="0" smtClean="0">
                <a:solidFill>
                  <a:schemeClr val="tx1"/>
                </a:solidFill>
              </a:rPr>
              <a:t>Right now prices are low and companies are tightening belts</a:t>
            </a:r>
          </a:p>
          <a:p>
            <a:pPr marL="231775" indent="-231775">
              <a:spcBef>
                <a:spcPct val="50000"/>
              </a:spcBef>
              <a:defRPr/>
            </a:pPr>
            <a:r>
              <a:rPr lang="en-US" altLang="en-US" sz="2200" b="0" i="0" kern="0" dirty="0" smtClean="0">
                <a:solidFill>
                  <a:schemeClr val="tx1"/>
                </a:solidFill>
              </a:rPr>
              <a:t>2015/2016 will see a reduced number of job openings and 	internships</a:t>
            </a:r>
          </a:p>
          <a:p>
            <a:pPr marL="231775" indent="-231775">
              <a:spcBef>
                <a:spcPct val="50000"/>
              </a:spcBef>
              <a:defRPr/>
            </a:pPr>
            <a:r>
              <a:rPr lang="en-US" altLang="en-US" sz="2200" b="0" i="0" kern="0" dirty="0" smtClean="0">
                <a:solidFill>
                  <a:schemeClr val="tx1"/>
                </a:solidFill>
              </a:rPr>
              <a:t>When prices rebound, the demand for new hires will increase  	greatly and students and young professionals will be well 	positioned</a:t>
            </a:r>
          </a:p>
          <a:p>
            <a:pPr marL="231775" indent="-231775">
              <a:spcBef>
                <a:spcPct val="50000"/>
              </a:spcBef>
              <a:defRPr/>
            </a:pPr>
            <a:r>
              <a:rPr lang="en-US" altLang="en-US" sz="2200" b="0" i="0" kern="0" dirty="0" smtClean="0">
                <a:solidFill>
                  <a:schemeClr val="accent6">
                    <a:lumMod val="75000"/>
                  </a:schemeClr>
                </a:solidFill>
              </a:rPr>
              <a:t>We have to wait for the sun to come out from behind the cloud – 	</a:t>
            </a:r>
            <a:r>
              <a:rPr lang="en-US" altLang="en-US" sz="2200" b="0" i="1" kern="0" dirty="0" smtClean="0">
                <a:solidFill>
                  <a:schemeClr val="accent6">
                    <a:lumMod val="75000"/>
                  </a:schemeClr>
                </a:solidFill>
              </a:rPr>
              <a:t>AND IT WILL!!</a:t>
            </a:r>
          </a:p>
        </p:txBody>
      </p:sp>
    </p:spTree>
    <p:extLst>
      <p:ext uri="{BB962C8B-B14F-4D97-AF65-F5344CB8AC3E}">
        <p14:creationId xmlns:p14="http://schemas.microsoft.com/office/powerpoint/2010/main" val="24777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3"/>
          <p:cNvPicPr>
            <a:picLocks noChangeAspect="1"/>
          </p:cNvPicPr>
          <p:nvPr/>
        </p:nvPicPr>
        <p:blipFill>
          <a:blip r:embed="rId3" cstate="email">
            <a:extLst>
              <a:ext uri="{28A0092B-C50C-407E-A947-70E740481C1C}">
                <a14:useLocalDpi xmlns:a14="http://schemas.microsoft.com/office/drawing/2010/main" val="0"/>
              </a:ext>
            </a:extLst>
          </a:blip>
          <a:srcRect l="30684" t="38390" r="12701" b="12633"/>
          <a:stretch>
            <a:fillRect/>
          </a:stretch>
        </p:blipFill>
        <p:spPr bwMode="auto">
          <a:xfrm>
            <a:off x="3526435" y="4500488"/>
            <a:ext cx="2390775" cy="16319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73" name="Line 4"/>
          <p:cNvSpPr>
            <a:spLocks noChangeShapeType="1"/>
          </p:cNvSpPr>
          <p:nvPr/>
        </p:nvSpPr>
        <p:spPr bwMode="auto">
          <a:xfrm>
            <a:off x="211138" y="981075"/>
            <a:ext cx="86741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174"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l="2742" t="6448" r="21957" b="15047"/>
          <a:stretch>
            <a:fillRect/>
          </a:stretch>
        </p:blipFill>
        <p:spPr bwMode="auto">
          <a:xfrm>
            <a:off x="435815" y="4673599"/>
            <a:ext cx="1949843" cy="14588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7" name="Picture 18" descr="gocadvsvoxel2"/>
          <p:cNvPicPr>
            <a:picLocks noChangeAspect="1" noChangeArrowheads="1"/>
          </p:cNvPicPr>
          <p:nvPr/>
        </p:nvPicPr>
        <p:blipFill>
          <a:blip r:embed="rId5" cstate="email">
            <a:extLst>
              <a:ext uri="{28A0092B-C50C-407E-A947-70E740481C1C}">
                <a14:useLocalDpi xmlns:a14="http://schemas.microsoft.com/office/drawing/2010/main" val="0"/>
              </a:ext>
            </a:extLst>
          </a:blip>
          <a:srcRect l="4567" t="11491" r="7515" b="3815"/>
          <a:stretch>
            <a:fillRect/>
          </a:stretch>
        </p:blipFill>
        <p:spPr bwMode="auto">
          <a:xfrm>
            <a:off x="435815" y="2820193"/>
            <a:ext cx="1880786" cy="143824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80" name="Picture 21" descr="jaf_wellpla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18313" y="3919403"/>
            <a:ext cx="2066925" cy="22130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84" name="TextBox 1"/>
          <p:cNvSpPr txBox="1">
            <a:spLocks noChangeArrowheads="1"/>
          </p:cNvSpPr>
          <p:nvPr/>
        </p:nvSpPr>
        <p:spPr bwMode="auto">
          <a:xfrm>
            <a:off x="211138" y="6400412"/>
            <a:ext cx="4062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800" i="1" dirty="0">
                <a:latin typeface="Arial" panose="020B0604020202020204" pitchFamily="34" charset="0"/>
              </a:rPr>
              <a:t>Most Images Courtesy of ExxonMobil</a:t>
            </a:r>
          </a:p>
        </p:txBody>
      </p:sp>
      <p:pic>
        <p:nvPicPr>
          <p:cNvPr id="18" name="Picture 17"/>
          <p:cNvPicPr>
            <a:picLocks noChangeAspect="1"/>
          </p:cNvPicPr>
          <p:nvPr/>
        </p:nvPicPr>
        <p:blipFill>
          <a:blip r:embed="rId7"/>
          <a:stretch>
            <a:fillRect/>
          </a:stretch>
        </p:blipFill>
        <p:spPr>
          <a:xfrm>
            <a:off x="133350" y="914400"/>
            <a:ext cx="8820150" cy="295275"/>
          </a:xfrm>
          <a:prstGeom prst="rect">
            <a:avLst/>
          </a:prstGeom>
        </p:spPr>
      </p:pic>
      <p:grpSp>
        <p:nvGrpSpPr>
          <p:cNvPr id="7175" name="Group 10"/>
          <p:cNvGrpSpPr>
            <a:grpSpLocks noChangeAspect="1"/>
          </p:cNvGrpSpPr>
          <p:nvPr/>
        </p:nvGrpSpPr>
        <p:grpSpPr bwMode="auto">
          <a:xfrm>
            <a:off x="435815" y="897732"/>
            <a:ext cx="2679700" cy="1403350"/>
            <a:chOff x="139" y="739"/>
            <a:chExt cx="1335" cy="1083"/>
          </a:xfrm>
        </p:grpSpPr>
        <p:sp>
          <p:nvSpPr>
            <p:cNvPr id="7189" name="Freeform 11"/>
            <p:cNvSpPr>
              <a:spLocks noChangeAspect="1"/>
            </p:cNvSpPr>
            <p:nvPr/>
          </p:nvSpPr>
          <p:spPr bwMode="auto">
            <a:xfrm>
              <a:off x="192" y="855"/>
              <a:ext cx="1212" cy="941"/>
            </a:xfrm>
            <a:custGeom>
              <a:avLst/>
              <a:gdLst>
                <a:gd name="T0" fmla="*/ 3 w 1212"/>
                <a:gd name="T1" fmla="*/ 225 h 941"/>
                <a:gd name="T2" fmla="*/ 440 w 1212"/>
                <a:gd name="T3" fmla="*/ 941 h 941"/>
                <a:gd name="T4" fmla="*/ 1209 w 1212"/>
                <a:gd name="T5" fmla="*/ 429 h 941"/>
                <a:gd name="T6" fmla="*/ 1212 w 1212"/>
                <a:gd name="T7" fmla="*/ 98 h 941"/>
                <a:gd name="T8" fmla="*/ 444 w 1212"/>
                <a:gd name="T9" fmla="*/ 338 h 941"/>
                <a:gd name="T10" fmla="*/ 0 w 1212"/>
                <a:gd name="T11" fmla="*/ 0 h 941"/>
                <a:gd name="T12" fmla="*/ 3 w 1212"/>
                <a:gd name="T13" fmla="*/ 225 h 941"/>
                <a:gd name="T14" fmla="*/ 0 60000 65536"/>
                <a:gd name="T15" fmla="*/ 0 60000 65536"/>
                <a:gd name="T16" fmla="*/ 0 60000 65536"/>
                <a:gd name="T17" fmla="*/ 0 60000 65536"/>
                <a:gd name="T18" fmla="*/ 0 60000 65536"/>
                <a:gd name="T19" fmla="*/ 0 60000 65536"/>
                <a:gd name="T20" fmla="*/ 0 60000 65536"/>
                <a:gd name="T21" fmla="*/ 0 w 1212"/>
                <a:gd name="T22" fmla="*/ 0 h 941"/>
                <a:gd name="T23" fmla="*/ 1212 w 1212"/>
                <a:gd name="T24" fmla="*/ 941 h 9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2" h="941">
                  <a:moveTo>
                    <a:pt x="3" y="225"/>
                  </a:moveTo>
                  <a:lnTo>
                    <a:pt x="440" y="941"/>
                  </a:lnTo>
                  <a:lnTo>
                    <a:pt x="1209" y="429"/>
                  </a:lnTo>
                  <a:lnTo>
                    <a:pt x="1212" y="98"/>
                  </a:lnTo>
                  <a:lnTo>
                    <a:pt x="444" y="338"/>
                  </a:lnTo>
                  <a:lnTo>
                    <a:pt x="0" y="0"/>
                  </a:lnTo>
                  <a:lnTo>
                    <a:pt x="3" y="225"/>
                  </a:lnTo>
                  <a:close/>
                </a:path>
              </a:pathLst>
            </a:custGeom>
            <a:solidFill>
              <a:srgbClr val="FFFFFF"/>
            </a:solidFill>
            <a:ln w="28575" cap="flat" cmpd="sng">
              <a:solidFill>
                <a:srgbClr val="FF0000"/>
              </a:solidFill>
              <a:prstDash val="solid"/>
              <a:round/>
              <a:headEnd/>
              <a:tailEnd/>
            </a:ln>
          </p:spPr>
          <p:txBody>
            <a:bodyPr wrap="none" anchor="ctr"/>
            <a:lstStyle/>
            <a:p>
              <a:endParaRPr lang="en-US"/>
            </a:p>
          </p:txBody>
        </p:sp>
        <p:pic>
          <p:nvPicPr>
            <p:cNvPr id="7190" name="Picture 12" descr="Seismic Study-3"/>
            <p:cNvPicPr preferRelativeResize="0">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 y="739"/>
              <a:ext cx="1335" cy="108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7178" name="Picture 19"/>
          <p:cNvPicPr>
            <a:picLocks noChangeAspect="1" noChangeArrowheads="1"/>
          </p:cNvPicPr>
          <p:nvPr/>
        </p:nvPicPr>
        <p:blipFill>
          <a:blip r:embed="rId9" cstate="email">
            <a:lum bright="8000"/>
            <a:extLst>
              <a:ext uri="{28A0092B-C50C-407E-A947-70E740481C1C}">
                <a14:useLocalDpi xmlns:a14="http://schemas.microsoft.com/office/drawing/2010/main" val="0"/>
              </a:ext>
            </a:extLst>
          </a:blip>
          <a:srcRect l="4524" t="18095" b="4984"/>
          <a:stretch>
            <a:fillRect/>
          </a:stretch>
        </p:blipFill>
        <p:spPr bwMode="auto">
          <a:xfrm>
            <a:off x="6419851" y="897732"/>
            <a:ext cx="2465387" cy="17732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20" descr="feature"/>
          <p:cNvPicPr preferRelativeResize="0">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02051" y="897732"/>
            <a:ext cx="1906587" cy="12604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397169" y="3133889"/>
            <a:ext cx="2520041" cy="646331"/>
          </a:xfrm>
          <a:prstGeom prst="rect">
            <a:avLst/>
          </a:prstGeom>
        </p:spPr>
        <p:txBody>
          <a:bodyPr wrap="none">
            <a:spAutoFit/>
          </a:bodyPr>
          <a:lstStyle/>
          <a:p>
            <a:r>
              <a:rPr lang="en-US" altLang="en-US" sz="3600" dirty="0" smtClean="0"/>
              <a:t>Questions?</a:t>
            </a:r>
            <a:endParaRPr lang="en-US" sz="3600" dirty="0"/>
          </a:p>
        </p:txBody>
      </p:sp>
    </p:spTree>
    <p:extLst>
      <p:ext uri="{BB962C8B-B14F-4D97-AF65-F5344CB8AC3E}">
        <p14:creationId xmlns:p14="http://schemas.microsoft.com/office/powerpoint/2010/main" val="2907456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25846" y="195234"/>
            <a:ext cx="2427284" cy="543711"/>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6" name="Title 3"/>
          <p:cNvSpPr txBox="1">
            <a:spLocks/>
          </p:cNvSpPr>
          <p:nvPr/>
        </p:nvSpPr>
        <p:spPr>
          <a:xfrm>
            <a:off x="133350" y="140283"/>
            <a:ext cx="7328877" cy="5986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pPr algn="l"/>
            <a:r>
              <a:rPr lang="en-US" sz="3000" b="0" dirty="0" smtClean="0">
                <a:solidFill>
                  <a:srgbClr val="FFFFFF"/>
                </a:solidFill>
                <a:effectLst>
                  <a:outerShdw blurRad="50800" dist="38100" dir="2700000" algn="tl" rotWithShape="0">
                    <a:srgbClr val="000000">
                      <a:alpha val="43000"/>
                    </a:srgbClr>
                  </a:outerShdw>
                </a:effectLst>
                <a:latin typeface="+mn-lt"/>
              </a:rPr>
              <a:t>Possible Questions from Students</a:t>
            </a:r>
            <a:endParaRPr lang="en-US" sz="3000" b="0" dirty="0">
              <a:solidFill>
                <a:srgbClr val="FFFFFF"/>
              </a:solidFill>
              <a:effectLst>
                <a:outerShdw blurRad="50800" dist="38100" dir="2700000" algn="tl" rotWithShape="0">
                  <a:srgbClr val="000000">
                    <a:alpha val="43000"/>
                  </a:srgbClr>
                </a:outerShdw>
              </a:effectLst>
              <a:latin typeface="+mn-lt"/>
            </a:endParaRPr>
          </a:p>
        </p:txBody>
      </p:sp>
      <p:sp>
        <p:nvSpPr>
          <p:cNvPr id="7" name="Content Placeholder 2"/>
          <p:cNvSpPr txBox="1">
            <a:spLocks/>
          </p:cNvSpPr>
          <p:nvPr/>
        </p:nvSpPr>
        <p:spPr>
          <a:xfrm>
            <a:off x="133350" y="727985"/>
            <a:ext cx="9010650" cy="520034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u="sng" dirty="0" smtClean="0"/>
              <a:t>Career Path &amp; Advancement</a:t>
            </a:r>
            <a:endParaRPr lang="en-US" sz="1800" dirty="0" smtClean="0"/>
          </a:p>
          <a:p>
            <a:pPr algn="l"/>
            <a:r>
              <a:rPr lang="en-US" sz="1800" dirty="0" smtClean="0"/>
              <a:t>Did you do something to make yourself stand out? </a:t>
            </a:r>
          </a:p>
          <a:p>
            <a:pPr algn="l"/>
            <a:r>
              <a:rPr lang="en-US" sz="1800" dirty="0" smtClean="0"/>
              <a:t>How did you end up studying Geology?</a:t>
            </a:r>
          </a:p>
          <a:p>
            <a:pPr algn="l"/>
            <a:endParaRPr lang="en-US" sz="1800" dirty="0" smtClean="0"/>
          </a:p>
          <a:p>
            <a:pPr algn="l"/>
            <a:r>
              <a:rPr lang="en-US" sz="1800" dirty="0" smtClean="0"/>
              <a:t>What are some of the key tips that you can offer to us that you can take away from your journey through the petroleum industry?</a:t>
            </a:r>
          </a:p>
          <a:p>
            <a:pPr algn="l"/>
            <a:r>
              <a:rPr lang="en-US" sz="1800" dirty="0" smtClean="0"/>
              <a:t>Which was more stressful/Demanding: Working in Explorations, or production/development?</a:t>
            </a:r>
          </a:p>
          <a:p>
            <a:pPr algn="l"/>
            <a:r>
              <a:rPr lang="en-US" sz="1800" dirty="0" smtClean="0"/>
              <a:t>With the extensive travel that her positions have afforded her, what is the place that upon recollection can still bring a smile to her face and why? </a:t>
            </a:r>
            <a:endParaRPr lang="en-US" sz="1800" u="sng" dirty="0" smtClean="0"/>
          </a:p>
          <a:p>
            <a:pPr algn="l"/>
            <a:endParaRPr lang="en-US" sz="1800" u="sng" dirty="0" smtClean="0"/>
          </a:p>
          <a:p>
            <a:pPr algn="l"/>
            <a:r>
              <a:rPr lang="en-US" sz="1800" u="sng" dirty="0" smtClean="0"/>
              <a:t>Geology/Technical/Technology Questions</a:t>
            </a:r>
            <a:r>
              <a:rPr lang="en-US" sz="1800" dirty="0" smtClean="0"/>
              <a:t/>
            </a:r>
            <a:br>
              <a:rPr lang="en-US" sz="1800" dirty="0" smtClean="0"/>
            </a:br>
            <a:r>
              <a:rPr lang="en-US" sz="1800" dirty="0" smtClean="0"/>
              <a:t>What is the most "geologically interesting" basin you have worked in?</a:t>
            </a:r>
          </a:p>
          <a:p>
            <a:pPr algn="l"/>
            <a:r>
              <a:rPr lang="en-US" sz="1800" dirty="0" smtClean="0"/>
              <a:t>Would you advise students to be technologically savvy if they're majoring in the geosciences? For example, knowing how to code and learning GIS?</a:t>
            </a:r>
          </a:p>
          <a:p>
            <a:pPr algn="l"/>
            <a:r>
              <a:rPr lang="en-US" sz="1800" dirty="0" smtClean="0"/>
              <a:t>What motivated you to find a new imaging technology strategy? Was there a specific point in your career or research where you realized a change in strategy needed to be explored?</a:t>
            </a:r>
          </a:p>
          <a:p>
            <a:pPr algn="l"/>
            <a:endParaRPr lang="en-US" sz="1400" u="sng" dirty="0" smtClean="0"/>
          </a:p>
        </p:txBody>
      </p:sp>
    </p:spTree>
    <p:extLst>
      <p:ext uri="{BB962C8B-B14F-4D97-AF65-F5344CB8AC3E}">
        <p14:creationId xmlns:p14="http://schemas.microsoft.com/office/powerpoint/2010/main" val="39040832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25846" y="195234"/>
            <a:ext cx="2427284" cy="543711"/>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6" name="Title 3"/>
          <p:cNvSpPr txBox="1">
            <a:spLocks/>
          </p:cNvSpPr>
          <p:nvPr/>
        </p:nvSpPr>
        <p:spPr>
          <a:xfrm>
            <a:off x="133350" y="140283"/>
            <a:ext cx="7328877" cy="5986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pPr algn="l"/>
            <a:r>
              <a:rPr lang="en-US" sz="3000" b="0" dirty="0" smtClean="0">
                <a:solidFill>
                  <a:srgbClr val="FFFFFF"/>
                </a:solidFill>
                <a:effectLst>
                  <a:outerShdw blurRad="50800" dist="38100" dir="2700000" algn="tl" rotWithShape="0">
                    <a:srgbClr val="000000">
                      <a:alpha val="43000"/>
                    </a:srgbClr>
                  </a:outerShdw>
                </a:effectLst>
                <a:latin typeface="+mn-lt"/>
              </a:rPr>
              <a:t>Possible Questions from Students</a:t>
            </a:r>
            <a:endParaRPr lang="en-US" sz="3000" b="0" dirty="0">
              <a:solidFill>
                <a:srgbClr val="FFFFFF"/>
              </a:solidFill>
              <a:effectLst>
                <a:outerShdw blurRad="50800" dist="38100" dir="2700000" algn="tl" rotWithShape="0">
                  <a:srgbClr val="000000">
                    <a:alpha val="43000"/>
                  </a:srgbClr>
                </a:outerShdw>
              </a:effectLst>
              <a:latin typeface="+mn-lt"/>
            </a:endParaRPr>
          </a:p>
        </p:txBody>
      </p:sp>
      <p:sp>
        <p:nvSpPr>
          <p:cNvPr id="2" name="Rectangle 1"/>
          <p:cNvSpPr/>
          <p:nvPr/>
        </p:nvSpPr>
        <p:spPr>
          <a:xfrm>
            <a:off x="133350" y="738945"/>
            <a:ext cx="8453804" cy="5355313"/>
          </a:xfrm>
          <a:prstGeom prst="rect">
            <a:avLst/>
          </a:prstGeom>
        </p:spPr>
        <p:txBody>
          <a:bodyPr wrap="square">
            <a:spAutoFit/>
          </a:bodyPr>
          <a:lstStyle/>
          <a:p>
            <a:r>
              <a:rPr lang="en-US" u="sng" dirty="0"/>
              <a:t>Organizational Leadership, Community Engagement, and Work-Life Balance</a:t>
            </a:r>
            <a:endParaRPr lang="en-US" dirty="0"/>
          </a:p>
          <a:p>
            <a:r>
              <a:rPr lang="en-US" dirty="0"/>
              <a:t>How did you motivate people to reach out beyond what they thought was possible and embrace challenge in pursuit of an idea?</a:t>
            </a:r>
          </a:p>
          <a:p>
            <a:r>
              <a:rPr lang="en-US" dirty="0"/>
              <a:t>How great is the importance of being involved with the community outside from work?</a:t>
            </a:r>
          </a:p>
          <a:p>
            <a:r>
              <a:rPr lang="en-US" dirty="0"/>
              <a:t>In your personal experience as a professional is it important to have a work-life balance or is it more of a work-life integration atmosphere?  </a:t>
            </a:r>
          </a:p>
          <a:p>
            <a:endParaRPr lang="en-US" dirty="0" smtClean="0"/>
          </a:p>
          <a:p>
            <a:endParaRPr lang="en-US" dirty="0"/>
          </a:p>
          <a:p>
            <a:endParaRPr lang="en-US" dirty="0" smtClean="0"/>
          </a:p>
          <a:p>
            <a:r>
              <a:rPr lang="en-US" dirty="0" smtClean="0"/>
              <a:t>What </a:t>
            </a:r>
            <a:r>
              <a:rPr lang="en-US" dirty="0"/>
              <a:t>is the best strategy for students interested in petroleum geology careers during a downturn like now? </a:t>
            </a:r>
            <a:endParaRPr lang="en-US" dirty="0" smtClean="0"/>
          </a:p>
          <a:p>
            <a:endParaRPr lang="en-US" dirty="0"/>
          </a:p>
          <a:p>
            <a:r>
              <a:rPr lang="en-US" dirty="0"/>
              <a:t>Clearly, there are reduced immediate opportunities to be hired, so what is the best course of action for a student not fortunate enough to get an offer for an internship or full-time position</a:t>
            </a:r>
            <a:r>
              <a:rPr lang="en-US" dirty="0" smtClean="0"/>
              <a:t>?</a:t>
            </a:r>
            <a:br>
              <a:rPr lang="en-US" dirty="0" smtClean="0"/>
            </a:br>
            <a:endParaRPr lang="en-US" dirty="0"/>
          </a:p>
          <a:p>
            <a:r>
              <a:rPr lang="en-US" dirty="0"/>
              <a:t>What initial career path would best prepare them and make them most attractive to be hired when things turn up again?</a:t>
            </a:r>
          </a:p>
        </p:txBody>
      </p:sp>
    </p:spTree>
    <p:extLst>
      <p:ext uri="{BB962C8B-B14F-4D97-AF65-F5344CB8AC3E}">
        <p14:creationId xmlns:p14="http://schemas.microsoft.com/office/powerpoint/2010/main" val="18809905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PG VGP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 y="5319246"/>
            <a:ext cx="3311295" cy="741730"/>
          </a:xfrm>
          <a:prstGeom prst="rect">
            <a:avLst/>
          </a:prstGeom>
        </p:spPr>
      </p:pic>
      <p:pic>
        <p:nvPicPr>
          <p:cNvPr id="4" name="Picture 3"/>
          <p:cNvPicPr>
            <a:picLocks noChangeAspect="1"/>
          </p:cNvPicPr>
          <p:nvPr/>
        </p:nvPicPr>
        <p:blipFill>
          <a:blip r:embed="rId3"/>
          <a:stretch>
            <a:fillRect/>
          </a:stretch>
        </p:blipFill>
        <p:spPr>
          <a:xfrm>
            <a:off x="133350" y="1028700"/>
            <a:ext cx="8820150" cy="295275"/>
          </a:xfrm>
          <a:prstGeom prst="rect">
            <a:avLst/>
          </a:prstGeom>
        </p:spPr>
      </p:pic>
      <p:sp>
        <p:nvSpPr>
          <p:cNvPr id="2" name="Rectangle 1"/>
          <p:cNvSpPr/>
          <p:nvPr/>
        </p:nvSpPr>
        <p:spPr>
          <a:xfrm>
            <a:off x="1246278" y="1532063"/>
            <a:ext cx="6659734" cy="4185761"/>
          </a:xfrm>
          <a:prstGeom prst="rect">
            <a:avLst/>
          </a:prstGeom>
        </p:spPr>
        <p:txBody>
          <a:bodyPr wrap="square">
            <a:spAutoFit/>
          </a:bodyPr>
          <a:lstStyle/>
          <a:p>
            <a:pPr algn="ctr"/>
            <a:r>
              <a:rPr lang="en-US" sz="4400" i="1" dirty="0" smtClean="0">
                <a:solidFill>
                  <a:srgbClr val="CCFFCC"/>
                </a:solidFill>
              </a:rPr>
              <a:t>Career Opportunities in the Energy Industry</a:t>
            </a:r>
          </a:p>
          <a:p>
            <a:pPr algn="ctr"/>
            <a:endParaRPr lang="en-US" sz="2200" dirty="0"/>
          </a:p>
          <a:p>
            <a:pPr algn="ctr"/>
            <a:r>
              <a:rPr lang="en-US" sz="2200" dirty="0" smtClean="0"/>
              <a:t>Addressing the concerns of early professionals and students</a:t>
            </a:r>
          </a:p>
          <a:p>
            <a:pPr algn="ctr"/>
            <a:endParaRPr lang="en-US" sz="2200" dirty="0"/>
          </a:p>
          <a:p>
            <a:pPr algn="ctr"/>
            <a:r>
              <a:rPr lang="en-US" sz="2200" dirty="0" smtClean="0"/>
              <a:t>Additional materia</a:t>
            </a:r>
            <a:r>
              <a:rPr lang="en-US" sz="2200" dirty="0"/>
              <a:t>l</a:t>
            </a:r>
          </a:p>
          <a:p>
            <a:pPr algn="ctr"/>
            <a:r>
              <a:rPr lang="en-US" sz="3200" i="1" dirty="0" smtClean="0">
                <a:solidFill>
                  <a:srgbClr val="FFFF00"/>
                </a:solidFill>
              </a:rPr>
              <a:t>“What Geoscientist do”</a:t>
            </a:r>
          </a:p>
          <a:p>
            <a:pPr algn="ctr"/>
            <a:endParaRPr lang="en-US" dirty="0"/>
          </a:p>
          <a:p>
            <a:pPr algn="ctr"/>
            <a:endParaRPr lang="en-US" dirty="0"/>
          </a:p>
        </p:txBody>
      </p:sp>
    </p:spTree>
    <p:extLst>
      <p:ext uri="{BB962C8B-B14F-4D97-AF65-F5344CB8AC3E}">
        <p14:creationId xmlns:p14="http://schemas.microsoft.com/office/powerpoint/2010/main" val="70875570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stCxn id="24" idx="3"/>
            <a:endCxn id="6" idx="1"/>
          </p:cNvCxnSpPr>
          <p:nvPr/>
        </p:nvCxnSpPr>
        <p:spPr>
          <a:xfrm>
            <a:off x="1870159" y="4291718"/>
            <a:ext cx="4621131" cy="1595908"/>
          </a:xfrm>
          <a:prstGeom prst="straightConnector1">
            <a:avLst/>
          </a:prstGeom>
          <a:ln w="38100"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7413" name="Picture 6"/>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2315" y="1454150"/>
            <a:ext cx="2633663" cy="2112963"/>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9" name="Rectangle 7"/>
          <p:cNvSpPr>
            <a:spLocks noGrp="1" noChangeArrowheads="1"/>
          </p:cNvSpPr>
          <p:nvPr>
            <p:ph type="title"/>
          </p:nvPr>
        </p:nvSpPr>
        <p:spPr/>
        <p:txBody>
          <a:bodyPr>
            <a:normAutofit/>
          </a:bodyPr>
          <a:lstStyle/>
          <a:p>
            <a:pPr>
              <a:defRPr/>
            </a:pPr>
            <a:r>
              <a:rPr lang="en-US" sz="3000" dirty="0" smtClean="0">
                <a:effectLst>
                  <a:outerShdw blurRad="38100" dist="38100" dir="2700000" algn="tl">
                    <a:srgbClr val="000000"/>
                  </a:outerShdw>
                </a:effectLst>
                <a:latin typeface="+mn-lt"/>
              </a:rPr>
              <a:t>What We Do in the Energy Industry</a:t>
            </a:r>
          </a:p>
        </p:txBody>
      </p:sp>
      <p:sp>
        <p:nvSpPr>
          <p:cNvPr id="17415" name="Text Box 9"/>
          <p:cNvSpPr txBox="1">
            <a:spLocks noChangeArrowheads="1"/>
          </p:cNvSpPr>
          <p:nvPr/>
        </p:nvSpPr>
        <p:spPr bwMode="auto">
          <a:xfrm>
            <a:off x="844753" y="3660775"/>
            <a:ext cx="15664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000" b="1" dirty="0">
                <a:solidFill>
                  <a:schemeClr val="tx1"/>
                </a:solidFill>
                <a:latin typeface="Comic Sans MS" panose="030F0702030302020204" pitchFamily="66" charset="0"/>
              </a:rPr>
              <a:t>Exploration</a:t>
            </a:r>
          </a:p>
        </p:txBody>
      </p:sp>
      <p:sp>
        <p:nvSpPr>
          <p:cNvPr id="17416" name="Text Box 10"/>
          <p:cNvSpPr txBox="1">
            <a:spLocks noChangeArrowheads="1"/>
          </p:cNvSpPr>
          <p:nvPr/>
        </p:nvSpPr>
        <p:spPr bwMode="auto">
          <a:xfrm>
            <a:off x="3023085" y="2894404"/>
            <a:ext cx="14558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000" b="1" dirty="0">
                <a:solidFill>
                  <a:schemeClr val="tx1"/>
                </a:solidFill>
                <a:latin typeface="Comic Sans MS" panose="030F0702030302020204" pitchFamily="66" charset="0"/>
              </a:rPr>
              <a:t>Production</a:t>
            </a:r>
          </a:p>
        </p:txBody>
      </p:sp>
      <p:grpSp>
        <p:nvGrpSpPr>
          <p:cNvPr id="17417" name="Group 2"/>
          <p:cNvGrpSpPr>
            <a:grpSpLocks/>
          </p:cNvGrpSpPr>
          <p:nvPr/>
        </p:nvGrpSpPr>
        <p:grpSpPr bwMode="auto">
          <a:xfrm>
            <a:off x="2754313" y="3398838"/>
            <a:ext cx="2292350" cy="2488788"/>
            <a:chOff x="1813" y="2308"/>
            <a:chExt cx="1444" cy="1560"/>
          </a:xfrm>
        </p:grpSpPr>
        <p:pic>
          <p:nvPicPr>
            <p:cNvPr id="17428" name="Picture 3"/>
            <p:cNvPicPr>
              <a:picLocks noChangeAspect="1" noChangeArrowheads="1"/>
            </p:cNvPicPr>
            <p:nvPr/>
          </p:nvPicPr>
          <p:blipFill>
            <a:blip r:embed="rId3">
              <a:extLst>
                <a:ext uri="{28A0092B-C50C-407E-A947-70E740481C1C}">
                  <a14:useLocalDpi xmlns:a14="http://schemas.microsoft.com/office/drawing/2010/main" val="0"/>
                </a:ext>
              </a:extLst>
            </a:blip>
            <a:srcRect l="2777"/>
            <a:stretch>
              <a:fillRect/>
            </a:stretch>
          </p:blipFill>
          <p:spPr bwMode="auto">
            <a:xfrm>
              <a:off x="1813" y="2308"/>
              <a:ext cx="1444" cy="1560"/>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47" y="3575"/>
              <a:ext cx="403" cy="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 y="3546"/>
              <a:ext cx="66" cy="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418" name="Group 11"/>
          <p:cNvGrpSpPr>
            <a:grpSpLocks/>
          </p:cNvGrpSpPr>
          <p:nvPr/>
        </p:nvGrpSpPr>
        <p:grpSpPr bwMode="auto">
          <a:xfrm>
            <a:off x="4502152" y="1444625"/>
            <a:ext cx="3025775" cy="2673350"/>
            <a:chOff x="2914" y="1643"/>
            <a:chExt cx="1906" cy="1684"/>
          </a:xfrm>
        </p:grpSpPr>
        <p:pic>
          <p:nvPicPr>
            <p:cNvPr id="17426" name="Picture 12" descr="corp_oc_home_1_550x104"/>
            <p:cNvPicPr>
              <a:picLocks noChangeAspect="1" noChangeArrowheads="1"/>
            </p:cNvPicPr>
            <p:nvPr/>
          </p:nvPicPr>
          <p:blipFill>
            <a:blip r:embed="rId6">
              <a:extLst>
                <a:ext uri="{28A0092B-C50C-407E-A947-70E740481C1C}">
                  <a14:useLocalDpi xmlns:a14="http://schemas.microsoft.com/office/drawing/2010/main" val="0"/>
                </a:ext>
              </a:extLst>
            </a:blip>
            <a:srcRect l="47148" r="26494"/>
            <a:stretch>
              <a:fillRect/>
            </a:stretch>
          </p:blipFill>
          <p:spPr bwMode="auto">
            <a:xfrm>
              <a:off x="2914" y="1643"/>
              <a:ext cx="1906" cy="136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427" name="Text Box 13"/>
            <p:cNvSpPr txBox="1">
              <a:spLocks noChangeArrowheads="1"/>
            </p:cNvSpPr>
            <p:nvPr/>
          </p:nvSpPr>
          <p:spPr bwMode="auto">
            <a:xfrm>
              <a:off x="3430" y="3075"/>
              <a:ext cx="73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000" b="1" dirty="0">
                  <a:solidFill>
                    <a:schemeClr val="tx1"/>
                  </a:solidFill>
                  <a:latin typeface="Comic Sans MS" panose="030F0702030302020204" pitchFamily="66" charset="0"/>
                </a:rPr>
                <a:t>Refining</a:t>
              </a:r>
            </a:p>
          </p:txBody>
        </p:sp>
      </p:grpSp>
      <p:grpSp>
        <p:nvGrpSpPr>
          <p:cNvPr id="17419" name="Group 14"/>
          <p:cNvGrpSpPr>
            <a:grpSpLocks/>
          </p:cNvGrpSpPr>
          <p:nvPr/>
        </p:nvGrpSpPr>
        <p:grpSpPr bwMode="auto">
          <a:xfrm>
            <a:off x="6654800" y="2994027"/>
            <a:ext cx="2298700" cy="2790826"/>
            <a:chOff x="4234" y="2257"/>
            <a:chExt cx="1448" cy="1758"/>
          </a:xfrm>
        </p:grpSpPr>
        <p:pic>
          <p:nvPicPr>
            <p:cNvPr id="17424" name="Picture 15" descr="corp_oc_nw_dwphot_3_96x122"/>
            <p:cNvPicPr>
              <a:picLocks noChangeAspect="1" noChangeArrowheads="1"/>
            </p:cNvPicPr>
            <p:nvPr/>
          </p:nvPicPr>
          <p:blipFill>
            <a:blip r:embed="rId7">
              <a:extLst>
                <a:ext uri="{28A0092B-C50C-407E-A947-70E740481C1C}">
                  <a14:useLocalDpi xmlns:a14="http://schemas.microsoft.com/office/drawing/2010/main" val="0"/>
                </a:ext>
              </a:extLst>
            </a:blip>
            <a:srcRect t="3214" b="10309"/>
            <a:stretch>
              <a:fillRect/>
            </a:stretch>
          </p:blipFill>
          <p:spPr bwMode="auto">
            <a:xfrm>
              <a:off x="4234" y="2589"/>
              <a:ext cx="1298" cy="142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425" name="Text Box 16"/>
            <p:cNvSpPr txBox="1">
              <a:spLocks noChangeArrowheads="1"/>
            </p:cNvSpPr>
            <p:nvPr/>
          </p:nvSpPr>
          <p:spPr bwMode="auto">
            <a:xfrm>
              <a:off x="4787" y="2257"/>
              <a:ext cx="89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2000" b="1" dirty="0">
                  <a:solidFill>
                    <a:schemeClr val="tx1"/>
                  </a:solidFill>
                  <a:latin typeface="Comic Sans MS" panose="030F0702030302020204" pitchFamily="66" charset="0"/>
                </a:rPr>
                <a:t>Marketing</a:t>
              </a:r>
            </a:p>
          </p:txBody>
        </p:sp>
      </p:grpSp>
      <p:sp>
        <p:nvSpPr>
          <p:cNvPr id="32" name="Rectangle 31"/>
          <p:cNvSpPr/>
          <p:nvPr/>
        </p:nvSpPr>
        <p:spPr bwMode="auto">
          <a:xfrm>
            <a:off x="7261098" y="4344956"/>
            <a:ext cx="184666" cy="584776"/>
          </a:xfrm>
          <a:prstGeom prst="rect">
            <a:avLst/>
          </a:prstGeom>
          <a:solidFill>
            <a:schemeClr val="bg1"/>
          </a:solidFill>
        </p:spPr>
        <p:txBody>
          <a:bodyPr wrap="none">
            <a:spAutoFit/>
          </a:bodyPr>
          <a:lstStyle/>
          <a:p>
            <a:pPr algn="ctr">
              <a:defRPr/>
            </a:pPr>
            <a:endParaRPr lang="en-US" sz="3200" dirty="0">
              <a:ln w="12700">
                <a:solidFill>
                  <a:srgbClr val="FF0000"/>
                </a:solidFill>
                <a:prstDash val="solid"/>
              </a:ln>
              <a:gradFill flip="none" rotWithShape="1">
                <a:gsLst>
                  <a:gs pos="0">
                    <a:srgbClr val="FFFF00"/>
                  </a:gs>
                  <a:gs pos="48000">
                    <a:srgbClr val="FFFF99"/>
                  </a:gs>
                  <a:gs pos="100000">
                    <a:srgbClr val="FFCC00"/>
                  </a:gs>
                </a:gsLst>
                <a:lin ang="16200000" scaled="1"/>
                <a:tileRect/>
              </a:gradFill>
              <a:effectLst>
                <a:outerShdw dist="38100" dir="2640000" algn="bl" rotWithShape="0">
                  <a:schemeClr val="accent1"/>
                </a:outerShdw>
              </a:effectLst>
            </a:endParaRPr>
          </a:p>
        </p:txBody>
      </p:sp>
      <p:sp>
        <p:nvSpPr>
          <p:cNvPr id="6" name="Rectangle 5"/>
          <p:cNvSpPr/>
          <p:nvPr/>
        </p:nvSpPr>
        <p:spPr>
          <a:xfrm>
            <a:off x="6491290" y="5656793"/>
            <a:ext cx="1912152"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2400" dirty="0" smtClean="0">
                <a:effectLst>
                  <a:outerShdw blurRad="38100" dist="38100" dir="2700000" algn="tl">
                    <a:srgbClr val="000000"/>
                  </a:outerShdw>
                </a:effectLst>
              </a:rPr>
              <a:t>Downstream</a:t>
            </a:r>
            <a:endParaRPr lang="en-US" sz="2400" dirty="0"/>
          </a:p>
        </p:txBody>
      </p:sp>
      <p:sp>
        <p:nvSpPr>
          <p:cNvPr id="24" name="Rectangle 23"/>
          <p:cNvSpPr/>
          <p:nvPr/>
        </p:nvSpPr>
        <p:spPr>
          <a:xfrm>
            <a:off x="351444" y="4060885"/>
            <a:ext cx="1518715"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smtClean="0">
                <a:effectLst>
                  <a:outerShdw blurRad="38100" dist="38100" dir="2700000" algn="tl">
                    <a:srgbClr val="000000"/>
                  </a:outerShdw>
                </a:effectLst>
              </a:rPr>
              <a:t>Upstream</a:t>
            </a:r>
            <a:endParaRPr lang="en-US" sz="2400" dirty="0"/>
          </a:p>
        </p:txBody>
      </p:sp>
    </p:spTree>
    <p:extLst>
      <p:ext uri="{BB962C8B-B14F-4D97-AF65-F5344CB8AC3E}">
        <p14:creationId xmlns:p14="http://schemas.microsoft.com/office/powerpoint/2010/main" val="272016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US" altLang="en-US" sz="3000" dirty="0" smtClean="0">
                <a:effectLst>
                  <a:outerShdw blurRad="50800" dist="38100" dir="2700000" algn="tl" rotWithShape="0">
                    <a:srgbClr val="000000">
                      <a:alpha val="43000"/>
                    </a:srgbClr>
                  </a:outerShdw>
                </a:effectLst>
                <a:latin typeface="+mn-lt"/>
              </a:rPr>
              <a:t>What We Need for Success</a:t>
            </a:r>
          </a:p>
        </p:txBody>
      </p:sp>
      <p:sp>
        <p:nvSpPr>
          <p:cNvPr id="20483" name="Rectangle 37"/>
          <p:cNvSpPr>
            <a:spLocks noChangeArrowheads="1"/>
          </p:cNvSpPr>
          <p:nvPr/>
        </p:nvSpPr>
        <p:spPr bwMode="auto">
          <a:xfrm>
            <a:off x="228600" y="304800"/>
            <a:ext cx="7772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endParaRPr lang="en-US" altLang="en-US">
              <a:solidFill>
                <a:srgbClr val="FFFF00"/>
              </a:solidFill>
              <a:cs typeface="Arial" panose="020B0604020202020204" pitchFamily="34" charset="0"/>
            </a:endParaRPr>
          </a:p>
        </p:txBody>
      </p:sp>
      <p:sp>
        <p:nvSpPr>
          <p:cNvPr id="20484" name="Rectangle 38"/>
          <p:cNvSpPr>
            <a:spLocks noChangeArrowheads="1"/>
          </p:cNvSpPr>
          <p:nvPr/>
        </p:nvSpPr>
        <p:spPr bwMode="auto">
          <a:xfrm>
            <a:off x="348732" y="1436291"/>
            <a:ext cx="2864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2400" dirty="0">
                <a:solidFill>
                  <a:srgbClr val="66FFCC"/>
                </a:solidFill>
                <a:latin typeface="+mn-lt"/>
                <a:cs typeface="Arial" panose="020B0604020202020204" pitchFamily="34" charset="0"/>
              </a:rPr>
              <a:t>A </a:t>
            </a:r>
            <a:r>
              <a:rPr lang="en-US" altLang="en-US" sz="2400" dirty="0" smtClean="0">
                <a:solidFill>
                  <a:srgbClr val="66FFCC"/>
                </a:solidFill>
                <a:latin typeface="+mn-lt"/>
                <a:cs typeface="Arial" panose="020B0604020202020204" pitchFamily="34" charset="0"/>
              </a:rPr>
              <a:t>Very Simple </a:t>
            </a:r>
            <a:r>
              <a:rPr lang="en-US" altLang="en-US" sz="2400" dirty="0">
                <a:solidFill>
                  <a:srgbClr val="66FFCC"/>
                </a:solidFill>
                <a:latin typeface="+mn-lt"/>
                <a:cs typeface="Arial" panose="020B0604020202020204" pitchFamily="34" charset="0"/>
              </a:rPr>
              <a:t>View</a:t>
            </a:r>
          </a:p>
        </p:txBody>
      </p:sp>
      <p:grpSp>
        <p:nvGrpSpPr>
          <p:cNvPr id="24615" name="Group 39"/>
          <p:cNvGrpSpPr>
            <a:grpSpLocks/>
          </p:cNvGrpSpPr>
          <p:nvPr/>
        </p:nvGrpSpPr>
        <p:grpSpPr bwMode="auto">
          <a:xfrm>
            <a:off x="847725" y="5018853"/>
            <a:ext cx="2757488" cy="1121597"/>
            <a:chOff x="557" y="3074"/>
            <a:chExt cx="1737" cy="851"/>
          </a:xfrm>
        </p:grpSpPr>
        <p:sp>
          <p:nvSpPr>
            <p:cNvPr id="20524" name="Freeform 40"/>
            <p:cNvSpPr>
              <a:spLocks noChangeAspect="1"/>
            </p:cNvSpPr>
            <p:nvPr/>
          </p:nvSpPr>
          <p:spPr bwMode="auto">
            <a:xfrm>
              <a:off x="724" y="3116"/>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5" name="Freeform 41"/>
            <p:cNvSpPr>
              <a:spLocks noChangeAspect="1"/>
            </p:cNvSpPr>
            <p:nvPr/>
          </p:nvSpPr>
          <p:spPr bwMode="auto">
            <a:xfrm>
              <a:off x="836" y="3165"/>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26" name="Freeform 42"/>
            <p:cNvSpPr>
              <a:spLocks noChangeAspect="1"/>
            </p:cNvSpPr>
            <p:nvPr/>
          </p:nvSpPr>
          <p:spPr bwMode="auto">
            <a:xfrm>
              <a:off x="947" y="3113"/>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0527" name="Object 43"/>
            <p:cNvGraphicFramePr>
              <a:graphicFrameLocks noChangeAspect="1"/>
            </p:cNvGraphicFramePr>
            <p:nvPr/>
          </p:nvGraphicFramePr>
          <p:xfrm>
            <a:off x="557" y="3074"/>
            <a:ext cx="656" cy="851"/>
          </p:xfrm>
          <a:graphic>
            <a:graphicData uri="http://schemas.openxmlformats.org/presentationml/2006/ole">
              <mc:AlternateContent xmlns:mc="http://schemas.openxmlformats.org/markup-compatibility/2006">
                <mc:Choice xmlns:v="urn:schemas-microsoft-com:vml" Requires="v">
                  <p:oleObj spid="_x0000_s1177" name="Clip" r:id="rId3" imgW="1042416" imgH="1352398" progId="MS_ClipArt_Gallery.2">
                    <p:embed/>
                  </p:oleObj>
                </mc:Choice>
                <mc:Fallback>
                  <p:oleObj name="Clip" r:id="rId3" imgW="1042416" imgH="1352398"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 y="3074"/>
                          <a:ext cx="656" cy="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28" name="Text Box 44"/>
            <p:cNvSpPr txBox="1">
              <a:spLocks noChangeArrowheads="1"/>
            </p:cNvSpPr>
            <p:nvPr/>
          </p:nvSpPr>
          <p:spPr bwMode="auto">
            <a:xfrm>
              <a:off x="1331" y="3242"/>
              <a:ext cx="963"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dirty="0">
                  <a:solidFill>
                    <a:schemeClr val="tx1"/>
                  </a:solidFill>
                  <a:cs typeface="Arial" panose="020B0604020202020204" pitchFamily="34" charset="0"/>
                </a:rPr>
                <a:t>A “Kitchen”</a:t>
              </a:r>
            </a:p>
            <a:p>
              <a:pPr algn="ctr">
                <a:spcBef>
                  <a:spcPct val="0"/>
                </a:spcBef>
                <a:buFontTx/>
                <a:buNone/>
              </a:pPr>
              <a:r>
                <a:rPr lang="en-US" altLang="en-US" sz="1600" dirty="0">
                  <a:solidFill>
                    <a:schemeClr val="tx1"/>
                  </a:solidFill>
                  <a:cs typeface="Arial" panose="020B0604020202020204" pitchFamily="34" charset="0"/>
                </a:rPr>
                <a:t>Where Organic</a:t>
              </a:r>
            </a:p>
            <a:p>
              <a:pPr algn="ctr">
                <a:spcBef>
                  <a:spcPct val="0"/>
                </a:spcBef>
                <a:buFontTx/>
                <a:buNone/>
              </a:pPr>
              <a:r>
                <a:rPr lang="en-US" altLang="en-US" sz="1600" dirty="0">
                  <a:solidFill>
                    <a:schemeClr val="tx1"/>
                  </a:solidFill>
                  <a:cs typeface="Arial" panose="020B0604020202020204" pitchFamily="34" charset="0"/>
                </a:rPr>
                <a:t>Material Is</a:t>
              </a:r>
            </a:p>
            <a:p>
              <a:pPr algn="ctr">
                <a:spcBef>
                  <a:spcPct val="0"/>
                </a:spcBef>
                <a:buFontTx/>
                <a:buNone/>
              </a:pPr>
              <a:r>
                <a:rPr lang="en-US" altLang="en-US" sz="1600" dirty="0">
                  <a:solidFill>
                    <a:schemeClr val="tx1"/>
                  </a:solidFill>
                  <a:cs typeface="Arial" panose="020B0604020202020204" pitchFamily="34" charset="0"/>
                </a:rPr>
                <a:t> Cooked</a:t>
              </a:r>
            </a:p>
          </p:txBody>
        </p:sp>
      </p:grpSp>
      <p:grpSp>
        <p:nvGrpSpPr>
          <p:cNvPr id="24621" name="Group 45"/>
          <p:cNvGrpSpPr>
            <a:grpSpLocks/>
          </p:cNvGrpSpPr>
          <p:nvPr/>
        </p:nvGrpSpPr>
        <p:grpSpPr bwMode="auto">
          <a:xfrm>
            <a:off x="5783263" y="2553703"/>
            <a:ext cx="2836862" cy="1524585"/>
            <a:chOff x="3657" y="1687"/>
            <a:chExt cx="1787" cy="863"/>
          </a:xfrm>
        </p:grpSpPr>
        <p:grpSp>
          <p:nvGrpSpPr>
            <p:cNvPr id="20519" name="Group 46"/>
            <p:cNvGrpSpPr>
              <a:grpSpLocks/>
            </p:cNvGrpSpPr>
            <p:nvPr/>
          </p:nvGrpSpPr>
          <p:grpSpPr bwMode="auto">
            <a:xfrm>
              <a:off x="3657" y="1687"/>
              <a:ext cx="612" cy="831"/>
              <a:chOff x="3657" y="1687"/>
              <a:chExt cx="612" cy="831"/>
            </a:xfrm>
          </p:grpSpPr>
          <p:sp>
            <p:nvSpPr>
              <p:cNvPr id="20521" name="AutoShape 47"/>
              <p:cNvSpPr>
                <a:spLocks noChangeArrowheads="1"/>
              </p:cNvSpPr>
              <p:nvPr/>
            </p:nvSpPr>
            <p:spPr bwMode="auto">
              <a:xfrm>
                <a:off x="3657" y="2165"/>
                <a:ext cx="612" cy="353"/>
              </a:xfrm>
              <a:prstGeom prst="flowChartMagneticDisk">
                <a:avLst/>
              </a:prstGeom>
              <a:gradFill rotWithShape="0">
                <a:gsLst>
                  <a:gs pos="0">
                    <a:srgbClr val="969696"/>
                  </a:gs>
                  <a:gs pos="100000">
                    <a:srgbClr val="40404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20522" name="AutoShape 48"/>
              <p:cNvSpPr>
                <a:spLocks noChangeArrowheads="1"/>
              </p:cNvSpPr>
              <p:nvPr/>
            </p:nvSpPr>
            <p:spPr bwMode="auto">
              <a:xfrm>
                <a:off x="3657" y="1931"/>
                <a:ext cx="612" cy="353"/>
              </a:xfrm>
              <a:prstGeom prst="flowChartMagneticDisk">
                <a:avLst/>
              </a:prstGeom>
              <a:gradFill rotWithShape="0">
                <a:gsLst>
                  <a:gs pos="0">
                    <a:srgbClr val="969696"/>
                  </a:gs>
                  <a:gs pos="100000">
                    <a:srgbClr val="40404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20523" name="AutoShape 49"/>
              <p:cNvSpPr>
                <a:spLocks noChangeArrowheads="1"/>
              </p:cNvSpPr>
              <p:nvPr/>
            </p:nvSpPr>
            <p:spPr bwMode="auto">
              <a:xfrm>
                <a:off x="3657" y="1687"/>
                <a:ext cx="612" cy="353"/>
              </a:xfrm>
              <a:prstGeom prst="flowChartMagneticDisk">
                <a:avLst/>
              </a:prstGeom>
              <a:gradFill rotWithShape="0">
                <a:gsLst>
                  <a:gs pos="0">
                    <a:srgbClr val="969696"/>
                  </a:gs>
                  <a:gs pos="100000">
                    <a:srgbClr val="40404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grpSp>
        <p:sp>
          <p:nvSpPr>
            <p:cNvPr id="20520" name="Text Box 50"/>
            <p:cNvSpPr txBox="1">
              <a:spLocks noChangeArrowheads="1"/>
            </p:cNvSpPr>
            <p:nvPr/>
          </p:nvSpPr>
          <p:spPr bwMode="auto">
            <a:xfrm>
              <a:off x="4114" y="1716"/>
              <a:ext cx="1330" cy="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dirty="0">
                  <a:cs typeface="Arial" panose="020B0604020202020204" pitchFamily="34" charset="0"/>
                </a:rPr>
                <a:t>           </a:t>
              </a:r>
              <a:r>
                <a:rPr lang="en-US" altLang="en-US" sz="1600" dirty="0">
                  <a:solidFill>
                    <a:schemeClr val="tx1"/>
                  </a:solidFill>
                  <a:cs typeface="Arial" panose="020B0604020202020204" pitchFamily="34" charset="0"/>
                </a:rPr>
                <a:t>A “Container”</a:t>
              </a:r>
            </a:p>
            <a:p>
              <a:pPr algn="ctr">
                <a:spcBef>
                  <a:spcPct val="0"/>
                </a:spcBef>
                <a:buFontTx/>
                <a:buNone/>
              </a:pPr>
              <a:r>
                <a:rPr lang="en-US" altLang="en-US" sz="1600" dirty="0">
                  <a:solidFill>
                    <a:schemeClr val="tx1"/>
                  </a:solidFill>
                  <a:cs typeface="Arial" panose="020B0604020202020204" pitchFamily="34" charset="0"/>
                </a:rPr>
                <a:t>          From Which</a:t>
              </a:r>
            </a:p>
            <a:p>
              <a:pPr algn="ctr">
                <a:spcBef>
                  <a:spcPct val="0"/>
                </a:spcBef>
                <a:buFontTx/>
                <a:buNone/>
              </a:pPr>
              <a:r>
                <a:rPr lang="en-US" altLang="en-US" sz="1600" dirty="0">
                  <a:solidFill>
                    <a:schemeClr val="tx1"/>
                  </a:solidFill>
                  <a:cs typeface="Arial" panose="020B0604020202020204" pitchFamily="34" charset="0"/>
                </a:rPr>
                <a:t>            Oil &amp; Gas </a:t>
              </a:r>
            </a:p>
            <a:p>
              <a:pPr algn="ctr">
                <a:spcBef>
                  <a:spcPct val="0"/>
                </a:spcBef>
                <a:buFontTx/>
                <a:buNone/>
              </a:pPr>
              <a:r>
                <a:rPr lang="en-US" altLang="en-US" sz="1600" dirty="0">
                  <a:solidFill>
                    <a:schemeClr val="tx1"/>
                  </a:solidFill>
                  <a:cs typeface="Arial" panose="020B0604020202020204" pitchFamily="34" charset="0"/>
                </a:rPr>
                <a:t>            Can Be </a:t>
              </a:r>
            </a:p>
            <a:p>
              <a:pPr algn="ctr">
                <a:spcBef>
                  <a:spcPct val="0"/>
                </a:spcBef>
                <a:buFontTx/>
                <a:buNone/>
              </a:pPr>
              <a:r>
                <a:rPr lang="en-US" altLang="en-US" sz="1600" dirty="0">
                  <a:solidFill>
                    <a:schemeClr val="tx1"/>
                  </a:solidFill>
                  <a:cs typeface="Arial" panose="020B0604020202020204" pitchFamily="34" charset="0"/>
                </a:rPr>
                <a:t>           Produced</a:t>
              </a:r>
            </a:p>
          </p:txBody>
        </p:sp>
      </p:grpSp>
      <p:grpSp>
        <p:nvGrpSpPr>
          <p:cNvPr id="24627" name="Group 51"/>
          <p:cNvGrpSpPr>
            <a:grpSpLocks/>
          </p:cNvGrpSpPr>
          <p:nvPr/>
        </p:nvGrpSpPr>
        <p:grpSpPr bwMode="auto">
          <a:xfrm>
            <a:off x="927100" y="3305331"/>
            <a:ext cx="5418138" cy="2158844"/>
            <a:chOff x="624" y="1869"/>
            <a:chExt cx="3413" cy="1638"/>
          </a:xfrm>
        </p:grpSpPr>
        <p:sp>
          <p:nvSpPr>
            <p:cNvPr id="20513" name="AutoShape 52"/>
            <p:cNvSpPr>
              <a:spLocks noChangeArrowheads="1"/>
            </p:cNvSpPr>
            <p:nvPr/>
          </p:nvSpPr>
          <p:spPr bwMode="auto">
            <a:xfrm>
              <a:off x="624" y="2814"/>
              <a:ext cx="538" cy="281"/>
            </a:xfrm>
            <a:prstGeom prst="flowChartExtra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grpSp>
          <p:nvGrpSpPr>
            <p:cNvPr id="20514" name="Group 53"/>
            <p:cNvGrpSpPr>
              <a:grpSpLocks/>
            </p:cNvGrpSpPr>
            <p:nvPr/>
          </p:nvGrpSpPr>
          <p:grpSpPr bwMode="auto">
            <a:xfrm>
              <a:off x="857" y="1869"/>
              <a:ext cx="3180" cy="1638"/>
              <a:chOff x="857" y="1869"/>
              <a:chExt cx="3180" cy="1638"/>
            </a:xfrm>
          </p:grpSpPr>
          <p:graphicFrame>
            <p:nvGraphicFramePr>
              <p:cNvPr id="20515" name="Object 54"/>
              <p:cNvGraphicFramePr>
                <a:graphicFrameLocks noChangeAspect="1"/>
              </p:cNvGraphicFramePr>
              <p:nvPr/>
            </p:nvGraphicFramePr>
            <p:xfrm>
              <a:off x="2245" y="2341"/>
              <a:ext cx="846" cy="690"/>
            </p:xfrm>
            <a:graphic>
              <a:graphicData uri="http://schemas.openxmlformats.org/presentationml/2006/ole">
                <mc:AlternateContent xmlns:mc="http://schemas.openxmlformats.org/markup-compatibility/2006">
                  <mc:Choice xmlns:v="urn:schemas-microsoft-com:vml" Requires="v">
                    <p:oleObj spid="_x0000_s1178" name="Clip" r:id="rId5" imgW="811073" imgH="781812" progId="MS_ClipArt_Gallery.2">
                      <p:embed/>
                    </p:oleObj>
                  </mc:Choice>
                  <mc:Fallback>
                    <p:oleObj name="Clip" r:id="rId5" imgW="811073" imgH="781812"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5" y="2341"/>
                            <a:ext cx="846" cy="6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16" name="Freeform 55"/>
              <p:cNvSpPr>
                <a:spLocks/>
              </p:cNvSpPr>
              <p:nvPr/>
            </p:nvSpPr>
            <p:spPr bwMode="auto">
              <a:xfrm>
                <a:off x="857" y="2509"/>
                <a:ext cx="1441" cy="366"/>
              </a:xfrm>
              <a:custGeom>
                <a:avLst/>
                <a:gdLst>
                  <a:gd name="T0" fmla="*/ 86 w 1441"/>
                  <a:gd name="T1" fmla="*/ 366 h 366"/>
                  <a:gd name="T2" fmla="*/ 0 w 1441"/>
                  <a:gd name="T3" fmla="*/ 366 h 366"/>
                  <a:gd name="T4" fmla="*/ 0 w 1441"/>
                  <a:gd name="T5" fmla="*/ 0 h 366"/>
                  <a:gd name="T6" fmla="*/ 608 w 1441"/>
                  <a:gd name="T7" fmla="*/ 0 h 366"/>
                  <a:gd name="T8" fmla="*/ 608 w 1441"/>
                  <a:gd name="T9" fmla="*/ 273 h 366"/>
                  <a:gd name="T10" fmla="*/ 1138 w 1441"/>
                  <a:gd name="T11" fmla="*/ 273 h 366"/>
                  <a:gd name="T12" fmla="*/ 1138 w 1441"/>
                  <a:gd name="T13" fmla="*/ 117 h 366"/>
                  <a:gd name="T14" fmla="*/ 1441 w 1441"/>
                  <a:gd name="T15" fmla="*/ 117 h 366"/>
                  <a:gd name="T16" fmla="*/ 1426 w 1441"/>
                  <a:gd name="T17" fmla="*/ 173 h 366"/>
                  <a:gd name="T18" fmla="*/ 1434 w 1441"/>
                  <a:gd name="T19" fmla="*/ 218 h 366"/>
                  <a:gd name="T20" fmla="*/ 1223 w 1441"/>
                  <a:gd name="T21" fmla="*/ 218 h 366"/>
                  <a:gd name="T22" fmla="*/ 1223 w 1441"/>
                  <a:gd name="T23" fmla="*/ 343 h 366"/>
                  <a:gd name="T24" fmla="*/ 553 w 1441"/>
                  <a:gd name="T25" fmla="*/ 343 h 366"/>
                  <a:gd name="T26" fmla="*/ 553 w 1441"/>
                  <a:gd name="T27" fmla="*/ 94 h 366"/>
                  <a:gd name="T28" fmla="*/ 78 w 1441"/>
                  <a:gd name="T29" fmla="*/ 94 h 366"/>
                  <a:gd name="T30" fmla="*/ 86 w 1441"/>
                  <a:gd name="T31" fmla="*/ 366 h 3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1" h="366">
                    <a:moveTo>
                      <a:pt x="86" y="366"/>
                    </a:moveTo>
                    <a:lnTo>
                      <a:pt x="0" y="366"/>
                    </a:lnTo>
                    <a:lnTo>
                      <a:pt x="0" y="0"/>
                    </a:lnTo>
                    <a:lnTo>
                      <a:pt x="608" y="0"/>
                    </a:lnTo>
                    <a:lnTo>
                      <a:pt x="608" y="273"/>
                    </a:lnTo>
                    <a:lnTo>
                      <a:pt x="1138" y="273"/>
                    </a:lnTo>
                    <a:lnTo>
                      <a:pt x="1138" y="117"/>
                    </a:lnTo>
                    <a:lnTo>
                      <a:pt x="1441" y="117"/>
                    </a:lnTo>
                    <a:lnTo>
                      <a:pt x="1426" y="173"/>
                    </a:lnTo>
                    <a:lnTo>
                      <a:pt x="1434" y="218"/>
                    </a:lnTo>
                    <a:lnTo>
                      <a:pt x="1223" y="218"/>
                    </a:lnTo>
                    <a:lnTo>
                      <a:pt x="1223" y="343"/>
                    </a:lnTo>
                    <a:lnTo>
                      <a:pt x="553" y="343"/>
                    </a:lnTo>
                    <a:lnTo>
                      <a:pt x="553" y="94"/>
                    </a:lnTo>
                    <a:lnTo>
                      <a:pt x="78" y="94"/>
                    </a:lnTo>
                    <a:lnTo>
                      <a:pt x="86" y="366"/>
                    </a:lnTo>
                    <a:close/>
                  </a:path>
                </a:pathLst>
              </a:custGeom>
              <a:solidFill>
                <a:srgbClr val="993300"/>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7" name="Freeform 56"/>
              <p:cNvSpPr>
                <a:spLocks/>
              </p:cNvSpPr>
              <p:nvPr/>
            </p:nvSpPr>
            <p:spPr bwMode="auto">
              <a:xfrm>
                <a:off x="2876" y="2447"/>
                <a:ext cx="1161" cy="1060"/>
              </a:xfrm>
              <a:custGeom>
                <a:avLst/>
                <a:gdLst>
                  <a:gd name="T0" fmla="*/ 0 w 1161"/>
                  <a:gd name="T1" fmla="*/ 8751 h 771"/>
                  <a:gd name="T2" fmla="*/ 319 w 1161"/>
                  <a:gd name="T3" fmla="*/ 8751 h 771"/>
                  <a:gd name="T4" fmla="*/ 319 w 1161"/>
                  <a:gd name="T5" fmla="*/ 125579 h 771"/>
                  <a:gd name="T6" fmla="*/ 1161 w 1161"/>
                  <a:gd name="T7" fmla="*/ 125579 h 771"/>
                  <a:gd name="T8" fmla="*/ 1161 w 1161"/>
                  <a:gd name="T9" fmla="*/ 6365 h 771"/>
                  <a:gd name="T10" fmla="*/ 1060 w 1161"/>
                  <a:gd name="T11" fmla="*/ 6365 h 771"/>
                  <a:gd name="T12" fmla="*/ 1060 w 1161"/>
                  <a:gd name="T13" fmla="*/ 114245 h 771"/>
                  <a:gd name="T14" fmla="*/ 389 w 1161"/>
                  <a:gd name="T15" fmla="*/ 114245 h 771"/>
                  <a:gd name="T16" fmla="*/ 389 w 1161"/>
                  <a:gd name="T17" fmla="*/ 0 h 771"/>
                  <a:gd name="T18" fmla="*/ 0 w 1161"/>
                  <a:gd name="T19" fmla="*/ 0 h 771"/>
                  <a:gd name="T20" fmla="*/ 0 w 1161"/>
                  <a:gd name="T21" fmla="*/ 8751 h 7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61" h="771">
                    <a:moveTo>
                      <a:pt x="0" y="54"/>
                    </a:moveTo>
                    <a:lnTo>
                      <a:pt x="319" y="54"/>
                    </a:lnTo>
                    <a:lnTo>
                      <a:pt x="319" y="771"/>
                    </a:lnTo>
                    <a:lnTo>
                      <a:pt x="1161" y="771"/>
                    </a:lnTo>
                    <a:lnTo>
                      <a:pt x="1161" y="39"/>
                    </a:lnTo>
                    <a:lnTo>
                      <a:pt x="1060" y="39"/>
                    </a:lnTo>
                    <a:lnTo>
                      <a:pt x="1060" y="701"/>
                    </a:lnTo>
                    <a:lnTo>
                      <a:pt x="389" y="701"/>
                    </a:lnTo>
                    <a:lnTo>
                      <a:pt x="389" y="0"/>
                    </a:lnTo>
                    <a:lnTo>
                      <a:pt x="0" y="0"/>
                    </a:lnTo>
                    <a:lnTo>
                      <a:pt x="0" y="54"/>
                    </a:lnTo>
                    <a:close/>
                  </a:path>
                </a:pathLst>
              </a:custGeom>
              <a:solidFill>
                <a:srgbClr val="993300"/>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8" name="Text Box 57"/>
              <p:cNvSpPr txBox="1">
                <a:spLocks noChangeArrowheads="1"/>
              </p:cNvSpPr>
              <p:nvPr/>
            </p:nvSpPr>
            <p:spPr bwMode="auto">
              <a:xfrm>
                <a:off x="1172" y="1869"/>
                <a:ext cx="176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dirty="0">
                    <a:solidFill>
                      <a:schemeClr val="tx1"/>
                    </a:solidFill>
                    <a:cs typeface="Arial" panose="020B0604020202020204" pitchFamily="34" charset="0"/>
                  </a:rPr>
                  <a:t>“Plumbing” To Connect</a:t>
                </a:r>
              </a:p>
              <a:p>
                <a:pPr algn="ctr">
                  <a:spcBef>
                    <a:spcPct val="0"/>
                  </a:spcBef>
                  <a:buFontTx/>
                  <a:buNone/>
                </a:pPr>
                <a:r>
                  <a:rPr lang="en-US" altLang="en-US" sz="1600" dirty="0">
                    <a:solidFill>
                      <a:schemeClr val="tx1"/>
                    </a:solidFill>
                    <a:cs typeface="Arial" panose="020B0604020202020204" pitchFamily="34" charset="0"/>
                  </a:rPr>
                  <a:t>the Container to the Kitchen </a:t>
                </a:r>
              </a:p>
            </p:txBody>
          </p:sp>
        </p:grpSp>
      </p:grpSp>
      <p:grpSp>
        <p:nvGrpSpPr>
          <p:cNvPr id="24634" name="Group 58"/>
          <p:cNvGrpSpPr>
            <a:grpSpLocks/>
          </p:cNvGrpSpPr>
          <p:nvPr/>
        </p:nvGrpSpPr>
        <p:grpSpPr bwMode="auto">
          <a:xfrm>
            <a:off x="6051550" y="1276350"/>
            <a:ext cx="2554288" cy="1552575"/>
            <a:chOff x="3836" y="583"/>
            <a:chExt cx="1609" cy="1178"/>
          </a:xfrm>
        </p:grpSpPr>
        <p:grpSp>
          <p:nvGrpSpPr>
            <p:cNvPr id="20493" name="Group 59"/>
            <p:cNvGrpSpPr>
              <a:grpSpLocks/>
            </p:cNvGrpSpPr>
            <p:nvPr/>
          </p:nvGrpSpPr>
          <p:grpSpPr bwMode="auto">
            <a:xfrm>
              <a:off x="3836" y="583"/>
              <a:ext cx="910" cy="1178"/>
              <a:chOff x="3836" y="583"/>
              <a:chExt cx="910" cy="1178"/>
            </a:xfrm>
          </p:grpSpPr>
          <p:graphicFrame>
            <p:nvGraphicFramePr>
              <p:cNvPr id="20495" name="Object 60"/>
              <p:cNvGraphicFramePr>
                <a:graphicFrameLocks noChangeAspect="1"/>
              </p:cNvGraphicFramePr>
              <p:nvPr/>
            </p:nvGraphicFramePr>
            <p:xfrm>
              <a:off x="4317" y="1216"/>
              <a:ext cx="429" cy="380"/>
            </p:xfrm>
            <a:graphic>
              <a:graphicData uri="http://schemas.openxmlformats.org/presentationml/2006/ole">
                <mc:AlternateContent xmlns:mc="http://schemas.openxmlformats.org/markup-compatibility/2006">
                  <mc:Choice xmlns:v="urn:schemas-microsoft-com:vml" Requires="v">
                    <p:oleObj spid="_x0000_s1179" name="Clip" r:id="rId7" imgW="3321050" imgH="2940050" progId="MS_ClipArt_Gallery.2">
                      <p:embed/>
                    </p:oleObj>
                  </mc:Choice>
                  <mc:Fallback>
                    <p:oleObj name="Clip" r:id="rId7" imgW="3321050" imgH="294005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7" y="1216"/>
                            <a:ext cx="429" cy="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96" name="Freeform 61"/>
              <p:cNvSpPr>
                <a:spLocks noChangeAspect="1"/>
              </p:cNvSpPr>
              <p:nvPr/>
            </p:nvSpPr>
            <p:spPr bwMode="auto">
              <a:xfrm flipV="1">
                <a:off x="4366" y="991"/>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7" name="Freeform 62"/>
              <p:cNvSpPr>
                <a:spLocks noChangeAspect="1"/>
              </p:cNvSpPr>
              <p:nvPr/>
            </p:nvSpPr>
            <p:spPr bwMode="auto">
              <a:xfrm flipV="1">
                <a:off x="4517" y="1086"/>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8" name="Freeform 63"/>
              <p:cNvSpPr>
                <a:spLocks noChangeAspect="1"/>
              </p:cNvSpPr>
              <p:nvPr/>
            </p:nvSpPr>
            <p:spPr bwMode="auto">
              <a:xfrm flipV="1">
                <a:off x="4449" y="902"/>
                <a:ext cx="81" cy="141"/>
              </a:xfrm>
              <a:custGeom>
                <a:avLst/>
                <a:gdLst>
                  <a:gd name="T0" fmla="*/ 0 w 199"/>
                  <a:gd name="T1" fmla="*/ 0 h 348"/>
                  <a:gd name="T2" fmla="*/ 0 w 199"/>
                  <a:gd name="T3" fmla="*/ 0 h 348"/>
                  <a:gd name="T4" fmla="*/ 0 w 199"/>
                  <a:gd name="T5" fmla="*/ 0 h 348"/>
                  <a:gd name="T6" fmla="*/ 0 w 199"/>
                  <a:gd name="T7" fmla="*/ 0 h 348"/>
                  <a:gd name="T8" fmla="*/ 0 w 199"/>
                  <a:gd name="T9" fmla="*/ 0 h 348"/>
                  <a:gd name="T10" fmla="*/ 0 w 199"/>
                  <a:gd name="T11" fmla="*/ 0 h 348"/>
                  <a:gd name="T12" fmla="*/ 0 w 199"/>
                  <a:gd name="T13" fmla="*/ 0 h 348"/>
                  <a:gd name="T14" fmla="*/ 0 w 199"/>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9" h="348">
                    <a:moveTo>
                      <a:pt x="32" y="344"/>
                    </a:moveTo>
                    <a:cubicBezTo>
                      <a:pt x="49" y="340"/>
                      <a:pt x="138" y="282"/>
                      <a:pt x="165" y="243"/>
                    </a:cubicBezTo>
                    <a:cubicBezTo>
                      <a:pt x="192" y="204"/>
                      <a:pt x="199" y="142"/>
                      <a:pt x="196" y="110"/>
                    </a:cubicBezTo>
                    <a:cubicBezTo>
                      <a:pt x="193" y="78"/>
                      <a:pt x="170" y="63"/>
                      <a:pt x="149" y="48"/>
                    </a:cubicBezTo>
                    <a:cubicBezTo>
                      <a:pt x="128" y="33"/>
                      <a:pt x="96" y="0"/>
                      <a:pt x="71" y="17"/>
                    </a:cubicBezTo>
                    <a:cubicBezTo>
                      <a:pt x="46" y="34"/>
                      <a:pt x="2" y="108"/>
                      <a:pt x="1" y="149"/>
                    </a:cubicBezTo>
                    <a:cubicBezTo>
                      <a:pt x="0" y="190"/>
                      <a:pt x="58" y="235"/>
                      <a:pt x="64" y="266"/>
                    </a:cubicBezTo>
                    <a:cubicBezTo>
                      <a:pt x="70" y="297"/>
                      <a:pt x="15" y="348"/>
                      <a:pt x="32" y="344"/>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9" name="Freeform 64"/>
              <p:cNvSpPr>
                <a:spLocks/>
              </p:cNvSpPr>
              <p:nvPr/>
            </p:nvSpPr>
            <p:spPr bwMode="auto">
              <a:xfrm>
                <a:off x="3942" y="583"/>
                <a:ext cx="463" cy="289"/>
              </a:xfrm>
              <a:custGeom>
                <a:avLst/>
                <a:gdLst>
                  <a:gd name="T0" fmla="*/ 40 w 463"/>
                  <a:gd name="T1" fmla="*/ 235 h 289"/>
                  <a:gd name="T2" fmla="*/ 110 w 463"/>
                  <a:gd name="T3" fmla="*/ 95 h 289"/>
                  <a:gd name="T4" fmla="*/ 243 w 463"/>
                  <a:gd name="T5" fmla="*/ 87 h 289"/>
                  <a:gd name="T6" fmla="*/ 406 w 463"/>
                  <a:gd name="T7" fmla="*/ 251 h 289"/>
                  <a:gd name="T8" fmla="*/ 453 w 463"/>
                  <a:gd name="T9" fmla="*/ 173 h 289"/>
                  <a:gd name="T10" fmla="*/ 344 w 463"/>
                  <a:gd name="T11" fmla="*/ 71 h 289"/>
                  <a:gd name="T12" fmla="*/ 134 w 463"/>
                  <a:gd name="T13" fmla="*/ 9 h 289"/>
                  <a:gd name="T14" fmla="*/ 17 w 463"/>
                  <a:gd name="T15" fmla="*/ 126 h 289"/>
                  <a:gd name="T16" fmla="*/ 32 w 463"/>
                  <a:gd name="T17" fmla="*/ 289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3" h="289">
                    <a:moveTo>
                      <a:pt x="40" y="235"/>
                    </a:moveTo>
                    <a:cubicBezTo>
                      <a:pt x="58" y="177"/>
                      <a:pt x="76" y="120"/>
                      <a:pt x="110" y="95"/>
                    </a:cubicBezTo>
                    <a:cubicBezTo>
                      <a:pt x="144" y="70"/>
                      <a:pt x="194" y="61"/>
                      <a:pt x="243" y="87"/>
                    </a:cubicBezTo>
                    <a:cubicBezTo>
                      <a:pt x="292" y="113"/>
                      <a:pt x="371" y="237"/>
                      <a:pt x="406" y="251"/>
                    </a:cubicBezTo>
                    <a:cubicBezTo>
                      <a:pt x="441" y="265"/>
                      <a:pt x="463" y="203"/>
                      <a:pt x="453" y="173"/>
                    </a:cubicBezTo>
                    <a:cubicBezTo>
                      <a:pt x="443" y="143"/>
                      <a:pt x="397" y="98"/>
                      <a:pt x="344" y="71"/>
                    </a:cubicBezTo>
                    <a:cubicBezTo>
                      <a:pt x="291" y="44"/>
                      <a:pt x="188" y="0"/>
                      <a:pt x="134" y="9"/>
                    </a:cubicBezTo>
                    <a:cubicBezTo>
                      <a:pt x="80" y="18"/>
                      <a:pt x="34" y="79"/>
                      <a:pt x="17" y="126"/>
                    </a:cubicBezTo>
                    <a:cubicBezTo>
                      <a:pt x="0" y="173"/>
                      <a:pt x="28" y="255"/>
                      <a:pt x="32" y="289"/>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500" name="Group 65"/>
              <p:cNvGrpSpPr>
                <a:grpSpLocks/>
              </p:cNvGrpSpPr>
              <p:nvPr/>
            </p:nvGrpSpPr>
            <p:grpSpPr bwMode="auto">
              <a:xfrm>
                <a:off x="3836" y="826"/>
                <a:ext cx="254" cy="576"/>
                <a:chOff x="1982" y="990"/>
                <a:chExt cx="254" cy="576"/>
              </a:xfrm>
            </p:grpSpPr>
            <p:grpSp>
              <p:nvGrpSpPr>
                <p:cNvPr id="20503" name="Group 66"/>
                <p:cNvGrpSpPr>
                  <a:grpSpLocks/>
                </p:cNvGrpSpPr>
                <p:nvPr/>
              </p:nvGrpSpPr>
              <p:grpSpPr bwMode="auto">
                <a:xfrm>
                  <a:off x="1982" y="990"/>
                  <a:ext cx="254" cy="576"/>
                  <a:chOff x="1982" y="935"/>
                  <a:chExt cx="519" cy="631"/>
                </a:xfrm>
              </p:grpSpPr>
              <p:sp>
                <p:nvSpPr>
                  <p:cNvPr id="20508" name="Line 67"/>
                  <p:cNvSpPr>
                    <a:spLocks noChangeShapeType="1"/>
                  </p:cNvSpPr>
                  <p:nvPr/>
                </p:nvSpPr>
                <p:spPr bwMode="auto">
                  <a:xfrm>
                    <a:off x="2118" y="1044"/>
                    <a:ext cx="25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9" name="Line 68"/>
                  <p:cNvSpPr>
                    <a:spLocks noChangeShapeType="1"/>
                  </p:cNvSpPr>
                  <p:nvPr/>
                </p:nvSpPr>
                <p:spPr bwMode="auto">
                  <a:xfrm>
                    <a:off x="2014" y="1428"/>
                    <a:ext cx="466"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0" name="Line 69"/>
                  <p:cNvSpPr>
                    <a:spLocks noChangeAspect="1" noChangeShapeType="1"/>
                  </p:cNvSpPr>
                  <p:nvPr/>
                </p:nvSpPr>
                <p:spPr bwMode="auto">
                  <a:xfrm>
                    <a:off x="2065" y="1235"/>
                    <a:ext cx="363"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1" name="Line 70"/>
                  <p:cNvSpPr>
                    <a:spLocks noChangeShapeType="1"/>
                  </p:cNvSpPr>
                  <p:nvPr/>
                </p:nvSpPr>
                <p:spPr bwMode="auto">
                  <a:xfrm>
                    <a:off x="2338" y="935"/>
                    <a:ext cx="163" cy="63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2" name="Line 71"/>
                  <p:cNvSpPr>
                    <a:spLocks noChangeShapeType="1"/>
                  </p:cNvSpPr>
                  <p:nvPr/>
                </p:nvSpPr>
                <p:spPr bwMode="auto">
                  <a:xfrm flipH="1">
                    <a:off x="1982" y="935"/>
                    <a:ext cx="163" cy="63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04" name="Line 72"/>
                <p:cNvSpPr>
                  <a:spLocks noChangeShapeType="1"/>
                </p:cNvSpPr>
                <p:nvPr/>
              </p:nvSpPr>
              <p:spPr bwMode="auto">
                <a:xfrm>
                  <a:off x="2051" y="1089"/>
                  <a:ext cx="141" cy="17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5" name="Line 73"/>
                <p:cNvSpPr>
                  <a:spLocks noChangeShapeType="1"/>
                </p:cNvSpPr>
                <p:nvPr/>
              </p:nvSpPr>
              <p:spPr bwMode="auto">
                <a:xfrm>
                  <a:off x="2033" y="1276"/>
                  <a:ext cx="173" cy="15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6" name="Line 74"/>
                <p:cNvSpPr>
                  <a:spLocks noChangeShapeType="1"/>
                </p:cNvSpPr>
                <p:nvPr/>
              </p:nvSpPr>
              <p:spPr bwMode="auto">
                <a:xfrm flipH="1">
                  <a:off x="2025" y="1092"/>
                  <a:ext cx="141" cy="17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7" name="Line 75"/>
                <p:cNvSpPr>
                  <a:spLocks noChangeShapeType="1"/>
                </p:cNvSpPr>
                <p:nvPr/>
              </p:nvSpPr>
              <p:spPr bwMode="auto">
                <a:xfrm flipH="1">
                  <a:off x="2012" y="1277"/>
                  <a:ext cx="173" cy="15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01" name="Line 76"/>
              <p:cNvSpPr>
                <a:spLocks noChangeShapeType="1"/>
              </p:cNvSpPr>
              <p:nvPr/>
            </p:nvSpPr>
            <p:spPr bwMode="auto">
              <a:xfrm>
                <a:off x="3967" y="857"/>
                <a:ext cx="0" cy="9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2" name="Line 77"/>
              <p:cNvSpPr>
                <a:spLocks noChangeShapeType="1"/>
              </p:cNvSpPr>
              <p:nvPr/>
            </p:nvSpPr>
            <p:spPr bwMode="auto">
              <a:xfrm>
                <a:off x="3912" y="834"/>
                <a:ext cx="10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494" name="Text Box 78"/>
            <p:cNvSpPr txBox="1">
              <a:spLocks noChangeArrowheads="1"/>
            </p:cNvSpPr>
            <p:nvPr/>
          </p:nvSpPr>
          <p:spPr bwMode="auto">
            <a:xfrm>
              <a:off x="4823" y="779"/>
              <a:ext cx="62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lgn="ctr">
                <a:spcBef>
                  <a:spcPct val="0"/>
                </a:spcBef>
                <a:buFontTx/>
                <a:buNone/>
              </a:pPr>
              <a:r>
                <a:rPr lang="en-US" altLang="en-US" sz="1600" dirty="0">
                  <a:solidFill>
                    <a:schemeClr val="tx1"/>
                  </a:solidFill>
                  <a:cs typeface="Arial" panose="020B0604020202020204" pitchFamily="34" charset="0"/>
                </a:rPr>
                <a:t>Correctly</a:t>
              </a:r>
            </a:p>
            <a:p>
              <a:pPr algn="ctr">
                <a:spcBef>
                  <a:spcPct val="0"/>
                </a:spcBef>
                <a:buFontTx/>
                <a:buNone/>
              </a:pPr>
              <a:r>
                <a:rPr lang="en-US" altLang="en-US" sz="1600" dirty="0">
                  <a:solidFill>
                    <a:schemeClr val="tx1"/>
                  </a:solidFill>
                  <a:cs typeface="Arial" panose="020B0604020202020204" pitchFamily="34" charset="0"/>
                </a:rPr>
                <a:t>Placed</a:t>
              </a:r>
            </a:p>
            <a:p>
              <a:pPr algn="ctr">
                <a:spcBef>
                  <a:spcPct val="0"/>
                </a:spcBef>
                <a:buFontTx/>
                <a:buNone/>
              </a:pPr>
              <a:r>
                <a:rPr lang="en-US" altLang="en-US" sz="1600" dirty="0">
                  <a:solidFill>
                    <a:schemeClr val="tx1"/>
                  </a:solidFill>
                  <a:cs typeface="Arial" panose="020B0604020202020204" pitchFamily="34" charset="0"/>
                </a:rPr>
                <a:t>Wells</a:t>
              </a:r>
            </a:p>
          </p:txBody>
        </p:sp>
      </p:grpSp>
      <p:sp>
        <p:nvSpPr>
          <p:cNvPr id="24655" name="WordArt 79"/>
          <p:cNvSpPr>
            <a:spLocks noChangeArrowheads="1" noChangeShapeType="1" noTextEdit="1"/>
          </p:cNvSpPr>
          <p:nvPr/>
        </p:nvSpPr>
        <p:spPr bwMode="auto">
          <a:xfrm>
            <a:off x="882650" y="5426899"/>
            <a:ext cx="1193800" cy="361126"/>
          </a:xfrm>
          <a:prstGeom prst="rect">
            <a:avLst/>
          </a:prstGeom>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00FF"/>
                </a:solidFill>
                <a:effectLst>
                  <a:outerShdw dist="35921" dir="2700000" algn="ctr" rotWithShape="0">
                    <a:srgbClr val="990000"/>
                  </a:outerShdw>
                </a:effectLst>
                <a:latin typeface="Impact" panose="020B0806030902050204" pitchFamily="34" charset="0"/>
              </a:rPr>
              <a:t>Source</a:t>
            </a:r>
          </a:p>
        </p:txBody>
      </p:sp>
      <p:sp>
        <p:nvSpPr>
          <p:cNvPr id="24656" name="WordArt 80"/>
          <p:cNvSpPr>
            <a:spLocks noChangeArrowheads="1" noChangeShapeType="1" noTextEdit="1"/>
          </p:cNvSpPr>
          <p:nvPr/>
        </p:nvSpPr>
        <p:spPr bwMode="auto">
          <a:xfrm>
            <a:off x="3521075" y="4662679"/>
            <a:ext cx="1343025" cy="474471"/>
          </a:xfrm>
          <a:prstGeom prst="rect">
            <a:avLst/>
          </a:prstGeom>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FF00FF"/>
                </a:solidFill>
                <a:effectLst>
                  <a:outerShdw dist="35921" dir="2700000" algn="ctr" rotWithShape="0">
                    <a:srgbClr val="990000"/>
                  </a:outerShdw>
                </a:effectLst>
                <a:latin typeface="Impact" panose="020B0806030902050204" pitchFamily="34" charset="0"/>
              </a:rPr>
              <a:t>Migration</a:t>
            </a:r>
          </a:p>
        </p:txBody>
      </p:sp>
      <p:sp>
        <p:nvSpPr>
          <p:cNvPr id="24657" name="WordArt 81"/>
          <p:cNvSpPr>
            <a:spLocks noChangeArrowheads="1" noChangeShapeType="1" noTextEdit="1"/>
          </p:cNvSpPr>
          <p:nvPr/>
        </p:nvSpPr>
        <p:spPr bwMode="auto">
          <a:xfrm>
            <a:off x="5501482" y="2831171"/>
            <a:ext cx="1587500" cy="1114677"/>
          </a:xfrm>
          <a:prstGeom prst="rect">
            <a:avLst/>
          </a:prstGeom>
        </p:spPr>
        <p:txBody>
          <a:bodyPr wrap="none" fromWordArt="1">
            <a:prstTxWarp prst="textPlain">
              <a:avLst>
                <a:gd name="adj" fmla="val 50600"/>
              </a:avLst>
            </a:prstTxWarp>
          </a:bodyPr>
          <a:lstStyle/>
          <a:p>
            <a:pPr algn="ctr"/>
            <a:r>
              <a:rPr lang="en-US" sz="3600" kern="10" dirty="0">
                <a:ln w="19050">
                  <a:solidFill>
                    <a:schemeClr val="tx1"/>
                  </a:solidFill>
                  <a:round/>
                  <a:headEnd/>
                  <a:tailEnd/>
                </a:ln>
                <a:solidFill>
                  <a:srgbClr val="FF00FF"/>
                </a:solidFill>
                <a:effectLst>
                  <a:outerShdw dist="35921" dir="2700000" algn="ctr" rotWithShape="0">
                    <a:srgbClr val="990000"/>
                  </a:outerShdw>
                </a:effectLst>
                <a:latin typeface="Impact" panose="020B0806030902050204" pitchFamily="34" charset="0"/>
              </a:rPr>
              <a:t>Reservoir</a:t>
            </a:r>
          </a:p>
          <a:p>
            <a:pPr algn="ctr"/>
            <a:r>
              <a:rPr lang="en-US" sz="3600" kern="10" dirty="0">
                <a:ln w="19050">
                  <a:solidFill>
                    <a:schemeClr val="tx1"/>
                  </a:solidFill>
                  <a:round/>
                  <a:headEnd/>
                  <a:tailEnd/>
                </a:ln>
                <a:solidFill>
                  <a:srgbClr val="FF00FF"/>
                </a:solidFill>
                <a:effectLst>
                  <a:outerShdw dist="35921" dir="2700000" algn="ctr" rotWithShape="0">
                    <a:srgbClr val="990000"/>
                  </a:outerShdw>
                </a:effectLst>
                <a:latin typeface="Impact" panose="020B0806030902050204" pitchFamily="34" charset="0"/>
              </a:rPr>
              <a:t>Trap</a:t>
            </a:r>
          </a:p>
          <a:p>
            <a:pPr algn="ctr"/>
            <a:r>
              <a:rPr lang="en-US" sz="3600" kern="10" dirty="0">
                <a:ln w="19050">
                  <a:solidFill>
                    <a:schemeClr val="tx1"/>
                  </a:solidFill>
                  <a:round/>
                  <a:headEnd/>
                  <a:tailEnd/>
                </a:ln>
                <a:solidFill>
                  <a:srgbClr val="FF00FF"/>
                </a:solidFill>
                <a:effectLst>
                  <a:outerShdw dist="35921" dir="2700000" algn="ctr" rotWithShape="0">
                    <a:srgbClr val="990000"/>
                  </a:outerShdw>
                </a:effectLst>
                <a:latin typeface="Impact" panose="020B0806030902050204" pitchFamily="34" charset="0"/>
              </a:rPr>
              <a:t>Seal</a:t>
            </a:r>
          </a:p>
        </p:txBody>
      </p:sp>
    </p:spTree>
    <p:extLst>
      <p:ext uri="{BB962C8B-B14F-4D97-AF65-F5344CB8AC3E}">
        <p14:creationId xmlns:p14="http://schemas.microsoft.com/office/powerpoint/2010/main" val="12844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4615"/>
                                        </p:tgtEl>
                                        <p:attrNameLst>
                                          <p:attrName>style.visibility</p:attrName>
                                        </p:attrNameLst>
                                      </p:cBhvr>
                                      <p:to>
                                        <p:strVal val="visible"/>
                                      </p:to>
                                    </p:set>
                                    <p:anim calcmode="lin" valueType="num">
                                      <p:cBhvr>
                                        <p:cTn id="7" dur="500" fill="hold"/>
                                        <p:tgtEl>
                                          <p:spTgt spid="24615"/>
                                        </p:tgtEl>
                                        <p:attrNameLst>
                                          <p:attrName>ppt_w</p:attrName>
                                        </p:attrNameLst>
                                      </p:cBhvr>
                                      <p:tavLst>
                                        <p:tav tm="0">
                                          <p:val>
                                            <p:strVal val="2/3*#ppt_w"/>
                                          </p:val>
                                        </p:tav>
                                        <p:tav tm="100000">
                                          <p:val>
                                            <p:strVal val="#ppt_w"/>
                                          </p:val>
                                        </p:tav>
                                      </p:tavLst>
                                    </p:anim>
                                    <p:anim calcmode="lin" valueType="num">
                                      <p:cBhvr>
                                        <p:cTn id="8" dur="500" fill="hold"/>
                                        <p:tgtEl>
                                          <p:spTgt spid="24615"/>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24621"/>
                                        </p:tgtEl>
                                        <p:attrNameLst>
                                          <p:attrName>style.visibility</p:attrName>
                                        </p:attrNameLst>
                                      </p:cBhvr>
                                      <p:to>
                                        <p:strVal val="visible"/>
                                      </p:to>
                                    </p:set>
                                    <p:anim calcmode="lin" valueType="num">
                                      <p:cBhvr>
                                        <p:cTn id="13" dur="500" fill="hold"/>
                                        <p:tgtEl>
                                          <p:spTgt spid="24621"/>
                                        </p:tgtEl>
                                        <p:attrNameLst>
                                          <p:attrName>ppt_w</p:attrName>
                                        </p:attrNameLst>
                                      </p:cBhvr>
                                      <p:tavLst>
                                        <p:tav tm="0">
                                          <p:val>
                                            <p:strVal val="2/3*#ppt_w"/>
                                          </p:val>
                                        </p:tav>
                                        <p:tav tm="100000">
                                          <p:val>
                                            <p:strVal val="#ppt_w"/>
                                          </p:val>
                                        </p:tav>
                                      </p:tavLst>
                                    </p:anim>
                                    <p:anim calcmode="lin" valueType="num">
                                      <p:cBhvr>
                                        <p:cTn id="14" dur="500" fill="hold"/>
                                        <p:tgtEl>
                                          <p:spTgt spid="24621"/>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24627"/>
                                        </p:tgtEl>
                                        <p:attrNameLst>
                                          <p:attrName>style.visibility</p:attrName>
                                        </p:attrNameLst>
                                      </p:cBhvr>
                                      <p:to>
                                        <p:strVal val="visible"/>
                                      </p:to>
                                    </p:set>
                                    <p:anim calcmode="lin" valueType="num">
                                      <p:cBhvr>
                                        <p:cTn id="19" dur="500" fill="hold"/>
                                        <p:tgtEl>
                                          <p:spTgt spid="24627"/>
                                        </p:tgtEl>
                                        <p:attrNameLst>
                                          <p:attrName>ppt_w</p:attrName>
                                        </p:attrNameLst>
                                      </p:cBhvr>
                                      <p:tavLst>
                                        <p:tav tm="0">
                                          <p:val>
                                            <p:strVal val="2/3*#ppt_w"/>
                                          </p:val>
                                        </p:tav>
                                        <p:tav tm="100000">
                                          <p:val>
                                            <p:strVal val="#ppt_w"/>
                                          </p:val>
                                        </p:tav>
                                      </p:tavLst>
                                    </p:anim>
                                    <p:anim calcmode="lin" valueType="num">
                                      <p:cBhvr>
                                        <p:cTn id="20" dur="500" fill="hold"/>
                                        <p:tgtEl>
                                          <p:spTgt spid="24627"/>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nodeType="clickEffect">
                                  <p:stCondLst>
                                    <p:cond delay="0"/>
                                  </p:stCondLst>
                                  <p:childTnLst>
                                    <p:set>
                                      <p:cBhvr>
                                        <p:cTn id="24" dur="1" fill="hold">
                                          <p:stCondLst>
                                            <p:cond delay="0"/>
                                          </p:stCondLst>
                                        </p:cTn>
                                        <p:tgtEl>
                                          <p:spTgt spid="24634"/>
                                        </p:tgtEl>
                                        <p:attrNameLst>
                                          <p:attrName>style.visibility</p:attrName>
                                        </p:attrNameLst>
                                      </p:cBhvr>
                                      <p:to>
                                        <p:strVal val="visible"/>
                                      </p:to>
                                    </p:set>
                                    <p:anim calcmode="lin" valueType="num">
                                      <p:cBhvr>
                                        <p:cTn id="25" dur="500" fill="hold"/>
                                        <p:tgtEl>
                                          <p:spTgt spid="24634"/>
                                        </p:tgtEl>
                                        <p:attrNameLst>
                                          <p:attrName>ppt_w</p:attrName>
                                        </p:attrNameLst>
                                      </p:cBhvr>
                                      <p:tavLst>
                                        <p:tav tm="0">
                                          <p:val>
                                            <p:strVal val="2/3*#ppt_w"/>
                                          </p:val>
                                        </p:tav>
                                        <p:tav tm="100000">
                                          <p:val>
                                            <p:strVal val="#ppt_w"/>
                                          </p:val>
                                        </p:tav>
                                      </p:tavLst>
                                    </p:anim>
                                    <p:anim calcmode="lin" valueType="num">
                                      <p:cBhvr>
                                        <p:cTn id="26" dur="500" fill="hold"/>
                                        <p:tgtEl>
                                          <p:spTgt spid="24634"/>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24655"/>
                                        </p:tgtEl>
                                        <p:attrNameLst>
                                          <p:attrName>style.visibility</p:attrName>
                                        </p:attrNameLst>
                                      </p:cBhvr>
                                      <p:to>
                                        <p:strVal val="visible"/>
                                      </p:to>
                                    </p:set>
                                    <p:anim calcmode="lin" valueType="num">
                                      <p:cBhvr additive="base">
                                        <p:cTn id="31" dur="500" fill="hold"/>
                                        <p:tgtEl>
                                          <p:spTgt spid="24655"/>
                                        </p:tgtEl>
                                        <p:attrNameLst>
                                          <p:attrName>ppt_x</p:attrName>
                                        </p:attrNameLst>
                                      </p:cBhvr>
                                      <p:tavLst>
                                        <p:tav tm="0">
                                          <p:val>
                                            <p:strVal val="0-#ppt_w/2"/>
                                          </p:val>
                                        </p:tav>
                                        <p:tav tm="100000">
                                          <p:val>
                                            <p:strVal val="#ppt_x"/>
                                          </p:val>
                                        </p:tav>
                                      </p:tavLst>
                                    </p:anim>
                                    <p:anim calcmode="lin" valueType="num">
                                      <p:cBhvr additive="base">
                                        <p:cTn id="32" dur="500" fill="hold"/>
                                        <p:tgtEl>
                                          <p:spTgt spid="24655"/>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4656"/>
                                        </p:tgtEl>
                                        <p:attrNameLst>
                                          <p:attrName>style.visibility</p:attrName>
                                        </p:attrNameLst>
                                      </p:cBhvr>
                                      <p:to>
                                        <p:strVal val="visible"/>
                                      </p:to>
                                    </p:set>
                                    <p:anim calcmode="lin" valueType="num">
                                      <p:cBhvr additive="base">
                                        <p:cTn id="37" dur="500" fill="hold"/>
                                        <p:tgtEl>
                                          <p:spTgt spid="24656"/>
                                        </p:tgtEl>
                                        <p:attrNameLst>
                                          <p:attrName>ppt_x</p:attrName>
                                        </p:attrNameLst>
                                      </p:cBhvr>
                                      <p:tavLst>
                                        <p:tav tm="0">
                                          <p:val>
                                            <p:strVal val="0-#ppt_w/2"/>
                                          </p:val>
                                        </p:tav>
                                        <p:tav tm="100000">
                                          <p:val>
                                            <p:strVal val="#ppt_x"/>
                                          </p:val>
                                        </p:tav>
                                      </p:tavLst>
                                    </p:anim>
                                    <p:anim calcmode="lin" valueType="num">
                                      <p:cBhvr additive="base">
                                        <p:cTn id="38" dur="500" fill="hold"/>
                                        <p:tgtEl>
                                          <p:spTgt spid="24656"/>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24657"/>
                                        </p:tgtEl>
                                        <p:attrNameLst>
                                          <p:attrName>style.visibility</p:attrName>
                                        </p:attrNameLst>
                                      </p:cBhvr>
                                      <p:to>
                                        <p:strVal val="visible"/>
                                      </p:to>
                                    </p:set>
                                    <p:anim calcmode="lin" valueType="num">
                                      <p:cBhvr additive="base">
                                        <p:cTn id="43" dur="500" fill="hold"/>
                                        <p:tgtEl>
                                          <p:spTgt spid="24657"/>
                                        </p:tgtEl>
                                        <p:attrNameLst>
                                          <p:attrName>ppt_x</p:attrName>
                                        </p:attrNameLst>
                                      </p:cBhvr>
                                      <p:tavLst>
                                        <p:tav tm="0">
                                          <p:val>
                                            <p:strVal val="0-#ppt_w/2"/>
                                          </p:val>
                                        </p:tav>
                                        <p:tav tm="100000">
                                          <p:val>
                                            <p:strVal val="#ppt_x"/>
                                          </p:val>
                                        </p:tav>
                                      </p:tavLst>
                                    </p:anim>
                                    <p:anim calcmode="lin" valueType="num">
                                      <p:cBhvr additive="base">
                                        <p:cTn id="44" dur="500" fill="hold"/>
                                        <p:tgtEl>
                                          <p:spTgt spid="246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55" grpId="0" animBg="1"/>
      <p:bldP spid="24656" grpId="0" animBg="1"/>
      <p:bldP spid="2465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4501" y="2076450"/>
            <a:ext cx="6591300" cy="4002087"/>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2909771" cy="1231106"/>
          </a:xfrm>
          <a:prstGeom prst="rect">
            <a:avLst/>
          </a:prstGeom>
          <a:noFill/>
        </p:spPr>
        <p:txBody>
          <a:bodyPr wrap="none" rtlCol="0">
            <a:spAutoFit/>
          </a:bodyPr>
          <a:lstStyle/>
          <a:p>
            <a:r>
              <a:rPr lang="en-US" sz="2000" b="1" dirty="0" smtClean="0"/>
              <a:t>Brent Sandstone</a:t>
            </a:r>
          </a:p>
          <a:p>
            <a:pPr marL="285750" indent="-285750">
              <a:buFont typeface="Arial" panose="020B0604020202020204" pitchFamily="34" charset="0"/>
              <a:buChar char="•"/>
            </a:pPr>
            <a:r>
              <a:rPr lang="en-US" dirty="0" smtClean="0"/>
              <a:t>Reservoir rock</a:t>
            </a:r>
          </a:p>
          <a:p>
            <a:pPr marL="285750" indent="-285750">
              <a:buFont typeface="Arial" panose="020B0604020202020204" pitchFamily="34" charset="0"/>
              <a:buChar char="•"/>
            </a:pPr>
            <a:r>
              <a:rPr lang="en-US" dirty="0" smtClean="0"/>
              <a:t>Migration Pathway</a:t>
            </a:r>
          </a:p>
          <a:p>
            <a:pPr marL="285750" indent="-285750">
              <a:buFont typeface="Arial" panose="020B0604020202020204" pitchFamily="34" charset="0"/>
              <a:buChar char="•"/>
            </a:pPr>
            <a:r>
              <a:rPr lang="en-US" dirty="0" smtClean="0"/>
              <a:t>Coals can generate gas</a:t>
            </a:r>
            <a:endParaRPr lang="en-US" dirty="0"/>
          </a:p>
        </p:txBody>
      </p:sp>
    </p:spTree>
    <p:extLst>
      <p:ext uri="{BB962C8B-B14F-4D97-AF65-F5344CB8AC3E}">
        <p14:creationId xmlns:p14="http://schemas.microsoft.com/office/powerpoint/2010/main" val="340933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90675" y="1952626"/>
            <a:ext cx="7181849" cy="4373600"/>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3719288" cy="954107"/>
          </a:xfrm>
          <a:prstGeom prst="rect">
            <a:avLst/>
          </a:prstGeom>
          <a:noFill/>
        </p:spPr>
        <p:txBody>
          <a:bodyPr wrap="none" rtlCol="0">
            <a:spAutoFit/>
          </a:bodyPr>
          <a:lstStyle/>
          <a:p>
            <a:r>
              <a:rPr lang="en-US" sz="2000" b="1" dirty="0" smtClean="0"/>
              <a:t>Heather &amp; </a:t>
            </a:r>
            <a:r>
              <a:rPr lang="en-US" sz="2000" b="1" dirty="0" err="1" smtClean="0"/>
              <a:t>Sognefjord</a:t>
            </a:r>
            <a:r>
              <a:rPr lang="en-US" sz="2000" b="1" dirty="0" smtClean="0"/>
              <a:t> Shales</a:t>
            </a:r>
          </a:p>
          <a:p>
            <a:pPr marL="285750" indent="-285750">
              <a:buFont typeface="Arial" panose="020B0604020202020204" pitchFamily="34" charset="0"/>
              <a:buChar char="•"/>
            </a:pPr>
            <a:r>
              <a:rPr lang="en-US" dirty="0" smtClean="0"/>
              <a:t>Organic poor</a:t>
            </a:r>
          </a:p>
          <a:p>
            <a:pPr marL="285750" indent="-285750">
              <a:buFont typeface="Arial" panose="020B0604020202020204" pitchFamily="34" charset="0"/>
              <a:buChar char="•"/>
            </a:pPr>
            <a:r>
              <a:rPr lang="en-US" dirty="0" smtClean="0"/>
              <a:t>No HC potential</a:t>
            </a:r>
            <a:endParaRPr lang="en-US" dirty="0"/>
          </a:p>
        </p:txBody>
      </p:sp>
    </p:spTree>
    <p:extLst>
      <p:ext uri="{BB962C8B-B14F-4D97-AF65-F5344CB8AC3E}">
        <p14:creationId xmlns:p14="http://schemas.microsoft.com/office/powerpoint/2010/main" val="140877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4513" y="2028825"/>
            <a:ext cx="7138988" cy="4156074"/>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3576620" cy="1231106"/>
          </a:xfrm>
          <a:prstGeom prst="rect">
            <a:avLst/>
          </a:prstGeom>
          <a:noFill/>
        </p:spPr>
        <p:txBody>
          <a:bodyPr wrap="none" rtlCol="0">
            <a:spAutoFit/>
          </a:bodyPr>
          <a:lstStyle/>
          <a:p>
            <a:r>
              <a:rPr lang="en-US" sz="2000" b="1" dirty="0" err="1" smtClean="0"/>
              <a:t>Draupne</a:t>
            </a:r>
            <a:r>
              <a:rPr lang="en-US" sz="2000" b="1" dirty="0" smtClean="0"/>
              <a:t> Shale</a:t>
            </a:r>
          </a:p>
          <a:p>
            <a:pPr marL="285750" indent="-285750">
              <a:buFont typeface="Arial" panose="020B0604020202020204" pitchFamily="34" charset="0"/>
              <a:buChar char="•"/>
            </a:pPr>
            <a:r>
              <a:rPr lang="en-US" dirty="0" smtClean="0"/>
              <a:t>Primary Source Rock</a:t>
            </a:r>
          </a:p>
          <a:p>
            <a:pPr marL="285750" indent="-285750">
              <a:buFont typeface="Arial" panose="020B0604020202020204" pitchFamily="34" charset="0"/>
              <a:buChar char="•"/>
            </a:pPr>
            <a:r>
              <a:rPr lang="en-US" dirty="0" smtClean="0"/>
              <a:t>More than 15% organic matter</a:t>
            </a:r>
          </a:p>
          <a:p>
            <a:pPr marL="285750" indent="-285750">
              <a:buFont typeface="Arial" panose="020B0604020202020204" pitchFamily="34" charset="0"/>
              <a:buChar char="•"/>
            </a:pPr>
            <a:r>
              <a:rPr lang="en-US" dirty="0" smtClean="0"/>
              <a:t>Can generate oil &amp; gas</a:t>
            </a:r>
            <a:endParaRPr lang="en-US" dirty="0"/>
          </a:p>
        </p:txBody>
      </p:sp>
    </p:spTree>
    <p:extLst>
      <p:ext uri="{BB962C8B-B14F-4D97-AF65-F5344CB8AC3E}">
        <p14:creationId xmlns:p14="http://schemas.microsoft.com/office/powerpoint/2010/main" val="229365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0212" y="1859815"/>
            <a:ext cx="7100888" cy="4432401"/>
          </a:xfrm>
          <a:prstGeom prst="rect">
            <a:avLst/>
          </a:prstGeom>
        </p:spPr>
      </p:pic>
      <p:sp>
        <p:nvSpPr>
          <p:cNvPr id="21506" name="Rectangle 2"/>
          <p:cNvSpPr>
            <a:spLocks noGrp="1" noChangeArrowheads="1"/>
          </p:cNvSpPr>
          <p:nvPr>
            <p:ph type="title"/>
          </p:nvPr>
        </p:nvSpPr>
        <p:spPr/>
        <p:txBody>
          <a:bodyPr>
            <a:normAutofit/>
          </a:bodyPr>
          <a:lstStyle/>
          <a:p>
            <a:r>
              <a:rPr lang="en-US" altLang="en-US" sz="3000" dirty="0" smtClean="0">
                <a:effectLst>
                  <a:outerShdw blurRad="50800" dist="38100" dir="2700000" algn="tl" rotWithShape="0">
                    <a:srgbClr val="000000">
                      <a:alpha val="43000"/>
                    </a:srgbClr>
                  </a:outerShdw>
                </a:effectLst>
                <a:latin typeface="+mn-lt"/>
              </a:rPr>
              <a:t>Example: North Sea</a:t>
            </a:r>
          </a:p>
        </p:txBody>
      </p:sp>
      <p:sp>
        <p:nvSpPr>
          <p:cNvPr id="21563" name="TextBox 3"/>
          <p:cNvSpPr txBox="1">
            <a:spLocks noChangeArrowheads="1"/>
          </p:cNvSpPr>
          <p:nvPr/>
        </p:nvSpPr>
        <p:spPr bwMode="auto">
          <a:xfrm>
            <a:off x="98022" y="5820626"/>
            <a:ext cx="184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Tahoma" panose="020B0604030504040204" pitchFamily="34" charset="0"/>
              </a:defRPr>
            </a:lvl1pPr>
            <a:lvl2pPr marL="742950" indent="-285750">
              <a:spcBef>
                <a:spcPct val="20000"/>
              </a:spcBef>
              <a:buChar char="–"/>
              <a:defRPr sz="2400">
                <a:solidFill>
                  <a:schemeClr val="bg1"/>
                </a:solidFill>
                <a:latin typeface="Tahoma" panose="020B0604030504040204" pitchFamily="34" charset="0"/>
              </a:defRPr>
            </a:lvl2pPr>
            <a:lvl3pPr marL="1143000" indent="-228600">
              <a:spcBef>
                <a:spcPct val="20000"/>
              </a:spcBef>
              <a:buChar char="•"/>
              <a:defRPr sz="2000">
                <a:solidFill>
                  <a:schemeClr val="bg1"/>
                </a:solidFill>
                <a:latin typeface="Tahoma" panose="020B0604030504040204" pitchFamily="34" charset="0"/>
              </a:defRPr>
            </a:lvl3pPr>
            <a:lvl4pPr marL="1600200" indent="-228600">
              <a:spcBef>
                <a:spcPct val="20000"/>
              </a:spcBef>
              <a:buChar char="–"/>
              <a:defRPr>
                <a:solidFill>
                  <a:schemeClr val="bg1"/>
                </a:solidFill>
                <a:latin typeface="Tahoma" panose="020B0604030504040204" pitchFamily="34" charset="0"/>
              </a:defRPr>
            </a:lvl4pPr>
            <a:lvl5pPr marL="2057400" indent="-228600">
              <a:spcBef>
                <a:spcPct val="20000"/>
              </a:spcBef>
              <a:buChar char="»"/>
              <a:defRPr>
                <a:solidFill>
                  <a:schemeClr val="bg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bg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bg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bg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bg1"/>
                </a:solidFill>
                <a:latin typeface="Tahoma" panose="020B0604030504040204" pitchFamily="34" charset="0"/>
              </a:defRPr>
            </a:lvl9pPr>
          </a:lstStyle>
          <a:p>
            <a:pPr>
              <a:spcBef>
                <a:spcPct val="0"/>
              </a:spcBef>
              <a:buFontTx/>
              <a:buNone/>
            </a:pPr>
            <a:r>
              <a:rPr lang="en-US" altLang="en-US" sz="1200" i="0" dirty="0">
                <a:solidFill>
                  <a:schemeClr val="tx1"/>
                </a:solidFill>
                <a:latin typeface="Arial" panose="020B0604020202020204" pitchFamily="34" charset="0"/>
              </a:rPr>
              <a:t>Schroeder &amp; </a:t>
            </a:r>
            <a:r>
              <a:rPr lang="en-US" altLang="en-US" sz="1200" i="0" dirty="0" err="1">
                <a:solidFill>
                  <a:schemeClr val="tx1"/>
                </a:solidFill>
                <a:latin typeface="Arial" panose="020B0604020202020204" pitchFamily="34" charset="0"/>
              </a:rPr>
              <a:t>Sylta</a:t>
            </a:r>
            <a:r>
              <a:rPr lang="en-US" altLang="en-US" sz="1200" i="0" dirty="0">
                <a:solidFill>
                  <a:schemeClr val="tx1"/>
                </a:solidFill>
                <a:latin typeface="Arial" panose="020B0604020202020204" pitchFamily="34" charset="0"/>
              </a:rPr>
              <a:t>, 1993</a:t>
            </a:r>
          </a:p>
        </p:txBody>
      </p:sp>
      <p:sp>
        <p:nvSpPr>
          <p:cNvPr id="5" name="TextBox 4"/>
          <p:cNvSpPr txBox="1"/>
          <p:nvPr/>
        </p:nvSpPr>
        <p:spPr>
          <a:xfrm>
            <a:off x="457200" y="1377533"/>
            <a:ext cx="3807453" cy="954107"/>
          </a:xfrm>
          <a:prstGeom prst="rect">
            <a:avLst/>
          </a:prstGeom>
          <a:noFill/>
        </p:spPr>
        <p:txBody>
          <a:bodyPr wrap="none" rtlCol="0">
            <a:spAutoFit/>
          </a:bodyPr>
          <a:lstStyle/>
          <a:p>
            <a:r>
              <a:rPr lang="en-US" sz="2000" b="1" dirty="0" smtClean="0"/>
              <a:t>HC Generation &amp; Expulsion</a:t>
            </a:r>
          </a:p>
          <a:p>
            <a:pPr marL="285750" indent="-285750">
              <a:buFont typeface="Arial" panose="020B0604020202020204" pitchFamily="34" charset="0"/>
              <a:buChar char="•"/>
            </a:pPr>
            <a:r>
              <a:rPr lang="en-US" dirty="0" smtClean="0"/>
              <a:t>Gas expelled from Brent Coals</a:t>
            </a:r>
          </a:p>
          <a:p>
            <a:pPr marL="285750" indent="-285750">
              <a:buFont typeface="Arial" panose="020B0604020202020204" pitchFamily="34" charset="0"/>
              <a:buChar char="•"/>
            </a:pPr>
            <a:r>
              <a:rPr lang="en-US" dirty="0" smtClean="0"/>
              <a:t>Oil &amp; gas expelled from </a:t>
            </a:r>
            <a:r>
              <a:rPr lang="en-US" dirty="0" err="1" smtClean="0"/>
              <a:t>Draupne</a:t>
            </a:r>
            <a:endParaRPr lang="en-US" dirty="0"/>
          </a:p>
        </p:txBody>
      </p:sp>
    </p:spTree>
    <p:extLst>
      <p:ext uri="{BB962C8B-B14F-4D97-AF65-F5344CB8AC3E}">
        <p14:creationId xmlns:p14="http://schemas.microsoft.com/office/powerpoint/2010/main" val="700485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E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9174</TotalTime>
  <Words>11696</Words>
  <Application>Microsoft Macintosh PowerPoint</Application>
  <PresentationFormat>On-screen Show (4:3)</PresentationFormat>
  <Paragraphs>1488</Paragraphs>
  <Slides>105</Slides>
  <Notes>70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07" baseType="lpstr">
      <vt:lpstr>Black</vt:lpstr>
      <vt:lpstr>Clip</vt:lpstr>
      <vt:lpstr>PowerPoint Presentation</vt:lpstr>
      <vt:lpstr>Presentation Outline</vt:lpstr>
      <vt:lpstr>Note to VG Presenters</vt:lpstr>
      <vt:lpstr>PowerPoint Presentation</vt:lpstr>
      <vt:lpstr>Challenge for the Upstream – today and beyond</vt:lpstr>
      <vt:lpstr>Global Population Growth</vt:lpstr>
      <vt:lpstr>Source of Energy Demand</vt:lpstr>
      <vt:lpstr>What We Need</vt:lpstr>
      <vt:lpstr>Oil &amp; Gas Prices</vt:lpstr>
      <vt:lpstr>Challenge for the Upstream</vt:lpstr>
      <vt:lpstr>Three BIG Positive Factors</vt:lpstr>
      <vt:lpstr>Demand UP, Production less certain</vt:lpstr>
      <vt:lpstr>Sources of Energy Forecast</vt:lpstr>
      <vt:lpstr>Technology Needs</vt:lpstr>
      <vt:lpstr>Industry Demographics</vt:lpstr>
      <vt:lpstr>Career Forecasts – by 2021</vt:lpstr>
      <vt:lpstr>Two Major Concerns</vt:lpstr>
      <vt:lpstr>Some History: 1946 to 1970</vt:lpstr>
      <vt:lpstr>More Recent History: 1970 - 2014</vt:lpstr>
      <vt:lpstr>Oil Prices: 1970 - 1988</vt:lpstr>
      <vt:lpstr>Oil Prices: 1988 - 2014</vt:lpstr>
      <vt:lpstr>Current Price Collapse</vt:lpstr>
      <vt:lpstr>Now – The bright side!</vt:lpstr>
      <vt:lpstr>Now – The bright side!</vt:lpstr>
      <vt:lpstr>Energy Outlook – BP Summary to 2035</vt:lpstr>
      <vt:lpstr>PowerPoint Presentation</vt:lpstr>
      <vt:lpstr>Global population and increases in income per person underpin growing energy demand</vt:lpstr>
      <vt:lpstr>Fossil fuels support most of the world’s energy even as it shifts towards lower carbon fuels </vt:lpstr>
      <vt:lpstr>The power sector takes an increasing share of energy and plays a key role in the energy mix</vt:lpstr>
      <vt:lpstr>Share of power from non-fossil fuels increases driven by the rapid growth of renewables</vt:lpstr>
      <vt:lpstr>Carbon emissions are rising too fast for comfort which could trigger additional abatement policies</vt:lpstr>
      <vt:lpstr>PowerPoint Presentation</vt:lpstr>
      <vt:lpstr>PowerPoint Presentation</vt:lpstr>
      <vt:lpstr>Outline</vt:lpstr>
      <vt:lpstr>What do you want in a career?</vt:lpstr>
      <vt:lpstr>PowerPoint Presentation</vt:lpstr>
      <vt:lpstr>PowerPoint Presentation</vt:lpstr>
      <vt:lpstr>PowerPoint Presentation</vt:lpstr>
      <vt:lpstr>Expand beyond traditional industry jobs</vt:lpstr>
      <vt:lpstr>University Careers in Geosciences</vt:lpstr>
      <vt:lpstr>Which Degree Should I Get</vt:lpstr>
      <vt:lpstr>How Can I Prepare?</vt:lpstr>
      <vt:lpstr>How Can I Prepare?</vt:lpstr>
      <vt:lpstr>What does this all mean for today’s graduating geoscientists </vt:lpstr>
      <vt:lpstr>PowerPoint Presentation</vt:lpstr>
      <vt:lpstr>PowerPoint Presentation</vt:lpstr>
      <vt:lpstr>Recent Oil and Gas Industry Salaries:  0 – 2 Years Experience </vt:lpstr>
      <vt:lpstr>PowerPoint Presentation</vt:lpstr>
      <vt:lpstr>PowerPoint Presentation</vt:lpstr>
      <vt:lpstr>Things to Consider for a First Job</vt:lpstr>
      <vt:lpstr>Big vs. Small Companies</vt:lpstr>
      <vt:lpstr>What If I Graduate Soon?</vt:lpstr>
      <vt:lpstr>Attrition, Growth and Replacement in the next 10 years in the U.S.</vt:lpstr>
      <vt:lpstr>Surviving and Thriving in the Cycles</vt:lpstr>
      <vt:lpstr>PowerPoint Presentation</vt:lpstr>
      <vt:lpstr>PowerPoint Presentation</vt:lpstr>
      <vt:lpstr>Outline</vt:lpstr>
      <vt:lpstr>Personal Stories</vt:lpstr>
      <vt:lpstr>Example 1 – A Training &amp; Career Path</vt:lpstr>
      <vt:lpstr>Coming Out of Grad School</vt:lpstr>
      <vt:lpstr>My Areas of Study</vt:lpstr>
      <vt:lpstr>Finding and nurturing my passion for geology: A career is a life long Journey</vt:lpstr>
      <vt:lpstr>Formal education… building a solid foundation </vt:lpstr>
      <vt:lpstr>Staying competitive throughout a career requires continuous growth</vt:lpstr>
      <vt:lpstr>The start of my career !</vt:lpstr>
      <vt:lpstr>…..My Career Path    </vt:lpstr>
      <vt:lpstr>Events that rocked my world and shifted my path.</vt:lpstr>
      <vt:lpstr>A sense of adventure &amp; a desire to see the world </vt:lpstr>
      <vt:lpstr>Personal learning </vt:lpstr>
      <vt:lpstr>What If I Graduate Soon?</vt:lpstr>
      <vt:lpstr>What If I Graduate Soon?</vt:lpstr>
      <vt:lpstr>What If I Graduate Soon?</vt:lpstr>
      <vt:lpstr>PowerPoint Presentation</vt:lpstr>
      <vt:lpstr>Interviews with Professionals</vt:lpstr>
      <vt:lpstr>Interviews with Professionals</vt:lpstr>
      <vt:lpstr>Interviews with Professionals</vt:lpstr>
      <vt:lpstr>Interviews with Professionals</vt:lpstr>
      <vt:lpstr>What If I Graduate Soon?</vt:lpstr>
      <vt:lpstr>Local Society Networking Events</vt:lpstr>
      <vt:lpstr>AAPG Services </vt:lpstr>
      <vt:lpstr>Networking</vt:lpstr>
      <vt:lpstr>Young Professionals in Energy</vt:lpstr>
      <vt:lpstr>Societies with YP and Student Opportunities</vt:lpstr>
      <vt:lpstr>Networking</vt:lpstr>
      <vt:lpstr>AAPG Career Training</vt:lpstr>
      <vt:lpstr>AAPG Short Courses</vt:lpstr>
      <vt:lpstr>AAPG Short Course Discounts</vt:lpstr>
      <vt:lpstr>Students and YPs:  How to “weather the storm”</vt:lpstr>
      <vt:lpstr>Be positive and fight on!</vt:lpstr>
      <vt:lpstr>PowerPoint Presentation</vt:lpstr>
      <vt:lpstr>PowerPoint Presentation</vt:lpstr>
      <vt:lpstr>PowerPoint Presentation</vt:lpstr>
      <vt:lpstr>PowerPoint Presentation</vt:lpstr>
      <vt:lpstr>What We Do in the Energy Industry</vt:lpstr>
      <vt:lpstr>What We Need for Success</vt:lpstr>
      <vt:lpstr>Example: North Sea</vt:lpstr>
      <vt:lpstr>Example: North Sea</vt:lpstr>
      <vt:lpstr>Example: North Sea</vt:lpstr>
      <vt:lpstr>Example: North Sea</vt:lpstr>
      <vt:lpstr>Example: North Sea</vt:lpstr>
      <vt:lpstr>Example: North Sea</vt:lpstr>
      <vt:lpstr>PowerPoint Presentation</vt:lpstr>
      <vt:lpstr>Uncertainty in the Oil Patch - How do you know you have anxiety?</vt:lpstr>
      <vt:lpstr>PowerPoint Presentation</vt:lpstr>
      <vt:lpstr>Healthy ways of Coping with Stressful Situations</vt:lpstr>
    </vt:vector>
  </TitlesOfParts>
  <Company>AAPG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Randolph</dc:creator>
  <cp:lastModifiedBy>Dallas Dunlap</cp:lastModifiedBy>
  <cp:revision>167</cp:revision>
  <cp:lastPrinted>2015-05-19T18:44:45Z</cp:lastPrinted>
  <dcterms:created xsi:type="dcterms:W3CDTF">2013-09-30T13:33:17Z</dcterms:created>
  <dcterms:modified xsi:type="dcterms:W3CDTF">2015-09-03T15:20:06Z</dcterms:modified>
</cp:coreProperties>
</file>